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938" r:id="rId3"/>
    <p:sldId id="1705" r:id="rId4"/>
    <p:sldId id="1710" r:id="rId6"/>
    <p:sldId id="1706" r:id="rId7"/>
    <p:sldId id="1707" r:id="rId8"/>
    <p:sldId id="1708" r:id="rId9"/>
    <p:sldId id="1709" r:id="rId10"/>
    <p:sldId id="1696" r:id="rId11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0" userDrawn="1">
          <p15:clr>
            <a:srgbClr val="A4A3A4"/>
          </p15:clr>
        </p15:guide>
        <p15:guide id="2" pos="3845" userDrawn="1">
          <p15:clr>
            <a:srgbClr val="A4A3A4"/>
          </p15:clr>
        </p15:guide>
        <p15:guide id="3" pos="492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360"/>
        <p:guide pos="3845"/>
        <p:guide pos="492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56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经传多赢投研总监：杨春虎，投顾执业编号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:A1120619100003;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:A20250618011797  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image" Target="../media/image13.png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4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6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45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52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tags" Target="../tags/tag51.xml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28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9465" y="1145540"/>
            <a:ext cx="717105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打开认知</a:t>
            </a:r>
            <a:endParaRPr lang="zh-CN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主题底层逻辑与识别</a:t>
            </a:r>
            <a:endParaRPr lang="zh-CN" altLang="en-US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杨春虎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投顾执业编号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:A1120619100003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:A20250618011797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经传多赢投研总监／软件产品架构师，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北京大学金融系毕业，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从业十余年，坚持以资金推动论为研究核心，形成了以机构思路选股，游资思路跟踪的稳健投资模型。独创双龙战法，机构分析战法等软件经典战法，深受广大用户的喜爱。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5" name="图片 24" descr="图层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87335" y="1145540"/>
            <a:ext cx="3730625" cy="46742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304925" y="5925820"/>
            <a:ext cx="9798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直中莫取，曲中求终。实现目标的本质，是能力和心态的匹配</a:t>
            </a:r>
            <a:r>
              <a:rPr lang="zh-CN" b="1" dirty="0" smtClean="0">
                <a:sym typeface="+mn-ea"/>
              </a:rPr>
              <a:t>=</a:t>
            </a:r>
            <a:r>
              <a:rPr lang="zh-CN" b="1" dirty="0" smtClean="0">
                <a:sym typeface="+mn-ea"/>
              </a:rPr>
              <a:t>执行力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跟风口，抓主要矛盾，抓主要热点，集中精力，放大结果</a:t>
            </a:r>
            <a:endParaRPr lang="zh-CN" b="1" dirty="0" smtClean="0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015" y="850265"/>
            <a:ext cx="7006590" cy="50101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965" y="850265"/>
            <a:ext cx="3600450" cy="49720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995871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曲中求，抓主线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主题投资的背景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04925" y="5483225"/>
            <a:ext cx="97986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资金推动论，政策决定资金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宏观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政策</a:t>
            </a:r>
            <a:r>
              <a:rPr lang="en-US" altLang="zh-CN" b="1" dirty="0" smtClean="0">
                <a:sym typeface="+mn-ea"/>
              </a:rPr>
              <a:t>+</a:t>
            </a:r>
            <a:r>
              <a:rPr lang="zh-CN" altLang="en-US" b="1" dirty="0" smtClean="0">
                <a:sym typeface="+mn-ea"/>
              </a:rPr>
              <a:t>产业合一，催生大主题机会</a:t>
            </a:r>
            <a:endParaRPr lang="zh-CN" altLang="en-US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b="1" dirty="0" smtClean="0">
                <a:sym typeface="+mn-ea"/>
              </a:rPr>
              <a:t>人工智能，机器人，芯片，能源资源，卫星等</a:t>
            </a:r>
            <a:endParaRPr lang="en-US" altLang="zh-CN" b="1" dirty="0" smtClean="0"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50365"/>
            <a:ext cx="5394960" cy="32505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45" y="1650365"/>
            <a:ext cx="5143500" cy="325056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4076" y="5635581"/>
            <a:ext cx="1060331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政策，资金，趋势，三合一，才是热点。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三电，三化，</a:t>
            </a:r>
            <a:r>
              <a:rPr lang="zh-CN" b="1" dirty="0" smtClean="0">
                <a:sym typeface="+mn-ea"/>
              </a:rPr>
              <a:t>机器人</a:t>
            </a:r>
            <a:r>
              <a:rPr lang="zh-CN" b="1" dirty="0" smtClean="0">
                <a:sym typeface="+mn-ea"/>
              </a:rPr>
              <a:t>，数据，黄金，创新药，卫星的共同特征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机构</a:t>
            </a:r>
            <a:r>
              <a:rPr lang="zh-CN" b="1" dirty="0" smtClean="0">
                <a:sym typeface="+mn-ea"/>
              </a:rPr>
              <a:t>+</a:t>
            </a:r>
            <a:r>
              <a:rPr lang="zh-CN" b="1" dirty="0" smtClean="0">
                <a:sym typeface="+mn-ea"/>
              </a:rPr>
              <a:t>游资</a:t>
            </a:r>
            <a:r>
              <a:rPr lang="zh-CN" b="1" dirty="0" smtClean="0">
                <a:sym typeface="+mn-ea"/>
              </a:rPr>
              <a:t>=</a:t>
            </a:r>
            <a:r>
              <a:rPr lang="zh-CN" b="1" dirty="0" smtClean="0">
                <a:sym typeface="+mn-ea"/>
              </a:rPr>
              <a:t>主升浪和主要方向，月线定方向，周线定趋势，日线定时机</a:t>
            </a:r>
            <a:endParaRPr lang="zh-CN" b="1" dirty="0" smtClean="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716405" y="817245"/>
            <a:ext cx="8890000" cy="48272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335" y="1527810"/>
            <a:ext cx="3801745" cy="30905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281363" y="100330"/>
            <a:ext cx="56457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热点和主线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18840" y="868680"/>
            <a:ext cx="8528050" cy="46151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90" y="868680"/>
            <a:ext cx="6999605" cy="462407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主题的区别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5260" y="55676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tx1"/>
                </a:solidFill>
              </a:rPr>
              <a:t>政策主题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事件主题</a:t>
            </a:r>
            <a:r>
              <a:rPr lang="en-US" altLang="zh-CN" b="1" dirty="0" smtClean="0">
                <a:solidFill>
                  <a:schemeClr val="tx1"/>
                </a:solidFill>
              </a:rPr>
              <a:t>-</a:t>
            </a:r>
            <a:r>
              <a:rPr lang="zh-CN" altLang="en-US" b="1" dirty="0" smtClean="0">
                <a:solidFill>
                  <a:schemeClr val="tx1"/>
                </a:solidFill>
              </a:rPr>
              <a:t>产业主题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政策主题长期资金为主，事件主题游资为主，产业主题机构为主</a:t>
            </a:r>
            <a:endParaRPr lang="zh-CN" altLang="en-US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新兴产业大于未来产业，未来产业关注落地程度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038600" y="1238250"/>
            <a:ext cx="8068310" cy="438086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主题投资的识别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05230" y="5765800"/>
            <a:ext cx="9798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背景：长期大于短期，新增大于改善，大政策大于小政策，广度大于深度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新事物，大范围，大政策，反复持续炒作</a:t>
            </a:r>
            <a:endParaRPr lang="zh-CN" b="1" dirty="0" smtClean="0">
              <a:sym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49860" y="1238250"/>
            <a:ext cx="5145405" cy="4380230"/>
            <a:chOff x="174" y="1528"/>
            <a:chExt cx="9996" cy="765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" y="5224"/>
              <a:ext cx="9996" cy="395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" y="1528"/>
              <a:ext cx="9996" cy="369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80695" y="880110"/>
            <a:ext cx="11197590" cy="4758055"/>
            <a:chOff x="517" y="1458"/>
            <a:chExt cx="18533" cy="806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17" y="1458"/>
              <a:ext cx="9023" cy="806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38" y="1458"/>
              <a:ext cx="9588" cy="413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40" y="5590"/>
              <a:ext cx="9510" cy="3936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281363" y="100330"/>
            <a:ext cx="564578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思源黑体 CN Normal" panose="020B0400000000000000" charset="-122"/>
                <a:sym typeface="+mn-ea"/>
              </a:rPr>
              <a:t>主题投资的阶段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04925" y="5765800"/>
            <a:ext cx="9798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第一波快速涨，第二波看核心，第三波看龙头</a:t>
            </a:r>
            <a:endParaRPr lang="zh-CN" b="1" dirty="0" smtClean="0"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ym typeface="+mn-ea"/>
              </a:rPr>
              <a:t>高度话题，空间明确，持续政策，波段为主</a:t>
            </a:r>
            <a:endParaRPr lang="zh-CN" b="1" dirty="0" smtClean="0"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7361,&quot;width&quot;:5875}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6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543</Words>
  <Application>WPS 演示</Application>
  <PresentationFormat>宽屏</PresentationFormat>
  <Paragraphs>45</Paragraphs>
  <Slides>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KSOFDDF4E7ED</vt:lpstr>
      <vt:lpstr>Segoe Print</vt:lpstr>
      <vt:lpstr>KSOF618801C0</vt:lpstr>
      <vt:lpstr>Arial Unicode MS</vt:lpstr>
      <vt:lpstr>Calibri</vt:lpstr>
      <vt:lpstr>KSOF954951BB</vt:lpstr>
      <vt:lpstr>KSOFD72470BC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张聪</cp:lastModifiedBy>
  <cp:revision>1972</cp:revision>
  <dcterms:created xsi:type="dcterms:W3CDTF">2019-06-19T02:08:00Z</dcterms:created>
  <dcterms:modified xsi:type="dcterms:W3CDTF">2026-08-27T07:15:17Z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B69DE40F7BEF45D7B406002677663CBC_13</vt:lpwstr>
  </property>
</Properties>
</file>