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938" r:id="rId3"/>
    <p:sldId id="1723" r:id="rId4"/>
    <p:sldId id="1717" r:id="rId6"/>
    <p:sldId id="1718" r:id="rId7"/>
    <p:sldId id="1722" r:id="rId8"/>
    <p:sldId id="1720" r:id="rId9"/>
    <p:sldId id="1696" r:id="rId10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8" userDrawn="1">
          <p15:clr>
            <a:srgbClr val="A4A3A4"/>
          </p15:clr>
        </p15:guide>
        <p15:guide id="2" pos="3845" userDrawn="1">
          <p15:clr>
            <a:srgbClr val="A4A3A4"/>
          </p15:clr>
        </p15:guide>
        <p15:guide id="3" pos="49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368"/>
        <p:guide pos="3845"/>
        <p:guide pos="496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55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经传多赢投研总监：杨春虎，投顾执业编号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:A1120619100003;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:A20250618011797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image" Target="../media/image13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5.xml"/><Relationship Id="rId2" Type="http://schemas.openxmlformats.org/officeDocument/2006/relationships/image" Target="../media/image14.png"/><Relationship Id="rId1" Type="http://schemas.openxmlformats.org/officeDocument/2006/relationships/tags" Target="../tags/tag4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7.xml"/><Relationship Id="rId2" Type="http://schemas.openxmlformats.org/officeDocument/2006/relationships/image" Target="../media/image15.png"/><Relationship Id="rId1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9.xml"/><Relationship Id="rId2" Type="http://schemas.openxmlformats.org/officeDocument/2006/relationships/image" Target="../media/image16.png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1.xml"/><Relationship Id="rId2" Type="http://schemas.openxmlformats.org/officeDocument/2006/relationships/image" Target="../media/image17.png"/><Relationship Id="rId1" Type="http://schemas.openxmlformats.org/officeDocument/2006/relationships/tags" Target="../tags/tag50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3.xml"/><Relationship Id="rId2" Type="http://schemas.openxmlformats.org/officeDocument/2006/relationships/image" Target="../media/image18.png"/><Relationship Id="rId1" Type="http://schemas.openxmlformats.org/officeDocument/2006/relationships/tags" Target="../tags/tag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29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9465" y="1145540"/>
            <a:ext cx="717105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猎手实战</a:t>
            </a:r>
            <a:endParaRPr 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风口把握与涨停复制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:A1120619100003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经传多赢投研总监／软件产品架构师，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87335" y="1145540"/>
            <a:ext cx="3730625" cy="4674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281363" y="5461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主题的炒作节奏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1885" y="5607685"/>
            <a:ext cx="99860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宏观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政策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产业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事件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涨停代表主题短线最强形态，关注产业主题符合背景的机会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选择涨停复制，双龙战法等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822960"/>
            <a:ext cx="8876030" cy="48196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断板图谱，分歧一致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582285"/>
            <a:ext cx="97986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一致转分歧，短线高点，分歧转一致，短线启动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方向一致，持续炒作，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关注有背景的产业主题，分歧转一致的涨停复制的机会</a:t>
            </a:r>
            <a:endParaRPr lang="zh-CN" b="1" dirty="0" smtClean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060" y="842010"/>
            <a:ext cx="8709025" cy="47129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龙头主题，梯队完整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5676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梯队完整：龙头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中军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跟涨，涨停梯队完整，资金持续炒作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高潮热炒，扩张中军增加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高潮扩张，梯队完整，分歧转一致就是机会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370" y="814070"/>
            <a:ext cx="8809355" cy="476694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结合趋势，把握风口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13155" y="5576570"/>
            <a:ext cx="97986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宏观</a:t>
            </a:r>
            <a:r>
              <a:rPr lang="en-US" altLang="zh-CN" b="1" dirty="0" smtClean="0">
                <a:sym typeface="+mn-ea"/>
              </a:rPr>
              <a:t>-</a:t>
            </a:r>
            <a:r>
              <a:rPr lang="zh-CN" altLang="en-US" b="1" dirty="0" smtClean="0">
                <a:sym typeface="+mn-ea"/>
              </a:rPr>
              <a:t>政策</a:t>
            </a:r>
            <a:r>
              <a:rPr lang="en-US" altLang="zh-CN" b="1" dirty="0" smtClean="0">
                <a:sym typeface="+mn-ea"/>
              </a:rPr>
              <a:t>-</a:t>
            </a:r>
            <a:r>
              <a:rPr lang="zh-CN" altLang="en-US" b="1" dirty="0" smtClean="0">
                <a:sym typeface="+mn-ea"/>
              </a:rPr>
              <a:t>产业</a:t>
            </a:r>
            <a:r>
              <a:rPr lang="en-US" altLang="zh-CN" b="1" dirty="0" smtClean="0">
                <a:sym typeface="+mn-ea"/>
              </a:rPr>
              <a:t>-</a:t>
            </a:r>
            <a:r>
              <a:rPr lang="zh-CN" altLang="en-US" b="1" dirty="0" smtClean="0">
                <a:sym typeface="+mn-ea"/>
              </a:rPr>
              <a:t>事件</a:t>
            </a:r>
            <a:endParaRPr lang="zh-CN" altLang="en-US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b="1" dirty="0" smtClean="0">
                <a:sym typeface="+mn-ea"/>
              </a:rPr>
              <a:t>产业主题</a:t>
            </a:r>
            <a:r>
              <a:rPr lang="en-US" altLang="zh-CN" b="1" dirty="0" smtClean="0">
                <a:sym typeface="+mn-ea"/>
              </a:rPr>
              <a:t>-</a:t>
            </a:r>
            <a:r>
              <a:rPr lang="zh-CN" altLang="en-US" b="1" dirty="0" smtClean="0">
                <a:sym typeface="+mn-ea"/>
              </a:rPr>
              <a:t>双红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炒作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趋势金叉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扩张高潮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分歧一致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梯队完整</a:t>
            </a:r>
            <a:endParaRPr lang="zh-CN" altLang="en-US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b="1" dirty="0" smtClean="0">
                <a:sym typeface="+mn-ea"/>
              </a:rPr>
              <a:t>周线金叉区域，过去</a:t>
            </a:r>
            <a:r>
              <a:rPr lang="en-US" altLang="zh-CN" b="1" dirty="0" smtClean="0">
                <a:sym typeface="+mn-ea"/>
              </a:rPr>
              <a:t>5</a:t>
            </a:r>
            <a:r>
              <a:rPr lang="zh-CN" altLang="en-US" b="1" dirty="0" smtClean="0">
                <a:sym typeface="+mn-ea"/>
              </a:rPr>
              <a:t>个交易日前五，风口维持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65" y="817245"/>
            <a:ext cx="8839835" cy="47999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涨停家数，短线节奏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5230" y="58039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中短线上攻持续向上，短线上攻为主，不能向下，向下一致转分歧，防守为主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b="1" dirty="0" smtClean="0">
                <a:sym typeface="+mn-ea"/>
              </a:rPr>
              <a:t>50</a:t>
            </a:r>
            <a:r>
              <a:rPr lang="zh-CN" altLang="en-US" b="1" dirty="0" smtClean="0">
                <a:sym typeface="+mn-ea"/>
              </a:rPr>
              <a:t>家左右情绪冰点，</a:t>
            </a:r>
            <a:r>
              <a:rPr lang="en-US" altLang="zh-CN" b="1" dirty="0" smtClean="0">
                <a:sym typeface="+mn-ea"/>
              </a:rPr>
              <a:t>100</a:t>
            </a:r>
            <a:r>
              <a:rPr lang="zh-CN" altLang="en-US" b="1" dirty="0" smtClean="0">
                <a:sym typeface="+mn-ea"/>
              </a:rPr>
              <a:t>家以上，情绪高潮。</a:t>
            </a:r>
            <a:endParaRPr lang="zh-CN" altLang="en-US" b="1" dirty="0" smtClean="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920" y="841375"/>
            <a:ext cx="9153525" cy="49536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WPS 演示</Application>
  <PresentationFormat>宽屏</PresentationFormat>
  <Paragraphs>41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KSOFDDF4E7ED</vt:lpstr>
      <vt:lpstr>Segoe Print</vt:lpstr>
      <vt:lpstr>KSOF618801C0</vt:lpstr>
      <vt:lpstr>Arial Unicode MS</vt:lpstr>
      <vt:lpstr>Calibri</vt:lpstr>
      <vt:lpstr>KSOF954951BB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张聪</cp:lastModifiedBy>
  <cp:revision>1974</cp:revision>
  <dcterms:created xsi:type="dcterms:W3CDTF">2019-06-19T02:08:00Z</dcterms:created>
  <dcterms:modified xsi:type="dcterms:W3CDTF">2026-08-27T07:24:43Z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0C34B70961ED40798E5B722A2CEB8D67_13</vt:lpwstr>
  </property>
</Properties>
</file>