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938" r:id="rId3"/>
    <p:sldId id="1710" r:id="rId4"/>
    <p:sldId id="1711" r:id="rId6"/>
    <p:sldId id="1712" r:id="rId7"/>
    <p:sldId id="1713" r:id="rId8"/>
    <p:sldId id="1714" r:id="rId9"/>
    <p:sldId id="1715" r:id="rId10"/>
    <p:sldId id="1716" r:id="rId11"/>
    <p:sldId id="1696" r:id="rId12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0" userDrawn="1">
          <p15:clr>
            <a:srgbClr val="A4A3A4"/>
          </p15:clr>
        </p15:guide>
        <p15:guide id="2" pos="3846" userDrawn="1">
          <p15:clr>
            <a:srgbClr val="A4A3A4"/>
          </p15:clr>
        </p15:guide>
        <p15:guide id="3" pos="49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360"/>
        <p:guide pos="3846"/>
        <p:guide pos="492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69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经传多赢投研总监：杨春虎，投顾执业编号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:A1120619100003;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:A20250618011797  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image" Target="../media/image13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5.xml"/><Relationship Id="rId2" Type="http://schemas.openxmlformats.org/officeDocument/2006/relationships/image" Target="../media/image14.png"/><Relationship Id="rId1" Type="http://schemas.openxmlformats.org/officeDocument/2006/relationships/tags" Target="../tags/tag4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7.xml"/><Relationship Id="rId2" Type="http://schemas.openxmlformats.org/officeDocument/2006/relationships/image" Target="../media/image15.png"/><Relationship Id="rId1" Type="http://schemas.openxmlformats.org/officeDocument/2006/relationships/tags" Target="../tags/tag46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9.xml"/><Relationship Id="rId2" Type="http://schemas.openxmlformats.org/officeDocument/2006/relationships/image" Target="../media/image16.png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1.xml"/><Relationship Id="rId2" Type="http://schemas.openxmlformats.org/officeDocument/2006/relationships/image" Target="../media/image17.png"/><Relationship Id="rId1" Type="http://schemas.openxmlformats.org/officeDocument/2006/relationships/tags" Target="../tags/tag50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3.xml"/><Relationship Id="rId2" Type="http://schemas.openxmlformats.org/officeDocument/2006/relationships/image" Target="../media/image18.png"/><Relationship Id="rId1" Type="http://schemas.openxmlformats.org/officeDocument/2006/relationships/tags" Target="../tags/tag52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5.xml"/><Relationship Id="rId2" Type="http://schemas.openxmlformats.org/officeDocument/2006/relationships/image" Target="../media/image19.png"/><Relationship Id="rId1" Type="http://schemas.openxmlformats.org/officeDocument/2006/relationships/tags" Target="../tags/tag5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image" Target="../media/image20.png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5" Type="http://schemas.openxmlformats.org/officeDocument/2006/relationships/notesSlide" Target="../notesSlides/notesSlide7.xml"/><Relationship Id="rId14" Type="http://schemas.openxmlformats.org/officeDocument/2006/relationships/slideLayout" Target="../slideLayouts/slideLayout5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tags" Target="../tags/tag65.xml"/><Relationship Id="rId10" Type="http://schemas.openxmlformats.org/officeDocument/2006/relationships/tags" Target="../tags/tag64.xml"/><Relationship Id="rId1" Type="http://schemas.openxmlformats.org/officeDocument/2006/relationships/tags" Target="../tags/tag5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28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9465" y="1145540"/>
            <a:ext cx="717105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学会方法</a:t>
            </a:r>
            <a:endParaRPr lang="zh-CN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产业挖掘与节奏判断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杨春虎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投顾执业编号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:A1120619100003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:A20250618011797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经传多赢投研总监／软件产品架构师，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北京大学金融系毕业，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从业十余年，坚持以资金推动论为研究核心，形成了以机构思路选股，游资思路跟踪的稳健投资模型。独创双龙战法，机构分析战法等软件经典战法，深受广大用户的喜爱。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5" name="图片 24" descr="图层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87335" y="1145540"/>
            <a:ext cx="3730625" cy="46742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产业主题的挖掘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1885" y="5607685"/>
            <a:ext cx="99860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双红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多空多头</a:t>
            </a:r>
            <a:r>
              <a:rPr lang="en-US" altLang="zh-CN" b="1" dirty="0" smtClean="0">
                <a:solidFill>
                  <a:schemeClr val="tx1"/>
                </a:solidFill>
              </a:rPr>
              <a:t>+</a:t>
            </a:r>
            <a:r>
              <a:rPr lang="zh-CN" altLang="en-US" b="1" dirty="0" smtClean="0">
                <a:solidFill>
                  <a:schemeClr val="tx1"/>
                </a:solidFill>
              </a:rPr>
              <a:t>趋势短期强势，最近炒作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主要炒作，扩张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中线趋势走好个股增加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关注一级主题为主，关注主题核心股为主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次新和新概念，偶尔关注是不是符合宏观，政策，产业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960" y="822960"/>
            <a:ext cx="8767445" cy="47440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最新，最快，最热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04925" y="5483225"/>
            <a:ext cx="97986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热点纵览，快速发现主题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筛选持续炒作主题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双红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星星</a:t>
            </a:r>
            <a:r>
              <a:rPr lang="en-US" altLang="zh-CN" b="1" dirty="0" smtClean="0">
                <a:sym typeface="+mn-ea"/>
              </a:rPr>
              <a:t>=</a:t>
            </a:r>
            <a:r>
              <a:rPr lang="zh-CN" altLang="en-US" b="1" dirty="0" smtClean="0">
                <a:sym typeface="+mn-ea"/>
              </a:rPr>
              <a:t>趋势启动，主要炒作，关注个股或</a:t>
            </a:r>
            <a:r>
              <a:rPr lang="en-US" altLang="zh-CN" b="1" dirty="0" smtClean="0">
                <a:sym typeface="+mn-ea"/>
              </a:rPr>
              <a:t>ETF</a:t>
            </a:r>
            <a:r>
              <a:rPr lang="zh-CN" altLang="en-US" b="1" dirty="0" smtClean="0">
                <a:sym typeface="+mn-ea"/>
              </a:rPr>
              <a:t>机会</a:t>
            </a:r>
            <a:endParaRPr lang="zh-CN" altLang="en-US" b="1" dirty="0" smtClean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015" y="831215"/>
            <a:ext cx="8676640" cy="4695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最新，最快，最热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5260" y="55676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政策主题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事件主题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产业主题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趋势红，多空红，近期炒作</a:t>
            </a:r>
            <a:r>
              <a:rPr lang="en-US" altLang="zh-CN" b="1" dirty="0" smtClean="0">
                <a:solidFill>
                  <a:schemeClr val="tx1"/>
                </a:solidFill>
              </a:rPr>
              <a:t>=</a:t>
            </a:r>
            <a:r>
              <a:rPr lang="zh-CN" altLang="en-US" b="1" dirty="0" smtClean="0">
                <a:solidFill>
                  <a:schemeClr val="tx1"/>
                </a:solidFill>
              </a:rPr>
              <a:t>主要核心主题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关注核心主题，趋势转折的机会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0" y="814705"/>
            <a:ext cx="8811895" cy="47688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最新，最快，最热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05230" y="580390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双红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最近炒作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当日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趋势金叉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多次炒作</a:t>
            </a:r>
            <a:endParaRPr lang="zh-CN" altLang="en-US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b="1" dirty="0" smtClean="0">
                <a:sym typeface="+mn-ea"/>
              </a:rPr>
              <a:t>关注炒作多次，扩张主题内个股的机会</a:t>
            </a:r>
            <a:endParaRPr lang="zh-CN" altLang="en-US" b="1" dirty="0" smtClean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470" y="802005"/>
            <a:ext cx="9243060" cy="50018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涨停家数，短线节奏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05230" y="580390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中短线上攻持续向上，短线上攻为主，不能向下，向下一致转分歧，防守为主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b="1" dirty="0" smtClean="0">
                <a:sym typeface="+mn-ea"/>
              </a:rPr>
              <a:t>50</a:t>
            </a:r>
            <a:r>
              <a:rPr lang="zh-CN" altLang="en-US" b="1" dirty="0" smtClean="0">
                <a:sym typeface="+mn-ea"/>
              </a:rPr>
              <a:t>家左右情绪冰点，</a:t>
            </a:r>
            <a:r>
              <a:rPr lang="en-US" altLang="zh-CN" b="1" dirty="0" smtClean="0">
                <a:sym typeface="+mn-ea"/>
              </a:rPr>
              <a:t>100</a:t>
            </a:r>
            <a:r>
              <a:rPr lang="zh-CN" altLang="en-US" b="1" dirty="0" smtClean="0">
                <a:sym typeface="+mn-ea"/>
              </a:rPr>
              <a:t>家以上，情绪高潮。</a:t>
            </a:r>
            <a:endParaRPr lang="zh-CN" altLang="en-US" b="1" dirty="0" smtClean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140" y="824865"/>
            <a:ext cx="9137650" cy="494474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主题投资的中期节奏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1885" y="5607685"/>
            <a:ext cx="99860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月线金叉区域，有中期可能，周线金叉区域，趋势继续延续</a:t>
            </a:r>
            <a:endParaRPr lang="zh-CN" b="1" dirty="0" smtClean="0">
              <a:solidFill>
                <a:schemeClr val="tx1"/>
              </a:solidFill>
            </a:endParaRPr>
          </a:p>
          <a:p>
            <a:pPr algn="ctr"/>
            <a:r>
              <a:rPr lang="zh-CN" b="1" dirty="0" smtClean="0">
                <a:solidFill>
                  <a:schemeClr val="tx1"/>
                </a:solidFill>
              </a:rPr>
              <a:t>多空金叉区域，紫色持续，主题中期加速延续，紫色增，短期强，紫色减，短期分化</a:t>
            </a:r>
            <a:endParaRPr lang="zh-CN" b="1" dirty="0" smtClean="0">
              <a:solidFill>
                <a:schemeClr val="tx1"/>
              </a:solidFill>
            </a:endParaRPr>
          </a:p>
          <a:p>
            <a:pPr algn="ctr"/>
            <a:r>
              <a:rPr lang="zh-CN" b="1" dirty="0" smtClean="0">
                <a:solidFill>
                  <a:schemeClr val="tx1"/>
                </a:solidFill>
              </a:rPr>
              <a:t>多空死叉，破辅助线，海洋状态破位，主题中期结束</a:t>
            </a:r>
            <a:endParaRPr lang="zh-CN" b="1" dirty="0" smtClean="0">
              <a:solidFill>
                <a:schemeClr val="tx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55" y="822960"/>
            <a:ext cx="8822055" cy="47745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主题投资的市场节奏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23900" y="5868495"/>
            <a:ext cx="10744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中线投资的时机，都是跌出来的，热点投资，短线上攻为主，主线投资，中线上攻为主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每一轮都有新主题，科技前沿为主，一轮不超过</a:t>
            </a:r>
            <a:r>
              <a:rPr lang="zh-CN" b="1" dirty="0" smtClean="0">
                <a:sym typeface="+mn-ea"/>
              </a:rPr>
              <a:t>2</a:t>
            </a:r>
            <a:r>
              <a:rPr lang="zh-CN" b="1" dirty="0" smtClean="0">
                <a:sym typeface="+mn-ea"/>
              </a:rPr>
              <a:t>个月，适合中线，顺势而为</a:t>
            </a:r>
            <a:endParaRPr lang="zh-CN" b="1" dirty="0" smtClean="0"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384935" y="875542"/>
            <a:ext cx="9419590" cy="4940300"/>
            <a:chOff x="2184" y="1313"/>
            <a:chExt cx="14832" cy="8034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2184" y="1313"/>
              <a:ext cx="14832" cy="8034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2566" y="4058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酿酒</a:t>
              </a:r>
              <a:endParaRPr lang="zh-CN" altLang="en-US" dirty="0"/>
            </a:p>
          </p:txBody>
        </p:sp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4010" y="2911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电池</a:t>
              </a:r>
              <a:endParaRPr lang="zh-CN" altLang="en-US" dirty="0"/>
            </a:p>
          </p:txBody>
        </p:sp>
        <p:sp>
          <p:nvSpPr>
            <p:cNvPr id="8" name="文本框 7"/>
            <p:cNvSpPr txBox="1"/>
            <p:nvPr>
              <p:custDataLst>
                <p:tags r:id="rId7"/>
              </p:custDataLst>
            </p:nvPr>
          </p:nvSpPr>
          <p:spPr>
            <a:xfrm>
              <a:off x="5744" y="2496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电子</a:t>
              </a:r>
              <a:endParaRPr lang="zh-CN" altLang="en-US" dirty="0"/>
            </a:p>
          </p:txBody>
        </p:sp>
        <p:sp>
          <p:nvSpPr>
            <p:cNvPr id="10" name="文本框 9"/>
            <p:cNvSpPr txBox="1"/>
            <p:nvPr>
              <p:custDataLst>
                <p:tags r:id="rId8"/>
              </p:custDataLst>
            </p:nvPr>
          </p:nvSpPr>
          <p:spPr>
            <a:xfrm>
              <a:off x="7307" y="3168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稀土</a:t>
              </a:r>
              <a:endParaRPr lang="zh-CN" altLang="en-US" dirty="0"/>
            </a:p>
          </p:txBody>
        </p:sp>
        <p:sp>
          <p:nvSpPr>
            <p:cNvPr id="11" name="文本框 10"/>
            <p:cNvSpPr txBox="1"/>
            <p:nvPr>
              <p:custDataLst>
                <p:tags r:id="rId9"/>
              </p:custDataLst>
            </p:nvPr>
          </p:nvSpPr>
          <p:spPr>
            <a:xfrm>
              <a:off x="8633" y="3578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光伏</a:t>
              </a:r>
              <a:endParaRPr lang="zh-CN" altLang="en-US" dirty="0"/>
            </a:p>
          </p:txBody>
        </p:sp>
        <p:sp>
          <p:nvSpPr>
            <p:cNvPr id="12" name="文本框 11"/>
            <p:cNvSpPr txBox="1"/>
            <p:nvPr>
              <p:custDataLst>
                <p:tags r:id="rId10"/>
              </p:custDataLst>
            </p:nvPr>
          </p:nvSpPr>
          <p:spPr>
            <a:xfrm>
              <a:off x="10261" y="5350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软件</a:t>
              </a:r>
              <a:endParaRPr lang="zh-CN" altLang="en-US" dirty="0"/>
            </a:p>
          </p:txBody>
        </p:sp>
        <p:sp>
          <p:nvSpPr>
            <p:cNvPr id="13" name="文本框 12"/>
            <p:cNvSpPr txBox="1"/>
            <p:nvPr>
              <p:custDataLst>
                <p:tags r:id="rId11"/>
              </p:custDataLst>
            </p:nvPr>
          </p:nvSpPr>
          <p:spPr>
            <a:xfrm>
              <a:off x="11901" y="4935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电子</a:t>
              </a:r>
              <a:endParaRPr lang="zh-CN" altLang="en-US" dirty="0"/>
            </a:p>
          </p:txBody>
        </p:sp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13306" y="4058"/>
              <a:ext cx="969" cy="1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传媒</a:t>
              </a:r>
              <a:endParaRPr lang="zh-CN" altLang="en-US" dirty="0"/>
            </a:p>
          </p:txBody>
        </p:sp>
      </p:grpSp>
    </p:spTree>
    <p:custDataLst>
      <p:tags r:id="rId1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7361,&quot;width&quot;:5875}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</Words>
  <Application>WPS 演示</Application>
  <PresentationFormat>宽屏</PresentationFormat>
  <Paragraphs>67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KSOFDDF4E7ED</vt:lpstr>
      <vt:lpstr>Segoe Print</vt:lpstr>
      <vt:lpstr>KSOF618801C0</vt:lpstr>
      <vt:lpstr>Arial Unicode MS</vt:lpstr>
      <vt:lpstr>Calibri</vt:lpstr>
      <vt:lpstr>KSOF954951BB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张聪</cp:lastModifiedBy>
  <cp:revision>1973</cp:revision>
  <dcterms:created xsi:type="dcterms:W3CDTF">2019-06-19T02:08:00Z</dcterms:created>
  <dcterms:modified xsi:type="dcterms:W3CDTF">2026-08-27T07:15:15Z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DD88D099F8D440DF8C088A3A3B314FFA_13</vt:lpwstr>
  </property>
</Properties>
</file>