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3"/>
    <p:sldId id="407" r:id="rId4"/>
    <p:sldId id="287" r:id="rId5"/>
    <p:sldId id="306" r:id="rId6"/>
    <p:sldId id="294" r:id="rId7"/>
    <p:sldId id="349" r:id="rId8"/>
    <p:sldId id="350" r:id="rId9"/>
    <p:sldId id="286" r:id="rId10"/>
    <p:sldId id="307" r:id="rId11"/>
    <p:sldId id="308" r:id="rId12"/>
    <p:sldId id="309" r:id="rId13"/>
    <p:sldId id="299" r:id="rId14"/>
    <p:sldId id="351" r:id="rId15"/>
    <p:sldId id="382" r:id="rId16"/>
    <p:sldId id="353" r:id="rId17"/>
    <p:sldId id="354" r:id="rId18"/>
    <p:sldId id="355" r:id="rId19"/>
    <p:sldId id="356" r:id="rId20"/>
    <p:sldId id="318" r:id="rId21"/>
    <p:sldId id="357" r:id="rId22"/>
    <p:sldId id="319" r:id="rId23"/>
    <p:sldId id="320" r:id="rId24"/>
    <p:sldId id="321" r:id="rId25"/>
    <p:sldId id="358" r:id="rId26"/>
    <p:sldId id="322" r:id="rId27"/>
    <p:sldId id="359" r:id="rId28"/>
    <p:sldId id="323" r:id="rId29"/>
    <p:sldId id="324" r:id="rId30"/>
    <p:sldId id="335" r:id="rId31"/>
    <p:sldId id="364" r:id="rId32"/>
    <p:sldId id="365" r:id="rId33"/>
    <p:sldId id="360" r:id="rId34"/>
    <p:sldId id="361" r:id="rId35"/>
    <p:sldId id="363" r:id="rId36"/>
    <p:sldId id="336" r:id="rId37"/>
    <p:sldId id="362" r:id="rId38"/>
    <p:sldId id="325" r:id="rId39"/>
    <p:sldId id="408" r:id="rId40"/>
    <p:sldId id="409" r:id="rId41"/>
    <p:sldId id="410" r:id="rId42"/>
    <p:sldId id="348" r:id="rId43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 userDrawn="1">
          <p15:clr>
            <a:srgbClr val="A4A3A4"/>
          </p15:clr>
        </p15:guide>
        <p15:guide id="2" pos="36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BB8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8"/>
        <p:guide pos="36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122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2T18:15:04.144" idx="1">
    <p:pos x="5862" y="1874"/>
    <p:text/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2.png"/><Relationship Id="rId2" Type="http://schemas.openxmlformats.org/officeDocument/2006/relationships/tags" Target="../tags/tag7.xml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佛山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:王延龙丨执业编号:A1120615060002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8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6.xml"/><Relationship Id="rId2" Type="http://schemas.openxmlformats.org/officeDocument/2006/relationships/image" Target="../media/image16.png"/><Relationship Id="rId1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8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5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2" Type="http://schemas.openxmlformats.org/officeDocument/2006/relationships/image" Target="../media/image20.png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2.xml"/><Relationship Id="rId2" Type="http://schemas.openxmlformats.org/officeDocument/2006/relationships/image" Target="../media/image21.png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6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28.png"/><Relationship Id="rId1" Type="http://schemas.openxmlformats.org/officeDocument/2006/relationships/tags" Target="../tags/tag7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74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image" Target="../media/image32.png"/><Relationship Id="rId1" Type="http://schemas.openxmlformats.org/officeDocument/2006/relationships/tags" Target="../tags/tag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33.png"/><Relationship Id="rId1" Type="http://schemas.openxmlformats.org/officeDocument/2006/relationships/tags" Target="../tags/tag8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34.png"/><Relationship Id="rId1" Type="http://schemas.openxmlformats.org/officeDocument/2006/relationships/tags" Target="../tags/tag84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86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tags" Target="../tags/tag8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image" Target="../media/image38.png"/><Relationship Id="rId1" Type="http://schemas.openxmlformats.org/officeDocument/2006/relationships/tags" Target="../tags/tag9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39.png"/><Relationship Id="rId1" Type="http://schemas.openxmlformats.org/officeDocument/2006/relationships/tags" Target="../tags/tag95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40.png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41.png"/><Relationship Id="rId1" Type="http://schemas.openxmlformats.org/officeDocument/2006/relationships/tags" Target="../tags/tag10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42.png"/><Relationship Id="rId1" Type="http://schemas.openxmlformats.org/officeDocument/2006/relationships/tags" Target="../tags/tag104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43.png"/><Relationship Id="rId1" Type="http://schemas.openxmlformats.org/officeDocument/2006/relationships/tags" Target="../tags/tag107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image" Target="../media/image44.png"/><Relationship Id="rId1" Type="http://schemas.openxmlformats.org/officeDocument/2006/relationships/tags" Target="../tags/tag110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45.png"/><Relationship Id="rId1" Type="http://schemas.openxmlformats.org/officeDocument/2006/relationships/tags" Target="../tags/tag113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comments" Target="../comments/comment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.xml"/><Relationship Id="rId2" Type="http://schemas.openxmlformats.org/officeDocument/2006/relationships/image" Target="../media/image12.png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2" Type="http://schemas.openxmlformats.org/officeDocument/2006/relationships/image" Target="../media/image13.png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3" Type="http://schemas.openxmlformats.org/officeDocument/2006/relationships/image" Target="../media/image14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江门-主海报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一、政策对比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16990" y="1036955"/>
            <a:ext cx="9969230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七月到现在发生了什么？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78610" y="1230630"/>
            <a:ext cx="9674225" cy="4693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/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一、政治局会议提及股市、让股民赚钱成为了大家的嘲笑。还记得当年刘主席的春天不远吗？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18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年十月提出。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l" fontAlgn="auto"/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algn="l" fontAlgn="auto"/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二、信托暴雷引发市场担忧，下跌延续。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金博股份、咸亨国际、南都物业等3家上市公司近1亿未兑付，还有多家公司产品即将到期。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三、千呼万唤始出来，降低印花税。但是不尽如人意。中间量化基金、外资等传言再起。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四、国家队进场。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 fontAlgn="auto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五、市场底一般在政策底三个月左右（暂时看到的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2923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最近的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3000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点国家队又来了）。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政策动态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" y="1050925"/>
            <a:ext cx="10793477" cy="504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二、技术细节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030" y="964565"/>
            <a:ext cx="4300855" cy="5437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65" y="963930"/>
            <a:ext cx="4402455" cy="5422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615" y="963930"/>
            <a:ext cx="4319905" cy="54235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二、技术细节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1159510"/>
            <a:ext cx="10669905" cy="502285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862330" y="3030220"/>
            <a:ext cx="9525" cy="259778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1175385" y="3049270"/>
            <a:ext cx="22860" cy="242125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4294505" y="2186305"/>
            <a:ext cx="7620" cy="328422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462270" y="2053590"/>
            <a:ext cx="7620" cy="341693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5725795" y="2395220"/>
            <a:ext cx="15240" cy="320802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5991225" y="2745740"/>
            <a:ext cx="38100" cy="272478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 flipV="1">
            <a:off x="7062470" y="2613025"/>
            <a:ext cx="32385" cy="285750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7527290" y="2537460"/>
            <a:ext cx="36195" cy="306578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 flipV="1">
            <a:off x="9038590" y="2404745"/>
            <a:ext cx="36195" cy="3065780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9404350" y="2679700"/>
            <a:ext cx="34290" cy="289496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二、技术细节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090" y="840740"/>
            <a:ext cx="9347835" cy="5063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三、实操破局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485" y="1062990"/>
            <a:ext cx="3896995" cy="45205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23110" y="5861685"/>
            <a:ext cx="6459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专注可以操作到的龙头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45" y="1062990"/>
            <a:ext cx="5469255" cy="4521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三、实操破局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" y="4015105"/>
            <a:ext cx="4551045" cy="186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1138555"/>
            <a:ext cx="4498340" cy="2006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60" y="3242310"/>
            <a:ext cx="4299585" cy="2638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545" y="1004570"/>
            <a:ext cx="6364605" cy="21399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51610" y="5984875"/>
            <a:ext cx="6459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防守区域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三、实操破局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4825" y="1487805"/>
            <a:ext cx="787019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当行情来了不要手软，当行情走了不要留恋。执行力的根本。想想</a:t>
            </a:r>
            <a:r>
              <a:rPr lang="en-US" altLang="zh-CN" b="1">
                <a:solidFill>
                  <a:schemeClr val="bg1"/>
                </a:solidFill>
              </a:rPr>
              <a:t>11.20</a:t>
            </a:r>
            <a:r>
              <a:rPr lang="zh-CN" altLang="en-US" b="1">
                <a:solidFill>
                  <a:schemeClr val="bg1"/>
                </a:solidFill>
              </a:rPr>
              <a:t>日那一周开始我们对华为的判断。当周其实给了减仓机会。另外大盘</a:t>
            </a:r>
            <a:r>
              <a:rPr lang="en-US" altLang="zh-CN" b="1">
                <a:solidFill>
                  <a:schemeClr val="bg1"/>
                </a:solidFill>
              </a:rPr>
              <a:t>11.23</a:t>
            </a:r>
            <a:r>
              <a:rPr lang="zh-CN" altLang="en-US" b="1">
                <a:solidFill>
                  <a:schemeClr val="bg1"/>
                </a:solidFill>
              </a:rPr>
              <a:t>日</a:t>
            </a:r>
            <a:r>
              <a:rPr lang="zh-CN" altLang="en-US" b="1">
                <a:solidFill>
                  <a:schemeClr val="bg1"/>
                </a:solidFill>
              </a:rPr>
              <a:t>也给了减仓机会。但是操作上很多时候因为我们是市场的傀儡执行力不到位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核心当你对上述内容的理解和执行后的承受。不要担心卖错，卖错了手上有钱，买回来会股票的次数和机会多的是。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龙头是你提前要做准备选出来择机操作的。而不是随机性的盘中找到了然后买进去。即便有的话也是暂时的成功，不是持续性的成功。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一人得道鸡犬升天和树倒猢狲散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主线英雄和龙头影响。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后续准备：如果低位不及预期是要止损，那么就要有对止损的准备。另外市场调整，低位也可能有调整后再上，不是说低位的就一定马上接力上涨。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00555" y="2829560"/>
            <a:ext cx="9074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7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23</a:t>
            </a:r>
            <a:r>
              <a:rPr lang="zh-CN" altLang="en-US" sz="7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尾巴和</a:t>
            </a:r>
            <a:r>
              <a:rPr lang="en-US" altLang="zh-CN" sz="7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24</a:t>
            </a:r>
            <a:r>
              <a:rPr lang="zh-CN" altLang="en-US" sz="72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期待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592955" y="2155190"/>
            <a:ext cx="735457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altLang="en-US" sz="75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柳暗花明又一村</a:t>
            </a:r>
            <a:endParaRPr lang="zh-CN" altLang="en-US" sz="75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27545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59676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王延龙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|  执业编号:A1120615060002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3" name="图片 2" descr="wa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285" y="694055"/>
            <a:ext cx="3264535" cy="51441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23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收尾偏向于多头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209040"/>
            <a:ext cx="8321675" cy="44399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24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整体倾向机会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70" y="1334770"/>
            <a:ext cx="7556500" cy="1838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10" y="3905250"/>
            <a:ext cx="4723130" cy="16649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480" y="3905250"/>
            <a:ext cx="3362325" cy="11049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25005" y="5201920"/>
            <a:ext cx="4983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如果真的大家伙止跌，资金喜好应该还是小题材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7035" y="6176010"/>
            <a:ext cx="88385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龙头记忆法则：分金弱转强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95" y="967740"/>
            <a:ext cx="7865110" cy="51631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分金弱转强为何有效和实操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4395" y="1098550"/>
            <a:ext cx="10633710" cy="532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一：第二天封涨停时间在第一天的时间前面，代表弱转强。封板个股的溢价不断在分歧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一致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在分歧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在一致中进行。所以，寻找一致性后的溢价。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二、分金弱转强个股可以有第二天溢价，回档调整后再度拉升概率加大。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三、选股方法：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、一定要是当下热点个股（热点纵览大气泡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三共振板块）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、寻找第二个涨停转强位置打进去，第三天可以有溢价。（切记市场氛围好的时间。重点注意业绩和周线金叉）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、第三天视情况选择是否出局（三板形成容易成妖。股语云：二板起爆，三板成妖，五板封神，有五有七）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、如果三板封死失败，注意找回落后的机会。重点留意板块的延续性。没板块没龙头，有板块龙回头。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如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22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年信创竞业达破局带动的国脉科技、高鸿股份、海量数据、恒为科技、神州数码等都是这个逻辑。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/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三、实操破局</a:t>
            </a:r>
            <a:endParaRPr lang="zh-CN" altLang="en-US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485" y="1062990"/>
            <a:ext cx="3896995" cy="45205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23110" y="5861685"/>
            <a:ext cx="6459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专注可以操作到的龙头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45" y="1062990"/>
            <a:ext cx="5469255" cy="4521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当下应用一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2370" y="6004560"/>
            <a:ext cx="10393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b="1">
                <a:solidFill>
                  <a:schemeClr val="bg1"/>
                </a:solidFill>
              </a:rPr>
              <a:t>选择主流板块之后，通过涨停棱镜回溯历史二连板个股是否有</a:t>
            </a:r>
            <a:r>
              <a:rPr lang="en-US" altLang="zh-CN" b="1">
                <a:solidFill>
                  <a:schemeClr val="bg1"/>
                </a:solidFill>
              </a:rPr>
              <a:t>124</a:t>
            </a:r>
            <a:r>
              <a:rPr lang="zh-CN" altLang="en-US" b="1">
                <a:solidFill>
                  <a:schemeClr val="bg1"/>
                </a:solidFill>
              </a:rPr>
              <a:t>买入法机会和分金弱转强回档机会。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90" y="999490"/>
            <a:ext cx="10069195" cy="48583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当下应用二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2895" y="6061075"/>
            <a:ext cx="9250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b="1">
                <a:solidFill>
                  <a:schemeClr val="bg1"/>
                </a:solidFill>
              </a:rPr>
              <a:t>选择主流板块之后，通过趋势龙头回溯历史趋势紫龙头个股是否有</a:t>
            </a:r>
            <a:r>
              <a:rPr lang="en-US" altLang="zh-CN" b="1">
                <a:solidFill>
                  <a:schemeClr val="bg1"/>
                </a:solidFill>
              </a:rPr>
              <a:t>124</a:t>
            </a:r>
            <a:r>
              <a:rPr lang="zh-CN" altLang="en-US" b="1">
                <a:solidFill>
                  <a:schemeClr val="bg1"/>
                </a:solidFill>
              </a:rPr>
              <a:t>买入法和回档机会。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5" y="930275"/>
            <a:ext cx="9225280" cy="4997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60245" y="175895"/>
            <a:ext cx="8271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上海沪工的故事（同理的恒铭达、维信诺、启明信息等）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245" y="770255"/>
            <a:ext cx="4354195" cy="2096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030" y="2932430"/>
            <a:ext cx="9690100" cy="32664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60245" y="242570"/>
            <a:ext cx="82715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常山药业和上海物贸的故事（同类型三联锻造和立达信、德恩精工等）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695" y="830580"/>
            <a:ext cx="7574280" cy="23120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05" y="3166110"/>
            <a:ext cx="7557770" cy="28314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同类型的精伦电子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" y="1024890"/>
            <a:ext cx="10623366" cy="5040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10" y="197548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872990" y="20320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06870" y="21183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市场变革，适者生存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3910" y="296608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872990" y="30226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06870" y="3152140"/>
            <a:ext cx="488188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2923</a:t>
            </a:r>
            <a:r>
              <a:rPr lang="zh-CN" altLang="en-US"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启示录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13910" y="395668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872990" y="40132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184265" y="4077335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0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23</a:t>
            </a:r>
            <a:r>
              <a:rPr lang="zh-CN" altLang="en-US" sz="30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尾巴和</a:t>
            </a:r>
            <a:r>
              <a:rPr lang="en-US" altLang="zh-CN" sz="30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24</a:t>
            </a:r>
            <a:r>
              <a:rPr lang="zh-CN" altLang="en-US" sz="30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期待</a:t>
            </a:r>
            <a:endParaRPr lang="zh-CN" altLang="en-US" sz="30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同类型的通达电气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90" y="1012190"/>
            <a:ext cx="9304616" cy="5040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同类型的菲菱科思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104900"/>
            <a:ext cx="10606400" cy="5040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同类型的瑞玛精密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45" y="1099185"/>
            <a:ext cx="10518020" cy="5040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同类型的翠微股份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991235"/>
            <a:ext cx="10576195" cy="5040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同类型的常青股份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90" y="1167130"/>
            <a:ext cx="10852304" cy="5040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同类型的九鼎投资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1210310"/>
            <a:ext cx="10815475" cy="50400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同类型的和兴股份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25" y="1107440"/>
            <a:ext cx="10742562" cy="5040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86585" y="62230"/>
            <a:ext cx="8271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猎手追踪到的新能车数据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920240"/>
            <a:ext cx="5424805" cy="3017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0" y="915035"/>
            <a:ext cx="5835015" cy="502856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86585" y="621347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主题猎手+活动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老主题-10000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19605" y="2829560"/>
            <a:ext cx="91497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7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市场变革，适者生存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市场变革，适者生存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906145"/>
            <a:ext cx="9523730" cy="51587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市场变革，适者生存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25" y="882015"/>
            <a:ext cx="9804400" cy="5311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总结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78610" y="1230630"/>
            <a:ext cx="9674225" cy="4693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20上半年疫情初期做了医药、医疗最赚钱；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20下半年做了白马最赚钱；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21年做了赛道、通胀（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20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年底的顺周期预期）最赚钱...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今年牛上天的传媒或者游戏或者云科技等都是超跌了的基础，消息助力才升温。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一九分化演绎到极致，做对方向是牛市，做错是熊市。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时势造英雄。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从整个炒作逻辑来看两大重点：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一、超跌。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 fontAlgn="auto"/>
            <a:r>
              <a:rPr lang="zh-CN" altLang="en-US" sz="2400" b="1">
                <a:solidFill>
                  <a:schemeClr val="bg1"/>
                </a:solidFill>
                <a:sym typeface="+mn-ea"/>
              </a:rPr>
              <a:t>二、供给端发生变化，业绩传导，出现升温预期。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69745" y="2829560"/>
            <a:ext cx="90747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2923</a:t>
            </a:r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启示录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35" y="43180"/>
            <a:ext cx="12190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一、</a:t>
            </a:r>
            <a:r>
              <a:rPr lang="en-US" altLang="zh-CN" sz="44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endParaRPr lang="en-US" altLang="zh-CN" sz="44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83865" y="1172845"/>
            <a:ext cx="6804025" cy="49701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29685" y="6206490"/>
            <a:ext cx="10325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最近的一次</a:t>
            </a:r>
            <a:r>
              <a:rPr lang="en-US" altLang="zh-CN" b="1">
                <a:solidFill>
                  <a:schemeClr val="bg1"/>
                </a:solidFill>
              </a:rPr>
              <a:t>2018</a:t>
            </a:r>
            <a:r>
              <a:rPr lang="zh-CN" altLang="en-US" b="1">
                <a:solidFill>
                  <a:schemeClr val="bg1"/>
                </a:solidFill>
              </a:rPr>
              <a:t>年的政策底和市场底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</p:tagLst>
</file>

<file path=ppt/tags/tag119.xml><?xml version="1.0" encoding="utf-8"?>
<p:tagLst xmlns:p="http://schemas.openxmlformats.org/presentationml/2006/main"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0.xml><?xml version="1.0" encoding="utf-8"?>
<p:tagLst xmlns:p="http://schemas.openxmlformats.org/presentationml/2006/main">
  <p:tag name="KSO_WM_SPECIAL_SOURCE" val="bdnull"/>
</p:tagLst>
</file>

<file path=ppt/tags/tag121.xml><?xml version="1.0" encoding="utf-8"?>
<p:tagLst xmlns:p="http://schemas.openxmlformats.org/presentationml/2006/main">
  <p:tag name="KSO_WM_SPECIAL_SOURCE" val="bdnull"/>
</p:tagLst>
</file>

<file path=ppt/tags/tag122.xml><?xml version="1.0" encoding="utf-8"?>
<p:tagLst xmlns:p="http://schemas.openxmlformats.org/presentationml/2006/main">
  <p:tag name="commondata" val="eyJoZGlkIjoiM2I3NDIyNjZhODdjNDBiNzFhNTYyOTJiY2UyMWE3Nm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2238</Words>
  <Application>WPS 演示</Application>
  <PresentationFormat>宽屏</PresentationFormat>
  <Paragraphs>189</Paragraphs>
  <Slides>41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思源黑体 CN Light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刘珍俏</cp:lastModifiedBy>
  <cp:revision>249</cp:revision>
  <dcterms:created xsi:type="dcterms:W3CDTF">2022-12-31T05:43:00Z</dcterms:created>
  <dcterms:modified xsi:type="dcterms:W3CDTF">2023-12-03T01:22:58Z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9483410270224F49A685FF696A17F788</vt:lpwstr>
  </property>
</Properties>
</file>