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321" r:id="rId4"/>
    <p:sldId id="318" r:id="rId5"/>
    <p:sldId id="319" r:id="rId6"/>
    <p:sldId id="326" r:id="rId7"/>
    <p:sldId id="327" r:id="rId8"/>
    <p:sldId id="328" r:id="rId9"/>
    <p:sldId id="329" r:id="rId10"/>
    <p:sldId id="330" r:id="rId11"/>
    <p:sldId id="337" r:id="rId12"/>
    <p:sldId id="338" r:id="rId13"/>
    <p:sldId id="339" r:id="rId14"/>
    <p:sldId id="323" r:id="rId15"/>
    <p:sldId id="331" r:id="rId16"/>
    <p:sldId id="332" r:id="rId17"/>
    <p:sldId id="333" r:id="rId18"/>
    <p:sldId id="334" r:id="rId19"/>
    <p:sldId id="324" r:id="rId20"/>
    <p:sldId id="335" r:id="rId21"/>
    <p:sldId id="336" r:id="rId22"/>
    <p:sldId id="341" r:id="rId23"/>
    <p:sldId id="340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1" r:id="rId34"/>
    <p:sldId id="353" r:id="rId35"/>
    <p:sldId id="352" r:id="rId36"/>
    <p:sldId id="363" r:id="rId37"/>
    <p:sldId id="364" r:id="rId38"/>
    <p:sldId id="289" r:id="rId39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113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3.png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3.png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ags" Target="../tags/tag11.xml"/><Relationship Id="rId3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-635" y="658241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:王延龙丨执业编号: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7.xml"/><Relationship Id="rId2" Type="http://schemas.openxmlformats.org/officeDocument/2006/relationships/image" Target="../media/image15.png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9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5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23.png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77.xml"/><Relationship Id="rId2" Type="http://schemas.openxmlformats.org/officeDocument/2006/relationships/image" Target="../media/image25.png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5.xml"/><Relationship Id="rId6" Type="http://schemas.openxmlformats.org/officeDocument/2006/relationships/image" Target="../media/image6.png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4.xml"/><Relationship Id="rId2" Type="http://schemas.openxmlformats.org/officeDocument/2006/relationships/image" Target="../media/image25.png"/><Relationship Id="rId1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86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9.xml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3.xml"/><Relationship Id="rId2" Type="http://schemas.openxmlformats.org/officeDocument/2006/relationships/image" Target="../media/image29.png"/><Relationship Id="rId1" Type="http://schemas.openxmlformats.org/officeDocument/2006/relationships/tags" Target="../tags/tag9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5.xml"/><Relationship Id="rId2" Type="http://schemas.openxmlformats.org/officeDocument/2006/relationships/image" Target="../media/image30.png"/><Relationship Id="rId1" Type="http://schemas.openxmlformats.org/officeDocument/2006/relationships/tags" Target="../tags/tag94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7.xml"/><Relationship Id="rId2" Type="http://schemas.openxmlformats.org/officeDocument/2006/relationships/image" Target="../media/image31.png"/><Relationship Id="rId1" Type="http://schemas.openxmlformats.org/officeDocument/2006/relationships/tags" Target="../tags/tag9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8.png"/><Relationship Id="rId3" Type="http://schemas.openxmlformats.org/officeDocument/2006/relationships/tags" Target="../tags/tag27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99.xml"/><Relationship Id="rId2" Type="http://schemas.openxmlformats.org/officeDocument/2006/relationships/image" Target="../media/image32.png"/><Relationship Id="rId1" Type="http://schemas.openxmlformats.org/officeDocument/2006/relationships/tags" Target="../tags/tag98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1.xml"/><Relationship Id="rId2" Type="http://schemas.openxmlformats.org/officeDocument/2006/relationships/image" Target="../media/image33.png"/><Relationship Id="rId1" Type="http://schemas.openxmlformats.org/officeDocument/2006/relationships/tags" Target="../tags/tag100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3.xml"/><Relationship Id="rId2" Type="http://schemas.openxmlformats.org/officeDocument/2006/relationships/image" Target="../media/image34.png"/><Relationship Id="rId1" Type="http://schemas.openxmlformats.org/officeDocument/2006/relationships/tags" Target="../tags/tag10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5.xml"/><Relationship Id="rId2" Type="http://schemas.openxmlformats.org/officeDocument/2006/relationships/image" Target="../media/image35.png"/><Relationship Id="rId1" Type="http://schemas.openxmlformats.org/officeDocument/2006/relationships/tags" Target="../tags/tag104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07.xml"/><Relationship Id="rId2" Type="http://schemas.openxmlformats.org/officeDocument/2006/relationships/image" Target="../media/image36.png"/><Relationship Id="rId1" Type="http://schemas.openxmlformats.org/officeDocument/2006/relationships/tags" Target="../tags/tag106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09.xml"/><Relationship Id="rId2" Type="http://schemas.openxmlformats.org/officeDocument/2006/relationships/image" Target="../media/image37.png"/><Relationship Id="rId1" Type="http://schemas.openxmlformats.org/officeDocument/2006/relationships/tags" Target="../tags/tag108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1.xml"/><Relationship Id="rId2" Type="http://schemas.openxmlformats.org/officeDocument/2006/relationships/image" Target="../media/image38.png"/><Relationship Id="rId1" Type="http://schemas.openxmlformats.org/officeDocument/2006/relationships/tags" Target="../tags/tag1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2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7.xml"/><Relationship Id="rId2" Type="http://schemas.openxmlformats.org/officeDocument/2006/relationships/image" Target="../media/image9.png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9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5.xml"/><Relationship Id="rId2" Type="http://schemas.openxmlformats.org/officeDocument/2006/relationships/image" Target="../media/image14.png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转折分界线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907415"/>
            <a:ext cx="6061710" cy="5675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841500" y="41910"/>
            <a:ext cx="89592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所有的卖出都是为了更好的买入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" y="2080895"/>
            <a:ext cx="4886325" cy="2962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445" y="1709420"/>
            <a:ext cx="5324475" cy="37052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9290" y="15240"/>
            <a:ext cx="8437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所有的卖出都是为了更好的买入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820" y="1261110"/>
            <a:ext cx="3281045" cy="5106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" y="2277745"/>
            <a:ext cx="3947160" cy="24326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710" y="2095500"/>
            <a:ext cx="4391025" cy="33058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682115" y="3064510"/>
            <a:ext cx="906462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两会规律和走势对比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两会规律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1033145"/>
            <a:ext cx="2980690" cy="53009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515" y="953770"/>
            <a:ext cx="4422140" cy="44303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5435" y="5419725"/>
            <a:ext cx="773430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回顾历年两会前后市场表现（前后 30 个自然日），整体来看，两会开幕前 30 日-两会开幕， 及两会闭幕-两会闭幕后 30 日，市场大概率上涨，即两会开幕前 30 日，市场开始期待两会开幕，市场预期升温，两会结束后 30 日，市场受两会提振继续上涨。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走势对比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5" y="938530"/>
            <a:ext cx="10178415" cy="5295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2022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和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2024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9270" y="1382395"/>
            <a:ext cx="10097135" cy="40925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</a:rPr>
              <a:t>2022</a:t>
            </a:r>
            <a:r>
              <a:rPr lang="zh-CN" altLang="en-US" sz="2000" b="1">
                <a:solidFill>
                  <a:schemeClr val="bg1"/>
                </a:solidFill>
              </a:rPr>
              <a:t>年的六个阶段，</a:t>
            </a:r>
            <a:r>
              <a:rPr lang="en-US" altLang="zh-CN" sz="2000" b="1">
                <a:solidFill>
                  <a:schemeClr val="bg1"/>
                </a:solidFill>
              </a:rPr>
              <a:t>2024</a:t>
            </a:r>
            <a:r>
              <a:rPr lang="zh-CN" altLang="en-US" sz="2000" b="1">
                <a:solidFill>
                  <a:schemeClr val="bg1"/>
                </a:solidFill>
              </a:rPr>
              <a:t>你看到哪里了？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一、</a:t>
            </a:r>
            <a:r>
              <a:rPr lang="en-US" sz="2000" b="1">
                <a:solidFill>
                  <a:schemeClr val="bg1"/>
                </a:solidFill>
              </a:rPr>
              <a:t>2022</a:t>
            </a:r>
            <a:r>
              <a:rPr lang="zh-CN" altLang="en-US" sz="2000" b="1">
                <a:solidFill>
                  <a:schemeClr val="bg1"/>
                </a:solidFill>
              </a:rPr>
              <a:t>因为疫情再度袭击导致市场千股跌停。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二、千股跌停后市场暴力修复。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三、到千股跌停前的小平台第一个阶段修复完毕。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四、主线出现，后续主线机会。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五、主线轮动，分金弱转强个股机会明显。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六、流动资金顶背离后市场进入下跌阶段。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54985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迈过三千点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开启电风扇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6280" y="1089025"/>
            <a:ext cx="8640000" cy="4680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电风扇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00655" y="5983605"/>
            <a:ext cx="4456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2"/>
                </a:solidFill>
              </a:rPr>
              <a:t>满屏板块机会，持仓股不涨。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适者生存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05" y="941070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若水有三千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只取一瓢饮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2" name="图片 1" descr="曲线 7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7408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若水有三千</a:t>
            </a:r>
            <a:endParaRPr lang="zh-CN" altLang="en-US" sz="76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只取一瓢饮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577340" y="15240"/>
            <a:ext cx="86404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几大主线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85545" y="1684020"/>
            <a:ext cx="1070483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智能制造、新能车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主线明确，辅助线上分金弱转强为主。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人工智能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主线明确，辅助线上分金弱转强为主。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芯片半导体（伴随消费电子）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主线明确，近期还有小作文。辅助线上分金弱转强为主。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氢能源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主线换挡接力特征，近期还有小作文。辅助线上分金弱转强为主。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上海自由港（国改）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超跌修复，辅助线上分金弱转强为主，也有部分辅助线下叠加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124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买入法。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医药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有主线伴随特征，辅助线上分金弱转强为主</a:t>
            </a:r>
            <a:r>
              <a:rPr lang="zh-CN" b="1">
                <a:solidFill>
                  <a:schemeClr val="bg1"/>
                </a:solidFill>
                <a:sym typeface="+mn-ea"/>
              </a:rPr>
              <a:t>。</a:t>
            </a:r>
            <a:endParaRPr lang="zh-CN" b="1">
              <a:solidFill>
                <a:schemeClr val="bg1"/>
              </a:solidFill>
              <a:sym typeface="+mn-ea"/>
            </a:endParaRPr>
          </a:p>
          <a:p>
            <a:endParaRPr lang="zh-CN" b="1">
              <a:solidFill>
                <a:schemeClr val="bg1"/>
              </a:solidFill>
              <a:sym typeface="+mn-ea"/>
            </a:endParaRPr>
          </a:p>
          <a:p>
            <a:r>
              <a:rPr lang="zh-CN" b="1">
                <a:solidFill>
                  <a:schemeClr val="bg1"/>
                </a:solidFill>
                <a:sym typeface="+mn-ea"/>
              </a:rPr>
              <a:t>有色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美联储降息预期。</a:t>
            </a:r>
            <a:endParaRPr lang="zh-CN" b="1">
              <a:solidFill>
                <a:schemeClr val="bg1"/>
              </a:solidFill>
              <a:sym typeface="+mn-ea"/>
            </a:endParaRPr>
          </a:p>
          <a:p>
            <a:endParaRPr lang="zh-CN" b="1">
              <a:solidFill>
                <a:schemeClr val="bg1"/>
              </a:solidFill>
            </a:endParaRPr>
          </a:p>
          <a:p>
            <a:r>
              <a:rPr lang="zh-CN" b="1">
                <a:solidFill>
                  <a:schemeClr val="bg1"/>
                </a:solidFill>
              </a:rPr>
              <a:t>辅助线上分金弱转强个股</a:t>
            </a:r>
            <a:r>
              <a:rPr lang="en-US" altLang="zh-CN" b="1">
                <a:solidFill>
                  <a:schemeClr val="bg1"/>
                </a:solidFill>
              </a:rPr>
              <a:t>——</a:t>
            </a:r>
            <a:r>
              <a:rPr lang="zh-CN" altLang="en-US" b="1">
                <a:solidFill>
                  <a:schemeClr val="bg1"/>
                </a:solidFill>
              </a:rPr>
              <a:t>强势股回踩五日线和智能交易蓝线止跌，回踩辅助线为次选。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适者生存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05" y="941070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分金定板块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920" y="819150"/>
            <a:ext cx="5445760" cy="3088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3999230"/>
            <a:ext cx="8134350" cy="2628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分金定板块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7780" y="1356360"/>
            <a:ext cx="740473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弱转强一：第二天封涨停时间在第一天的时间前面，代表弱转强。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弱转强个股可以有第二天溢价，回档调整后再度拉升概率加大。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选股方法：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en-US" altLang="zh-CN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</a:t>
            </a:r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、一定要是当下热点个股（热点纵览大气泡和涨停棱镜靠前的板块）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en-US" altLang="zh-CN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2</a:t>
            </a:r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、寻找第二个涨停转强位置打进去，第三天可以有溢价。（重点注意业绩和周线金叉）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en-US" altLang="zh-CN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3</a:t>
            </a:r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、第三天视情况选择是否出局（三板形成容易成妖。股语云：二板起爆，三板成妖，五板封神，有五有七）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en-US" altLang="zh-CN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4</a:t>
            </a:r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、如果三板封死失败，注意找回落后的机会。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altLang="en-US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新手建议找回档，不要去打板。</a:t>
            </a:r>
            <a:endParaRPr lang="zh-CN" altLang="en-US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8300" y="871855"/>
            <a:ext cx="9021445" cy="5685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操作要素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0290" y="1356360"/>
            <a:ext cx="776541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一、主线热点。</a:t>
            </a:r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二、触发分金弱转强。</a:t>
            </a:r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三、回踩不跌破五日线和智能交易蓝线优选。</a:t>
            </a:r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四、周线金叉内。</a:t>
            </a:r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五、蓝线上移主要获利区域，周线不死叉积极滚动操作。</a:t>
            </a:r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endParaRPr lang="zh-CN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r>
              <a:rPr 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六、心态，你卖飞很正常，重点是方法对了股很多。守股比</a:t>
            </a:r>
            <a:r>
              <a:rPr lang="en-US" alt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‘</a:t>
            </a:r>
            <a:r>
              <a:rPr lang="zh-CN" altLang="en-US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守寡</a:t>
            </a:r>
            <a:r>
              <a:rPr lang="en-US" altLang="zh-CN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’</a:t>
            </a:r>
            <a:r>
              <a:rPr lang="zh-CN" altLang="en-US" sz="2400" b="1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都难。</a:t>
            </a:r>
            <a:endParaRPr lang="zh-CN" altLang="en-US" sz="2400" b="1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操作要素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820" y="1076960"/>
            <a:ext cx="6943725" cy="43624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08325" y="5978525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b="1">
                <a:solidFill>
                  <a:schemeClr val="bg2"/>
                </a:solidFill>
              </a:rPr>
              <a:t>回看选股和操作细节</a:t>
            </a:r>
            <a:endParaRPr lang="zh-CN" altLang="en-US" sz="2000" b="1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新能车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5" y="783590"/>
            <a:ext cx="10633846" cy="576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智能制造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5" y="840105"/>
            <a:ext cx="10633846" cy="576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成也萧何败也萧何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64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两会规律和走势对比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迈过三千点开启电风扇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若水有三千只取一瓢饮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智能制造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865" y="810260"/>
            <a:ext cx="10633846" cy="576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智能制造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978535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芯片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655" y="978535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算力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65" y="1044575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有色金属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885" y="953770"/>
            <a:ext cx="996923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 descr="syncCopiedImage_17103077068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65" y="885825"/>
            <a:ext cx="10617526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0" y="7620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经传多赢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418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财富节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</a:t>
            </a:r>
            <a:r>
              <a:rPr lang="zh-CN" altLang="en-US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预订福利</a:t>
            </a:r>
            <a:r>
              <a:rPr lang="en-US" altLang="zh-CN" sz="4000" b="1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endParaRPr lang="en-US" altLang="zh-CN" sz="4000" b="1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 descr="syncCopiedImage_1710309622301_17103241199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10617600" cy="597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成也萧何败也萧何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雪球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" y="1144270"/>
            <a:ext cx="3048000" cy="49034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5405" y="604774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来源于网络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54450" y="850900"/>
            <a:ext cx="7974330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雪球分为100%全保证金雪球和限亏雪球。通俗理解，前者没有杠杆，后者有杠杆。若汤总买的是100%保证金的产品，那么他最大的亏损也是中证500指数的最大亏损，即26%。但汤总加了4倍杠杆，以200万元的本金，撬动了800万元的资金，所以他最大的亏损是26%×4，即104%，亏掉所有本金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金融产品不保本、利率下行，基本没有类似雪球一样年化</a:t>
            </a:r>
            <a:r>
              <a:rPr lang="en-US" altLang="zh-CN" b="1">
                <a:solidFill>
                  <a:schemeClr val="bg1"/>
                </a:solidFill>
              </a:rPr>
              <a:t>10%</a:t>
            </a:r>
            <a:r>
              <a:rPr lang="zh-CN" altLang="en-US" b="1">
                <a:solidFill>
                  <a:schemeClr val="bg1"/>
                </a:solidFill>
              </a:rPr>
              <a:t>的产品。所以受到青睐。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2021年-2022年，雪球产品的销售出现了小高峰，“2022年是雪球规模上升最快的一年，可能有2000多亿元，在国内衍生品中占比较大。”前述券商衍生品负责人告诉《财经》，“一些投资人在2018年、2019年就买了雪球，2020年、2021年敲出，年化收益很高，可以达到20%-30%。反而是2021年底到2023年开始投资的客户，还没赚钱就亏了。”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雪球敲入加速</a:t>
            </a:r>
            <a:r>
              <a:rPr lang="en-US" altLang="zh-CN" b="1">
                <a:solidFill>
                  <a:schemeClr val="bg1"/>
                </a:solidFill>
              </a:rPr>
              <a:t>DMA</a:t>
            </a:r>
            <a:r>
              <a:rPr lang="zh-CN" altLang="en-US" b="1">
                <a:solidFill>
                  <a:schemeClr val="bg1"/>
                </a:solidFill>
              </a:rPr>
              <a:t>赎回，造成股灾。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没到平仓线，看空期权看涨期货；敲入后期货反手。加速对应合约下跌，造成</a:t>
            </a:r>
            <a:r>
              <a:rPr lang="en-US" altLang="zh-CN" b="1">
                <a:solidFill>
                  <a:schemeClr val="bg1"/>
                </a:solidFill>
              </a:rPr>
              <a:t>DMA</a:t>
            </a:r>
            <a:r>
              <a:rPr lang="zh-CN" altLang="en-US" b="1">
                <a:solidFill>
                  <a:schemeClr val="bg1"/>
                </a:solidFill>
              </a:rPr>
              <a:t>被减仓和赎回，加大合约下跌。</a:t>
            </a:r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合约主要是中证</a:t>
            </a:r>
            <a:r>
              <a:rPr lang="en-US" altLang="zh-CN" b="1">
                <a:solidFill>
                  <a:schemeClr val="bg1"/>
                </a:solidFill>
              </a:rPr>
              <a:t>500</a:t>
            </a:r>
            <a:r>
              <a:rPr lang="zh-CN" altLang="en-US" b="1">
                <a:solidFill>
                  <a:schemeClr val="bg1"/>
                </a:solidFill>
              </a:rPr>
              <a:t>和中证</a:t>
            </a:r>
            <a:r>
              <a:rPr lang="en-US" altLang="zh-CN" b="1">
                <a:solidFill>
                  <a:schemeClr val="bg1"/>
                </a:solidFill>
              </a:rPr>
              <a:t>1000</a:t>
            </a:r>
            <a:r>
              <a:rPr lang="zh-CN" altLang="en-US" b="1">
                <a:solidFill>
                  <a:schemeClr val="bg1"/>
                </a:solidFill>
              </a:rPr>
              <a:t>，小盘股为主。也是为什么微盘股大跌。</a:t>
            </a:r>
            <a:endParaRPr lang="zh-CN" altLang="en-US" b="1">
              <a:solidFill>
                <a:schemeClr val="bg1"/>
              </a:solidFill>
            </a:endParaRPr>
          </a:p>
          <a:p>
            <a:endParaRPr lang="zh-CN" altLang="en-US" b="1">
              <a:solidFill>
                <a:schemeClr val="bg1"/>
              </a:solidFill>
            </a:endParaRPr>
          </a:p>
          <a:p>
            <a:r>
              <a:rPr lang="zh-CN" altLang="en-US" b="1">
                <a:solidFill>
                  <a:schemeClr val="bg1"/>
                </a:solidFill>
              </a:rPr>
              <a:t>延伸影响两融和质押。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多米诺骨牌的第一张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" y="2313305"/>
            <a:ext cx="5805170" cy="31978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260" y="1318260"/>
            <a:ext cx="5583555" cy="488569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2356485" y="1553845"/>
            <a:ext cx="1202055" cy="1423035"/>
          </a:xfrm>
          <a:prstGeom prst="straightConnector1">
            <a:avLst/>
          </a:prstGeom>
          <a:ln w="889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多米诺骨牌的第一张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" y="1949450"/>
            <a:ext cx="5634990" cy="3785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405" y="1416685"/>
            <a:ext cx="5485130" cy="485013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1967865" y="1022985"/>
            <a:ext cx="1202055" cy="1423035"/>
          </a:xfrm>
          <a:prstGeom prst="straightConnector1">
            <a:avLst/>
          </a:prstGeom>
          <a:ln w="88900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DMA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44880" y="1125220"/>
            <a:ext cx="10097135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</a:rPr>
              <a:t>DMA</a:t>
            </a:r>
            <a:r>
              <a:rPr lang="zh-CN" altLang="en-US" sz="2000" b="1">
                <a:solidFill>
                  <a:schemeClr val="bg1"/>
                </a:solidFill>
              </a:rPr>
              <a:t>简单理解就是四倍杠杆的产品，</a:t>
            </a:r>
            <a:r>
              <a:rPr lang="en-US" altLang="zh-CN" sz="2000" b="1">
                <a:solidFill>
                  <a:schemeClr val="bg1"/>
                </a:solidFill>
              </a:rPr>
              <a:t>1</a:t>
            </a:r>
            <a:r>
              <a:rPr lang="zh-CN" altLang="en-US" sz="2000" b="1">
                <a:solidFill>
                  <a:schemeClr val="bg1"/>
                </a:solidFill>
              </a:rPr>
              <a:t>万当四万用。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网上有篇文章《守山之死，一个量化基金经理的自白》被刷屏，文章提到：守山持有的两个DMA子基金被离谱至极的限制卖出直接摁死了，两支子基净值几天内暴跌近40%，带崩了母基的净值，一度掉下过0.7触发了强平线。而这两支子基金在12月和1月期间是我们手里表现最好的王牌产品，它们过去几个月的超额收益率一骑绝尘。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遭遇滑铁卢的原因——1月的最后一个交易日开始风格突变，狂杀微盘股，在小票集体暴跌的那几天，券商关闭了我们DMA子基金的卖出权限，给出的理由是：监管窗口指导，限制减仓，无法卖出，无法赎回，这是我一生也无法忘记的至暗时刻...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简单来说就是又产生了拥挤，对手盘消失。大家都着急平仓，就成为了互相踩踏。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节后的暴力拉升也是因为对手盘的消失。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同样春节后</a:t>
            </a:r>
            <a:r>
              <a:rPr lang="en-US" altLang="zh-CN" sz="2000" b="1">
                <a:solidFill>
                  <a:schemeClr val="bg1"/>
                </a:solidFill>
              </a:rPr>
              <a:t>2.28</a:t>
            </a:r>
            <a:r>
              <a:rPr lang="zh-CN" altLang="en-US" sz="2000" b="1">
                <a:solidFill>
                  <a:schemeClr val="bg1"/>
                </a:solidFill>
              </a:rPr>
              <a:t>日大跌也是传闻</a:t>
            </a:r>
            <a:r>
              <a:rPr lang="en-US" altLang="zh-CN" sz="2000" b="1">
                <a:solidFill>
                  <a:schemeClr val="bg1"/>
                </a:solidFill>
              </a:rPr>
              <a:t>DMA</a:t>
            </a:r>
            <a:r>
              <a:rPr lang="zh-CN" altLang="en-US" sz="2000" b="1">
                <a:solidFill>
                  <a:schemeClr val="bg1"/>
                </a:solidFill>
              </a:rPr>
              <a:t>恢复，最终辟谣，但是成交量的放大一定是肃清的过程。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65325" y="15240"/>
            <a:ext cx="84518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总舵手救市和杠杆后救市猜测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6080" y="1388110"/>
            <a:ext cx="6921500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2015</a:t>
            </a:r>
            <a:r>
              <a:rPr lang="zh-CN" altLang="en-US" sz="2000" b="1">
                <a:solidFill>
                  <a:schemeClr val="bg1"/>
                </a:solidFill>
              </a:rPr>
              <a:t>年的千股跌停、千股涨停、千股停牌。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不能一次性救起来因素，砸盘太多，所以，各大公司找理由停牌的第二天，就是砸盘力量最小的一天，可以起到信心的作用。随后复盘不砸。</a:t>
            </a:r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一斤粮食不够</a:t>
            </a:r>
            <a:r>
              <a:rPr lang="en-US" altLang="zh-CN" sz="2000" b="1">
                <a:solidFill>
                  <a:schemeClr val="bg1"/>
                </a:solidFill>
              </a:rPr>
              <a:t>30</a:t>
            </a:r>
            <a:r>
              <a:rPr lang="zh-CN" altLang="en-US" sz="2000" b="1">
                <a:solidFill>
                  <a:schemeClr val="bg1"/>
                </a:solidFill>
              </a:rPr>
              <a:t>人吃，但是可以让</a:t>
            </a:r>
            <a:r>
              <a:rPr lang="en-US" altLang="zh-CN" sz="2000" b="1">
                <a:solidFill>
                  <a:schemeClr val="bg1"/>
                </a:solidFill>
              </a:rPr>
              <a:t>20</a:t>
            </a:r>
            <a:r>
              <a:rPr lang="zh-CN" altLang="en-US" sz="2000" b="1">
                <a:solidFill>
                  <a:schemeClr val="bg1"/>
                </a:solidFill>
              </a:rPr>
              <a:t>人吃饱。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en-US" altLang="zh-CN" sz="2000" b="1">
                <a:solidFill>
                  <a:schemeClr val="bg1"/>
                </a:solidFill>
              </a:rPr>
              <a:t>2024</a:t>
            </a:r>
            <a:r>
              <a:rPr lang="zh-CN" altLang="en-US" sz="2000" b="1">
                <a:solidFill>
                  <a:schemeClr val="bg1"/>
                </a:solidFill>
              </a:rPr>
              <a:t>年的指数托底让流动性还存在。让该爆的平仓爆出去，然后拉升就会有效。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回想</a:t>
            </a:r>
            <a:r>
              <a:rPr lang="en-US" altLang="zh-CN" sz="2000" b="1">
                <a:solidFill>
                  <a:schemeClr val="bg1"/>
                </a:solidFill>
              </a:rPr>
              <a:t>14</a:t>
            </a:r>
            <a:r>
              <a:rPr lang="zh-CN" altLang="en-US" sz="2000" b="1">
                <a:solidFill>
                  <a:schemeClr val="bg1"/>
                </a:solidFill>
              </a:rPr>
              <a:t>年的光大事件和</a:t>
            </a:r>
            <a:r>
              <a:rPr lang="en-US" altLang="zh-CN" sz="2000" b="1">
                <a:solidFill>
                  <a:schemeClr val="bg1"/>
                </a:solidFill>
              </a:rPr>
              <a:t>19</a:t>
            </a:r>
            <a:r>
              <a:rPr lang="zh-CN" altLang="en-US" sz="2000" b="1">
                <a:solidFill>
                  <a:schemeClr val="bg1"/>
                </a:solidFill>
              </a:rPr>
              <a:t>年的创业板拉升都是发现了空头的虚弱，随后打击最弱的地方走出主升浪</a:t>
            </a:r>
            <a:r>
              <a:rPr lang="en-US" altLang="zh-CN" sz="2000" b="1">
                <a:solidFill>
                  <a:schemeClr val="bg1"/>
                </a:solidFill>
              </a:rPr>
              <a:t>——</a:t>
            </a:r>
            <a:r>
              <a:rPr lang="zh-CN" altLang="en-US" sz="2000" b="1">
                <a:solidFill>
                  <a:schemeClr val="bg1"/>
                </a:solidFill>
              </a:rPr>
              <a:t>利弗莫尔说过</a:t>
            </a:r>
            <a:r>
              <a:rPr lang="en-US" altLang="zh-CN" sz="2000" b="1">
                <a:solidFill>
                  <a:schemeClr val="bg1"/>
                </a:solidFill>
              </a:rPr>
              <a:t>‘</a:t>
            </a:r>
            <a:r>
              <a:rPr lang="zh-CN" altLang="en-US" sz="2000" b="1">
                <a:solidFill>
                  <a:schemeClr val="bg1"/>
                </a:solidFill>
              </a:rPr>
              <a:t>市场永远向阻力位</a:t>
            </a:r>
            <a:r>
              <a:rPr lang="en-US" altLang="zh-CN" sz="2000" b="1">
                <a:solidFill>
                  <a:schemeClr val="bg1"/>
                </a:solidFill>
              </a:rPr>
              <a:t>’</a:t>
            </a:r>
            <a:r>
              <a:rPr lang="zh-CN" altLang="en-US" sz="2000" b="1">
                <a:solidFill>
                  <a:schemeClr val="bg1"/>
                </a:solidFill>
              </a:rPr>
              <a:t>最小的方向运行。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  <a:p>
            <a:r>
              <a:rPr lang="zh-CN" altLang="en-US" sz="2000" b="1">
                <a:solidFill>
                  <a:schemeClr val="bg1"/>
                </a:solidFill>
              </a:rPr>
              <a:t>查做空</a:t>
            </a:r>
            <a:r>
              <a:rPr lang="en-US" altLang="zh-CN" sz="2000" b="1">
                <a:solidFill>
                  <a:schemeClr val="bg1"/>
                </a:solidFill>
              </a:rPr>
              <a:t>——</a:t>
            </a:r>
            <a:r>
              <a:rPr lang="zh-CN" altLang="en-US" sz="2000" b="1">
                <a:solidFill>
                  <a:schemeClr val="bg1"/>
                </a:solidFill>
              </a:rPr>
              <a:t>限制做空</a:t>
            </a:r>
            <a:r>
              <a:rPr lang="en-US" altLang="zh-CN" sz="2000" b="1">
                <a:solidFill>
                  <a:schemeClr val="bg1"/>
                </a:solidFill>
              </a:rPr>
              <a:t>——</a:t>
            </a:r>
            <a:r>
              <a:rPr lang="zh-CN" altLang="en-US" sz="2000" b="1">
                <a:solidFill>
                  <a:schemeClr val="bg1"/>
                </a:solidFill>
              </a:rPr>
              <a:t>配合救市</a:t>
            </a:r>
            <a:r>
              <a:rPr lang="en-US" altLang="zh-CN" sz="2000" b="1">
                <a:solidFill>
                  <a:schemeClr val="bg1"/>
                </a:solidFill>
              </a:rPr>
              <a:t>——</a:t>
            </a:r>
            <a:r>
              <a:rPr lang="zh-CN" altLang="en-US" sz="2000" b="1">
                <a:solidFill>
                  <a:schemeClr val="bg1"/>
                </a:solidFill>
              </a:rPr>
              <a:t>新老大上任。</a:t>
            </a:r>
            <a:endParaRPr lang="zh-CN" altLang="en-US" sz="2000" b="1">
              <a:solidFill>
                <a:schemeClr val="bg1"/>
              </a:solidFill>
            </a:endParaRPr>
          </a:p>
          <a:p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685" y="1388110"/>
            <a:ext cx="4352290" cy="43522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3.xml><?xml version="1.0" encoding="utf-8"?>
<p:tagLst xmlns:p="http://schemas.openxmlformats.org/presentationml/2006/main">
  <p:tag name="commondata" val="eyJoZGlkIjoiOGE4MmM3N2M1Njg0N2RlMTM3NDgxNjk5YmFiZDMxNTI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2372</Words>
  <Application>WPS 演示</Application>
  <PresentationFormat>宽屏</PresentationFormat>
  <Paragraphs>200</Paragraphs>
  <Slides>37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Medium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267</cp:revision>
  <dcterms:created xsi:type="dcterms:W3CDTF">2022-12-31T05:43:00Z</dcterms:created>
  <dcterms:modified xsi:type="dcterms:W3CDTF">2024-03-17T05:16:50Z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2052-12.1.0.16412</vt:lpwstr>
  </property>
  <property fmtid="{D5CDD505-2E9C-101B-9397-08002B2CF9AE}" pid="3" name="ICV">
    <vt:lpwstr>1D3D1A6F1E8A4C65835E8C63057896FD_13</vt:lpwstr>
  </property>
</Properties>
</file>