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5.svg" ContentType="image/svg+xml"/>
  <Override PartName="/ppt/media/image4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3" r:id="rId3"/>
    <p:sldId id="334" r:id="rId4"/>
    <p:sldId id="321" r:id="rId5"/>
    <p:sldId id="322" r:id="rId6"/>
    <p:sldId id="336" r:id="rId7"/>
    <p:sldId id="338" r:id="rId8"/>
    <p:sldId id="340" r:id="rId9"/>
    <p:sldId id="341" r:id="rId10"/>
    <p:sldId id="355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42" r:id="rId20"/>
    <p:sldId id="356" r:id="rId21"/>
    <p:sldId id="357" r:id="rId22"/>
    <p:sldId id="351" r:id="rId23"/>
    <p:sldId id="375" r:id="rId24"/>
    <p:sldId id="359" r:id="rId25"/>
    <p:sldId id="352" r:id="rId26"/>
    <p:sldId id="365" r:id="rId27"/>
    <p:sldId id="360" r:id="rId28"/>
    <p:sldId id="353" r:id="rId29"/>
    <p:sldId id="361" r:id="rId30"/>
    <p:sldId id="362" r:id="rId31"/>
    <p:sldId id="363" r:id="rId32"/>
    <p:sldId id="364" r:id="rId33"/>
    <p:sldId id="372" r:id="rId34"/>
    <p:sldId id="373" r:id="rId35"/>
    <p:sldId id="374" r:id="rId36"/>
    <p:sldId id="377" r:id="rId37"/>
    <p:sldId id="367" r:id="rId38"/>
    <p:sldId id="366" r:id="rId39"/>
    <p:sldId id="371" r:id="rId40"/>
    <p:sldId id="370" r:id="rId41"/>
    <p:sldId id="369" r:id="rId42"/>
    <p:sldId id="376" r:id="rId43"/>
    <p:sldId id="327" r:id="rId44"/>
  </p:sldIdLst>
  <p:sldSz cx="12192000" cy="6858000"/>
  <p:notesSz cx="6858000" cy="9144000"/>
  <p:embeddedFontLst>
    <p:embeddedFont>
      <p:font typeface="微软雅黑" panose="020B0503020204020204" pitchFamily="34" charset="-122"/>
      <p:regular r:id="rId51"/>
    </p:embeddedFont>
    <p:embeddedFont>
      <p:font typeface="方正宝黑体 简 Medium" panose="02010600010101010101" charset="-122"/>
      <p:regular r:id="rId52"/>
    </p:embeddedFont>
    <p:embeddedFont>
      <p:font typeface="方正宝黑体 简 Light" panose="02000400000000000000" charset="-122"/>
      <p:regular r:id="rId53"/>
    </p:embeddedFont>
    <p:embeddedFont>
      <p:font typeface="黑体" panose="02010609060101010101" charset="-122"/>
      <p:regular r:id="rId54"/>
    </p:embeddedFont>
    <p:embeddedFont>
      <p:font typeface="汉仪雅酷黑简" panose="00020600040101010101" charset="-122"/>
      <p:regular r:id="rId55"/>
    </p:embeddedFont>
    <p:embeddedFont>
      <p:font typeface="Calibri" panose="020F0502020204030204" charset="0"/>
      <p:regular r:id="rId56"/>
      <p:bold r:id="rId57"/>
      <p:italic r:id="rId58"/>
      <p:boldItalic r:id="rId59"/>
    </p:embeddedFont>
    <p:embeddedFont>
      <p:font typeface="汉仪力量黑简" panose="00020600040101010101" charset="-122"/>
      <p:regular r:id="rId60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gs" Target="tags/tag290.xml"/><Relationship Id="rId60" Type="http://schemas.openxmlformats.org/officeDocument/2006/relationships/font" Target="fonts/font10.fntdata"/><Relationship Id="rId6" Type="http://schemas.openxmlformats.org/officeDocument/2006/relationships/slide" Target="slides/slide4.xml"/><Relationship Id="rId59" Type="http://schemas.openxmlformats.org/officeDocument/2006/relationships/font" Target="fonts/font9.fntdata"/><Relationship Id="rId58" Type="http://schemas.openxmlformats.org/officeDocument/2006/relationships/font" Target="fonts/font8.fntdata"/><Relationship Id="rId57" Type="http://schemas.openxmlformats.org/officeDocument/2006/relationships/font" Target="fonts/font7.fntdata"/><Relationship Id="rId56" Type="http://schemas.openxmlformats.org/officeDocument/2006/relationships/font" Target="fonts/font6.fntdata"/><Relationship Id="rId55" Type="http://schemas.openxmlformats.org/officeDocument/2006/relationships/font" Target="fonts/font5.fntdata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commentAuthors" Target="commentAuthors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3" Type="http://schemas.openxmlformats.org/officeDocument/2006/relationships/slideLayout" Target="../slideLayouts/slideLayout4.xml"/><Relationship Id="rId32" Type="http://schemas.openxmlformats.org/officeDocument/2006/relationships/tags" Target="../tags/tag141.xml"/><Relationship Id="rId31" Type="http://schemas.openxmlformats.org/officeDocument/2006/relationships/tags" Target="../tags/tag140.xml"/><Relationship Id="rId30" Type="http://schemas.openxmlformats.org/officeDocument/2006/relationships/tags" Target="../tags/tag139.xml"/><Relationship Id="rId3" Type="http://schemas.openxmlformats.org/officeDocument/2006/relationships/tags" Target="../tags/tag112.xml"/><Relationship Id="rId29" Type="http://schemas.openxmlformats.org/officeDocument/2006/relationships/tags" Target="../tags/tag138.xml"/><Relationship Id="rId28" Type="http://schemas.openxmlformats.org/officeDocument/2006/relationships/tags" Target="../tags/tag137.xml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tags" Target="../tags/tag134.xml"/><Relationship Id="rId24" Type="http://schemas.openxmlformats.org/officeDocument/2006/relationships/tags" Target="../tags/tag133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tags" Target="../tags/tag111.xml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9" Type="http://schemas.openxmlformats.org/officeDocument/2006/relationships/slideLayout" Target="../slideLayouts/slideLayout4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80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3" Type="http://schemas.openxmlformats.org/officeDocument/2006/relationships/slideLayout" Target="../slideLayouts/slideLayout4.xml"/><Relationship Id="rId32" Type="http://schemas.openxmlformats.org/officeDocument/2006/relationships/tags" Target="../tags/tag228.xml"/><Relationship Id="rId31" Type="http://schemas.openxmlformats.org/officeDocument/2006/relationships/tags" Target="../tags/tag227.xml"/><Relationship Id="rId30" Type="http://schemas.openxmlformats.org/officeDocument/2006/relationships/tags" Target="../tags/tag226.xml"/><Relationship Id="rId3" Type="http://schemas.openxmlformats.org/officeDocument/2006/relationships/tags" Target="../tags/tag207.xml"/><Relationship Id="rId29" Type="http://schemas.openxmlformats.org/officeDocument/2006/relationships/image" Target="../media/image44.svg"/><Relationship Id="rId28" Type="http://schemas.openxmlformats.org/officeDocument/2006/relationships/image" Target="../media/image43.png"/><Relationship Id="rId27" Type="http://schemas.openxmlformats.org/officeDocument/2006/relationships/tags" Target="../tags/tag225.xml"/><Relationship Id="rId26" Type="http://schemas.openxmlformats.org/officeDocument/2006/relationships/image" Target="../media/image42.svg"/><Relationship Id="rId25" Type="http://schemas.openxmlformats.org/officeDocument/2006/relationships/image" Target="../media/image41.png"/><Relationship Id="rId24" Type="http://schemas.openxmlformats.org/officeDocument/2006/relationships/tags" Target="../tags/tag224.xml"/><Relationship Id="rId23" Type="http://schemas.openxmlformats.org/officeDocument/2006/relationships/image" Target="../media/image40.svg"/><Relationship Id="rId22" Type="http://schemas.openxmlformats.org/officeDocument/2006/relationships/image" Target="../media/image39.png"/><Relationship Id="rId21" Type="http://schemas.openxmlformats.org/officeDocument/2006/relationships/tags" Target="../tags/tag223.xml"/><Relationship Id="rId20" Type="http://schemas.openxmlformats.org/officeDocument/2006/relationships/tags" Target="../tags/tag222.xml"/><Relationship Id="rId2" Type="http://schemas.openxmlformats.org/officeDocument/2006/relationships/tags" Target="../tags/tag206.xml"/><Relationship Id="rId19" Type="http://schemas.openxmlformats.org/officeDocument/2006/relationships/tags" Target="../tags/tag221.xml"/><Relationship Id="rId18" Type="http://schemas.openxmlformats.org/officeDocument/2006/relationships/tags" Target="../tags/tag220.xml"/><Relationship Id="rId17" Type="http://schemas.openxmlformats.org/officeDocument/2006/relationships/image" Target="../media/image38.svg"/><Relationship Id="rId16" Type="http://schemas.openxmlformats.org/officeDocument/2006/relationships/image" Target="../media/image37.png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240.xml"/><Relationship Id="rId16" Type="http://schemas.openxmlformats.org/officeDocument/2006/relationships/image" Target="../media/image47.svg"/><Relationship Id="rId15" Type="http://schemas.openxmlformats.org/officeDocument/2006/relationships/image" Target="../media/image46.png"/><Relationship Id="rId14" Type="http://schemas.openxmlformats.org/officeDocument/2006/relationships/tags" Target="../tags/tag239.xml"/><Relationship Id="rId13" Type="http://schemas.openxmlformats.org/officeDocument/2006/relationships/image" Target="../media/image45.svg"/><Relationship Id="rId12" Type="http://schemas.openxmlformats.org/officeDocument/2006/relationships/image" Target="../media/image43.png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42.xml"/><Relationship Id="rId3" Type="http://schemas.openxmlformats.org/officeDocument/2006/relationships/image" Target="../media/image48.png"/><Relationship Id="rId2" Type="http://schemas.openxmlformats.org/officeDocument/2006/relationships/tags" Target="../tags/tag241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image" Target="../media/image14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244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243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46.xml"/><Relationship Id="rId3" Type="http://schemas.openxmlformats.org/officeDocument/2006/relationships/image" Target="../media/image51.png"/><Relationship Id="rId2" Type="http://schemas.openxmlformats.org/officeDocument/2006/relationships/tags" Target="../tags/tag245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48.xml"/><Relationship Id="rId3" Type="http://schemas.openxmlformats.org/officeDocument/2006/relationships/image" Target="../media/image52.png"/><Relationship Id="rId2" Type="http://schemas.openxmlformats.org/officeDocument/2006/relationships/tags" Target="../tags/tag247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250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tags" Target="../tags/tag249.xml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52.xml"/><Relationship Id="rId3" Type="http://schemas.openxmlformats.org/officeDocument/2006/relationships/image" Target="../media/image55.png"/><Relationship Id="rId2" Type="http://schemas.openxmlformats.org/officeDocument/2006/relationships/tags" Target="../tags/tag251.xml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54.xml"/><Relationship Id="rId3" Type="http://schemas.openxmlformats.org/officeDocument/2006/relationships/image" Target="../media/image56.png"/><Relationship Id="rId2" Type="http://schemas.openxmlformats.org/officeDocument/2006/relationships/tags" Target="../tags/tag253.xml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56.xml"/><Relationship Id="rId3" Type="http://schemas.openxmlformats.org/officeDocument/2006/relationships/image" Target="../media/image57.png"/><Relationship Id="rId2" Type="http://schemas.openxmlformats.org/officeDocument/2006/relationships/tags" Target="../tags/tag255.xml"/><Relationship Id="rId1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58.xml"/><Relationship Id="rId3" Type="http://schemas.openxmlformats.org/officeDocument/2006/relationships/image" Target="../media/image58.png"/><Relationship Id="rId2" Type="http://schemas.openxmlformats.org/officeDocument/2006/relationships/tags" Target="../tags/tag257.xml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0.xml"/><Relationship Id="rId3" Type="http://schemas.openxmlformats.org/officeDocument/2006/relationships/image" Target="../media/image59.png"/><Relationship Id="rId2" Type="http://schemas.openxmlformats.org/officeDocument/2006/relationships/tags" Target="../tags/tag259.xml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2.xml"/><Relationship Id="rId3" Type="http://schemas.openxmlformats.org/officeDocument/2006/relationships/image" Target="../media/image60.png"/><Relationship Id="rId2" Type="http://schemas.openxmlformats.org/officeDocument/2006/relationships/tags" Target="../tags/tag261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7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6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4.xml"/><Relationship Id="rId3" Type="http://schemas.openxmlformats.org/officeDocument/2006/relationships/image" Target="../media/image61.png"/><Relationship Id="rId2" Type="http://schemas.openxmlformats.org/officeDocument/2006/relationships/tags" Target="../tags/tag263.xml"/><Relationship Id="rId1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6.xml"/><Relationship Id="rId3" Type="http://schemas.openxmlformats.org/officeDocument/2006/relationships/image" Target="../media/image62.png"/><Relationship Id="rId2" Type="http://schemas.openxmlformats.org/officeDocument/2006/relationships/tags" Target="../tags/tag265.xml"/><Relationship Id="rId1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8.xml"/><Relationship Id="rId3" Type="http://schemas.openxmlformats.org/officeDocument/2006/relationships/image" Target="../media/image63.png"/><Relationship Id="rId2" Type="http://schemas.openxmlformats.org/officeDocument/2006/relationships/tags" Target="../tags/tag267.xml"/><Relationship Id="rId1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0.xml"/><Relationship Id="rId3" Type="http://schemas.openxmlformats.org/officeDocument/2006/relationships/image" Target="../media/image64.png"/><Relationship Id="rId2" Type="http://schemas.openxmlformats.org/officeDocument/2006/relationships/tags" Target="../tags/tag269.xml"/><Relationship Id="rId1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2.xml"/><Relationship Id="rId3" Type="http://schemas.openxmlformats.org/officeDocument/2006/relationships/image" Target="../media/image65.png"/><Relationship Id="rId2" Type="http://schemas.openxmlformats.org/officeDocument/2006/relationships/tags" Target="../tags/tag271.xml"/><Relationship Id="rId1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4.xml"/><Relationship Id="rId3" Type="http://schemas.openxmlformats.org/officeDocument/2006/relationships/image" Target="../media/image66.png"/><Relationship Id="rId2" Type="http://schemas.openxmlformats.org/officeDocument/2006/relationships/tags" Target="../tags/tag273.xml"/><Relationship Id="rId1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9.xml"/><Relationship Id="rId3" Type="http://schemas.openxmlformats.org/officeDocument/2006/relationships/image" Target="../media/image67.png"/><Relationship Id="rId2" Type="http://schemas.openxmlformats.org/officeDocument/2006/relationships/tags" Target="../tags/tag278.xml"/><Relationship Id="rId1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81.xml"/><Relationship Id="rId3" Type="http://schemas.openxmlformats.org/officeDocument/2006/relationships/image" Target="../media/image68.png"/><Relationship Id="rId2" Type="http://schemas.openxmlformats.org/officeDocument/2006/relationships/tags" Target="../tags/tag280.xml"/><Relationship Id="rId1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86.xml"/><Relationship Id="rId3" Type="http://schemas.openxmlformats.org/officeDocument/2006/relationships/image" Target="../media/image69.png"/><Relationship Id="rId2" Type="http://schemas.openxmlformats.org/officeDocument/2006/relationships/tags" Target="../tags/tag285.xml"/><Relationship Id="rId1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89.xml"/><Relationship Id="rId2" Type="http://schemas.openxmlformats.org/officeDocument/2006/relationships/image" Target="../media/image70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0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9" Type="http://schemas.openxmlformats.org/officeDocument/2006/relationships/tags" Target="../tags/tag76.xml"/><Relationship Id="rId38" Type="http://schemas.openxmlformats.org/officeDocument/2006/relationships/image" Target="../media/image25.svg"/><Relationship Id="rId37" Type="http://schemas.openxmlformats.org/officeDocument/2006/relationships/image" Target="../media/image24.png"/><Relationship Id="rId36" Type="http://schemas.openxmlformats.org/officeDocument/2006/relationships/tags" Target="../tags/tag75.xml"/><Relationship Id="rId35" Type="http://schemas.openxmlformats.org/officeDocument/2006/relationships/image" Target="../media/image23.svg"/><Relationship Id="rId34" Type="http://schemas.openxmlformats.org/officeDocument/2006/relationships/image" Target="../media/image22.png"/><Relationship Id="rId33" Type="http://schemas.openxmlformats.org/officeDocument/2006/relationships/tags" Target="../tags/tag74.xml"/><Relationship Id="rId32" Type="http://schemas.openxmlformats.org/officeDocument/2006/relationships/image" Target="../media/image21.svg"/><Relationship Id="rId31" Type="http://schemas.openxmlformats.org/officeDocument/2006/relationships/image" Target="../media/image20.png"/><Relationship Id="rId30" Type="http://schemas.openxmlformats.org/officeDocument/2006/relationships/tags" Target="../tags/tag73.xml"/><Relationship Id="rId3" Type="http://schemas.openxmlformats.org/officeDocument/2006/relationships/tags" Target="../tags/tag48.xml"/><Relationship Id="rId29" Type="http://schemas.openxmlformats.org/officeDocument/2006/relationships/image" Target="../media/image19.svg"/><Relationship Id="rId28" Type="http://schemas.openxmlformats.org/officeDocument/2006/relationships/image" Target="../media/image18.png"/><Relationship Id="rId27" Type="http://schemas.openxmlformats.org/officeDocument/2006/relationships/tags" Target="../tags/tag72.xml"/><Relationship Id="rId26" Type="http://schemas.openxmlformats.org/officeDocument/2006/relationships/tags" Target="../tags/tag71.xml"/><Relationship Id="rId25" Type="http://schemas.openxmlformats.org/officeDocument/2006/relationships/tags" Target="../tags/tag70.xml"/><Relationship Id="rId24" Type="http://schemas.openxmlformats.org/officeDocument/2006/relationships/tags" Target="../tags/tag69.xml"/><Relationship Id="rId23" Type="http://schemas.openxmlformats.org/officeDocument/2006/relationships/tags" Target="../tags/tag68.xml"/><Relationship Id="rId22" Type="http://schemas.openxmlformats.org/officeDocument/2006/relationships/tags" Target="../tags/tag67.xml"/><Relationship Id="rId21" Type="http://schemas.openxmlformats.org/officeDocument/2006/relationships/tags" Target="../tags/tag66.xml"/><Relationship Id="rId20" Type="http://schemas.openxmlformats.org/officeDocument/2006/relationships/tags" Target="../tags/tag65.xml"/><Relationship Id="rId2" Type="http://schemas.openxmlformats.org/officeDocument/2006/relationships/tags" Target="../tags/tag47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3" Type="http://schemas.openxmlformats.org/officeDocument/2006/relationships/slideLayout" Target="../slideLayouts/slideLayout4.xml"/><Relationship Id="rId32" Type="http://schemas.openxmlformats.org/officeDocument/2006/relationships/tags" Target="../tags/tag101.xml"/><Relationship Id="rId31" Type="http://schemas.openxmlformats.org/officeDocument/2006/relationships/tags" Target="../tags/tag100.xml"/><Relationship Id="rId30" Type="http://schemas.openxmlformats.org/officeDocument/2006/relationships/tags" Target="../tags/tag99.xml"/><Relationship Id="rId3" Type="http://schemas.openxmlformats.org/officeDocument/2006/relationships/tags" Target="../tags/tag78.xml"/><Relationship Id="rId29" Type="http://schemas.openxmlformats.org/officeDocument/2006/relationships/tags" Target="../tags/tag98.xml"/><Relationship Id="rId28" Type="http://schemas.openxmlformats.org/officeDocument/2006/relationships/tags" Target="../tags/tag97.xml"/><Relationship Id="rId27" Type="http://schemas.openxmlformats.org/officeDocument/2006/relationships/tags" Target="../tags/tag96.xml"/><Relationship Id="rId26" Type="http://schemas.openxmlformats.org/officeDocument/2006/relationships/tags" Target="../tags/tag95.xml"/><Relationship Id="rId25" Type="http://schemas.openxmlformats.org/officeDocument/2006/relationships/tags" Target="../tags/tag94.xml"/><Relationship Id="rId24" Type="http://schemas.openxmlformats.org/officeDocument/2006/relationships/tags" Target="../tags/tag93.xml"/><Relationship Id="rId23" Type="http://schemas.openxmlformats.org/officeDocument/2006/relationships/tags" Target="../tags/tag92.xml"/><Relationship Id="rId22" Type="http://schemas.openxmlformats.org/officeDocument/2006/relationships/tags" Target="../tags/tag91.xml"/><Relationship Id="rId21" Type="http://schemas.openxmlformats.org/officeDocument/2006/relationships/image" Target="../media/image31.svg"/><Relationship Id="rId20" Type="http://schemas.openxmlformats.org/officeDocument/2006/relationships/image" Target="../media/image30.png"/><Relationship Id="rId2" Type="http://schemas.openxmlformats.org/officeDocument/2006/relationships/tags" Target="../tags/tag77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image" Target="../media/image29.svg"/><Relationship Id="rId15" Type="http://schemas.openxmlformats.org/officeDocument/2006/relationships/image" Target="../media/image28.png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image" Target="../media/image27.svg"/><Relationship Id="rId10" Type="http://schemas.openxmlformats.org/officeDocument/2006/relationships/image" Target="../media/image2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3.xml"/><Relationship Id="rId3" Type="http://schemas.openxmlformats.org/officeDocument/2006/relationships/image" Target="../media/image32.png"/><Relationship Id="rId2" Type="http://schemas.openxmlformats.org/officeDocument/2006/relationships/tags" Target="../tags/tag10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5.xml"/><Relationship Id="rId3" Type="http://schemas.openxmlformats.org/officeDocument/2006/relationships/image" Target="../media/image33.png"/><Relationship Id="rId2" Type="http://schemas.openxmlformats.org/officeDocument/2006/relationships/tags" Target="../tags/tag104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0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10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济南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2025.3.23线下巡讲_1742178700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杭州加地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成都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石家庄加地址_17506435774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243965" y="3064510"/>
            <a:ext cx="1000188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十五五规划与四个预期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334010"/>
            <a:ext cx="4104640" cy="499110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十四五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规划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3"/>
            </p:custDataLst>
          </p:nvPr>
        </p:nvSpPr>
        <p:spPr>
          <a:xfrm>
            <a:off x="6432571" y="1066484"/>
            <a:ext cx="5344277" cy="877460"/>
          </a:xfrm>
          <a:prstGeom prst="roundRect">
            <a:avLst/>
          </a:prstGeom>
          <a:solidFill>
            <a:schemeClr val="tx1">
              <a:lumMod val="21000"/>
              <a:lumOff val="79000"/>
              <a:alpha val="2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4"/>
            </p:custDataLst>
          </p:nvPr>
        </p:nvSpPr>
        <p:spPr>
          <a:xfrm>
            <a:off x="6329429" y="2131093"/>
            <a:ext cx="5344277" cy="877460"/>
          </a:xfrm>
          <a:prstGeom prst="roundRect">
            <a:avLst/>
          </a:prstGeom>
          <a:solidFill>
            <a:schemeClr val="tx1">
              <a:lumMod val="21000"/>
              <a:lumOff val="79000"/>
              <a:alpha val="2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b="1">
              <a:solidFill>
                <a:schemeClr val="lt1"/>
              </a:solidFill>
            </a:endParaRPr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6432571" y="3230084"/>
            <a:ext cx="5344277" cy="877460"/>
          </a:xfrm>
          <a:prstGeom prst="roundRect">
            <a:avLst/>
          </a:prstGeom>
          <a:solidFill>
            <a:schemeClr val="tx1">
              <a:lumMod val="21000"/>
              <a:lumOff val="79000"/>
              <a:alpha val="2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圆角矩形 35"/>
          <p:cNvSpPr/>
          <p:nvPr>
            <p:custDataLst>
              <p:tags r:id="rId6"/>
            </p:custDataLst>
          </p:nvPr>
        </p:nvSpPr>
        <p:spPr>
          <a:xfrm>
            <a:off x="6432571" y="4310959"/>
            <a:ext cx="5344277" cy="877460"/>
          </a:xfrm>
          <a:prstGeom prst="roundRect">
            <a:avLst/>
          </a:prstGeom>
          <a:solidFill>
            <a:schemeClr val="tx1">
              <a:lumMod val="21000"/>
              <a:lumOff val="79000"/>
              <a:alpha val="2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6432571" y="5393684"/>
            <a:ext cx="5344277" cy="877460"/>
          </a:xfrm>
          <a:prstGeom prst="roundRect">
            <a:avLst/>
          </a:prstGeom>
          <a:solidFill>
            <a:schemeClr val="tx1">
              <a:lumMod val="21000"/>
              <a:lumOff val="79000"/>
              <a:alpha val="2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6329014" y="1400270"/>
            <a:ext cx="209888" cy="209888"/>
          </a:xfrm>
          <a:prstGeom prst="ellipse">
            <a:avLst/>
          </a:prstGeom>
          <a:gradFill>
            <a:gsLst>
              <a:gs pos="100000">
                <a:schemeClr val="accent4">
                  <a:alpha val="60000"/>
                </a:schemeClr>
              </a:gs>
              <a:gs pos="0">
                <a:schemeClr val="accent4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254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329014" y="2482070"/>
            <a:ext cx="209888" cy="209888"/>
          </a:xfrm>
          <a:prstGeom prst="ellipse">
            <a:avLst/>
          </a:prstGeom>
          <a:gradFill>
            <a:gsLst>
              <a:gs pos="100000">
                <a:schemeClr val="accent5">
                  <a:alpha val="6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254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>
            <a:off x="6329014" y="3563870"/>
            <a:ext cx="209888" cy="209888"/>
          </a:xfrm>
          <a:prstGeom prst="ellipse">
            <a:avLst/>
          </a:prstGeom>
          <a:gradFill>
            <a:gsLst>
              <a:gs pos="100000">
                <a:schemeClr val="accent4">
                  <a:alpha val="60000"/>
                </a:schemeClr>
              </a:gs>
              <a:gs pos="0">
                <a:schemeClr val="accent4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254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椭圆 21"/>
          <p:cNvSpPr/>
          <p:nvPr>
            <p:custDataLst>
              <p:tags r:id="rId11"/>
            </p:custDataLst>
          </p:nvPr>
        </p:nvSpPr>
        <p:spPr>
          <a:xfrm>
            <a:off x="6329014" y="4644745"/>
            <a:ext cx="209888" cy="209888"/>
          </a:xfrm>
          <a:prstGeom prst="ellipse">
            <a:avLst/>
          </a:prstGeom>
          <a:gradFill>
            <a:gsLst>
              <a:gs pos="100000">
                <a:schemeClr val="accent5">
                  <a:alpha val="6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254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6329014" y="5727470"/>
            <a:ext cx="209888" cy="209888"/>
          </a:xfrm>
          <a:prstGeom prst="ellipse">
            <a:avLst/>
          </a:prstGeom>
          <a:gradFill>
            <a:gsLst>
              <a:gs pos="100000">
                <a:schemeClr val="accent4">
                  <a:alpha val="60000"/>
                </a:schemeClr>
              </a:gs>
              <a:gs pos="0">
                <a:schemeClr val="accent4">
                  <a:alpha val="10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254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6694237" y="1225518"/>
            <a:ext cx="640758" cy="559392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4"/>
                </a:solidFill>
                <a:latin typeface="+mn-ea"/>
                <a:cs typeface="+mn-ea"/>
              </a:rPr>
              <a:t>01</a:t>
            </a:r>
            <a:endParaRPr lang="en-US" altLang="zh-CN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6694237" y="2307318"/>
            <a:ext cx="640758" cy="559392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5"/>
                </a:solidFill>
                <a:latin typeface="+mn-ea"/>
                <a:cs typeface="+mn-ea"/>
              </a:rPr>
              <a:t>02</a:t>
            </a:r>
            <a:endParaRPr lang="en-US" altLang="zh-CN" b="1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5"/>
            </p:custDataLst>
          </p:nvPr>
        </p:nvSpPr>
        <p:spPr>
          <a:xfrm>
            <a:off x="6694237" y="3389118"/>
            <a:ext cx="640758" cy="559392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4"/>
                </a:solidFill>
                <a:latin typeface="+mn-ea"/>
                <a:cs typeface="+mn-ea"/>
              </a:rPr>
              <a:t>03</a:t>
            </a:r>
            <a:endParaRPr lang="en-US" altLang="zh-CN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6"/>
            </p:custDataLst>
          </p:nvPr>
        </p:nvSpPr>
        <p:spPr>
          <a:xfrm>
            <a:off x="6694237" y="4469993"/>
            <a:ext cx="640758" cy="559392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5"/>
                </a:solidFill>
                <a:latin typeface="+mn-ea"/>
                <a:cs typeface="+mn-ea"/>
              </a:rPr>
              <a:t>04</a:t>
            </a:r>
            <a:endParaRPr lang="en-US" altLang="zh-CN" b="1" dirty="0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7"/>
            </p:custDataLst>
          </p:nvPr>
        </p:nvSpPr>
        <p:spPr>
          <a:xfrm>
            <a:off x="6694237" y="5552717"/>
            <a:ext cx="640758" cy="559392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4"/>
                </a:solidFill>
                <a:latin typeface="+mn-ea"/>
                <a:cs typeface="+mn-ea"/>
              </a:rPr>
              <a:t>05</a:t>
            </a:r>
            <a:endParaRPr lang="en-US" altLang="zh-CN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18"/>
            </p:custDataLst>
          </p:nvPr>
        </p:nvSpPr>
        <p:spPr>
          <a:xfrm>
            <a:off x="7584642" y="1066484"/>
            <a:ext cx="3907424" cy="8783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十四五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规划将科技创新置于核心地位，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5G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新基建成为重点发展方向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 ---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东方通讯</a:t>
            </a:r>
            <a:endParaRPr lang="zh-CN" altLang="en-US" sz="14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9"/>
            </p:custDataLst>
          </p:nvPr>
        </p:nvSpPr>
        <p:spPr>
          <a:xfrm>
            <a:off x="7584642" y="2152907"/>
            <a:ext cx="3907424" cy="8700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半导体作为现代科技产业基石，在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“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十四五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规划支持下，国产替代进程加速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 ---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紫光国微</a:t>
            </a:r>
            <a:endParaRPr lang="zh-CN" altLang="en-US" sz="14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20"/>
            </p:custDataLst>
          </p:nvPr>
        </p:nvSpPr>
        <p:spPr>
          <a:xfrm>
            <a:off x="7584858" y="3229051"/>
            <a:ext cx="4191989" cy="85950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在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“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双碳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目标引领下，光伏与风电产业在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“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十四五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期间迎来高速发展期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 ---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阳光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电源</a:t>
            </a:r>
            <a:endParaRPr lang="zh-CN" altLang="en-US" sz="14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21"/>
            </p:custDataLst>
          </p:nvPr>
        </p:nvSpPr>
        <p:spPr>
          <a:xfrm>
            <a:off x="7335520" y="4309745"/>
            <a:ext cx="4156075" cy="8597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新能源汽车产业是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“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十四五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规划重点扶持对象。比亚迪在电池技术与整车制造方面具备核心竞争力，新能源汽车销量持续增长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  ---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比亚迪，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宁德时代</a:t>
            </a:r>
            <a:endParaRPr lang="zh-CN" altLang="en-US" sz="14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22"/>
            </p:custDataLst>
          </p:nvPr>
        </p:nvSpPr>
        <p:spPr>
          <a:xfrm>
            <a:off x="7584642" y="5392759"/>
            <a:ext cx="3907424" cy="8598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十四五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规划强调扩大内需战略，消费升级成为重要趋势。食品饮料行业，贵州茅台、五粮液等高端白酒品牌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  <a:cs typeface="+mn-ea"/>
              </a:rPr>
              <a:t>    ----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茅台，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  <a:cs typeface="+mn-ea"/>
              </a:rPr>
              <a:t>五粮液</a:t>
            </a:r>
            <a:endParaRPr lang="zh-CN" altLang="en-US" sz="14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50" name="形状"/>
          <p:cNvSpPr/>
          <p:nvPr>
            <p:custDataLst>
              <p:tags r:id="rId23"/>
            </p:custDataLst>
          </p:nvPr>
        </p:nvSpPr>
        <p:spPr>
          <a:xfrm flipV="1">
            <a:off x="306070" y="1240312"/>
            <a:ext cx="4991998" cy="1705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88" y="0"/>
                </a:moveTo>
                <a:lnTo>
                  <a:pt x="1330" y="13261"/>
                </a:lnTo>
                <a:lnTo>
                  <a:pt x="0" y="21600"/>
                </a:lnTo>
                <a:lnTo>
                  <a:pt x="21600" y="8361"/>
                </a:lnTo>
                <a:lnTo>
                  <a:pt x="20288" y="0"/>
                </a:lnTo>
                <a:close/>
              </a:path>
            </a:pathLst>
          </a:custGeom>
          <a:solidFill>
            <a:schemeClr val="accent4">
              <a:lumMod val="47000"/>
              <a:lumOff val="53000"/>
              <a:alpha val="48000"/>
            </a:schemeClr>
          </a:solidFill>
          <a:ln w="12700">
            <a:miter lim="400000"/>
          </a:ln>
        </p:spPr>
        <p:txBody>
          <a:bodyPr tIns="45720" bIns="45720">
            <a:normAutofit/>
          </a:bodyPr>
          <a:lstStyle/>
          <a:p>
            <a:pPr>
              <a:lnSpc>
                <a:spcPct val="120000"/>
              </a:lnSpc>
            </a:pPr>
            <a:endParaRPr sz="9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形状"/>
          <p:cNvSpPr/>
          <p:nvPr>
            <p:custDataLst>
              <p:tags r:id="rId24"/>
            </p:custDataLst>
          </p:nvPr>
        </p:nvSpPr>
        <p:spPr>
          <a:xfrm flipV="1">
            <a:off x="786870" y="2286976"/>
            <a:ext cx="4034097" cy="1707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55" y="0"/>
                </a:moveTo>
                <a:lnTo>
                  <a:pt x="1612" y="13247"/>
                </a:lnTo>
                <a:lnTo>
                  <a:pt x="0" y="21600"/>
                </a:lnTo>
                <a:lnTo>
                  <a:pt x="21600" y="8353"/>
                </a:lnTo>
                <a:lnTo>
                  <a:pt x="19955" y="0"/>
                </a:lnTo>
                <a:close/>
              </a:path>
            </a:pathLst>
          </a:custGeom>
          <a:solidFill>
            <a:schemeClr val="accent5">
              <a:lumMod val="47000"/>
              <a:lumOff val="53000"/>
              <a:alpha val="48000"/>
            </a:schemeClr>
          </a:solidFill>
          <a:ln w="12700">
            <a:miter lim="400000"/>
          </a:ln>
        </p:spPr>
        <p:txBody>
          <a:bodyPr tIns="45720" bIns="45720">
            <a:normAutofit/>
          </a:bodyPr>
          <a:lstStyle/>
          <a:p>
            <a:pPr>
              <a:lnSpc>
                <a:spcPct val="120000"/>
              </a:lnSpc>
            </a:pPr>
            <a:endParaRPr sz="9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形状"/>
          <p:cNvSpPr/>
          <p:nvPr>
            <p:custDataLst>
              <p:tags r:id="rId25"/>
            </p:custDataLst>
          </p:nvPr>
        </p:nvSpPr>
        <p:spPr>
          <a:xfrm flipV="1">
            <a:off x="1265821" y="3334565"/>
            <a:ext cx="3075271" cy="1705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86" y="0"/>
                </a:moveTo>
                <a:lnTo>
                  <a:pt x="2129" y="13239"/>
                </a:lnTo>
                <a:lnTo>
                  <a:pt x="0" y="21600"/>
                </a:lnTo>
                <a:lnTo>
                  <a:pt x="21600" y="8339"/>
                </a:lnTo>
                <a:lnTo>
                  <a:pt x="19486" y="0"/>
                </a:lnTo>
                <a:close/>
              </a:path>
            </a:pathLst>
          </a:custGeom>
          <a:solidFill>
            <a:schemeClr val="accent4">
              <a:lumMod val="47000"/>
              <a:lumOff val="53000"/>
              <a:alpha val="48000"/>
            </a:schemeClr>
          </a:solidFill>
          <a:ln w="12700">
            <a:miter lim="400000"/>
          </a:ln>
        </p:spPr>
        <p:txBody>
          <a:bodyPr tIns="45720" bIns="45720">
            <a:normAutofit/>
          </a:bodyPr>
          <a:lstStyle/>
          <a:p>
            <a:pPr>
              <a:lnSpc>
                <a:spcPct val="120000"/>
              </a:lnSpc>
            </a:pPr>
            <a:endParaRPr sz="9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形状"/>
          <p:cNvSpPr/>
          <p:nvPr>
            <p:custDataLst>
              <p:tags r:id="rId26"/>
            </p:custDataLst>
          </p:nvPr>
        </p:nvSpPr>
        <p:spPr>
          <a:xfrm flipV="1">
            <a:off x="1745696" y="4382154"/>
            <a:ext cx="2116444" cy="1715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62" y="0"/>
                </a:moveTo>
                <a:lnTo>
                  <a:pt x="3095" y="13304"/>
                </a:lnTo>
                <a:lnTo>
                  <a:pt x="0" y="21600"/>
                </a:lnTo>
                <a:lnTo>
                  <a:pt x="21600" y="8430"/>
                </a:lnTo>
                <a:lnTo>
                  <a:pt x="18462" y="0"/>
                </a:lnTo>
                <a:close/>
              </a:path>
            </a:pathLst>
          </a:custGeom>
          <a:solidFill>
            <a:schemeClr val="accent5">
              <a:lumMod val="47000"/>
              <a:lumOff val="53000"/>
              <a:alpha val="48000"/>
            </a:schemeClr>
          </a:solidFill>
          <a:ln w="12700">
            <a:miter lim="400000"/>
          </a:ln>
        </p:spPr>
        <p:txBody>
          <a:bodyPr tIns="45720" bIns="45720">
            <a:normAutofit/>
          </a:bodyPr>
          <a:lstStyle/>
          <a:p>
            <a:pPr>
              <a:lnSpc>
                <a:spcPct val="120000"/>
              </a:lnSpc>
            </a:pPr>
            <a:endParaRPr sz="9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>
            <p:custDataLst>
              <p:tags r:id="rId27"/>
            </p:custDataLst>
          </p:nvPr>
        </p:nvSpPr>
        <p:spPr>
          <a:xfrm>
            <a:off x="306070" y="1240312"/>
            <a:ext cx="5470949" cy="658326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5917" h="712">
                <a:moveTo>
                  <a:pt x="0" y="0"/>
                </a:moveTo>
                <a:lnTo>
                  <a:pt x="5917" y="0"/>
                </a:lnTo>
                <a:lnTo>
                  <a:pt x="5591" y="712"/>
                </a:lnTo>
                <a:lnTo>
                  <a:pt x="332" y="71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92000">
                <a:schemeClr val="accent4">
                  <a:lumMod val="75000"/>
                  <a:alpha val="100000"/>
                </a:schemeClr>
              </a:gs>
              <a:gs pos="0">
                <a:schemeClr val="accent4">
                  <a:alpha val="100000"/>
                </a:schemeClr>
              </a:gs>
            </a:gsLst>
            <a:lin ang="0" scaled="0"/>
          </a:gradFill>
          <a:ln w="12700">
            <a:miter lim="400000"/>
          </a:ln>
          <a:effectLst>
            <a:outerShdw blurRad="139700" dist="50800" dir="2700000" algn="tl" rotWithShape="0">
              <a:schemeClr val="accent4">
                <a:lumMod val="50000"/>
                <a:alpha val="20000"/>
              </a:schemeClr>
            </a:outerShdw>
          </a:effectLst>
        </p:spPr>
        <p:txBody>
          <a:bodyPr wrap="square" tIns="4572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5G </a:t>
            </a: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新基建及相关应用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任意多边形 9"/>
          <p:cNvSpPr/>
          <p:nvPr>
            <p:custDataLst>
              <p:tags r:id="rId28"/>
            </p:custDataLst>
          </p:nvPr>
        </p:nvSpPr>
        <p:spPr>
          <a:xfrm>
            <a:off x="786870" y="2286051"/>
            <a:ext cx="4510274" cy="661100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878" h="715">
                <a:moveTo>
                  <a:pt x="0" y="0"/>
                </a:moveTo>
                <a:lnTo>
                  <a:pt x="4878" y="0"/>
                </a:lnTo>
                <a:lnTo>
                  <a:pt x="4550" y="715"/>
                </a:lnTo>
                <a:lnTo>
                  <a:pt x="325" y="71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5">
                  <a:lumMod val="75000"/>
                  <a:alpha val="100000"/>
                </a:schemeClr>
              </a:gs>
              <a:gs pos="0">
                <a:schemeClr val="accent5">
                  <a:lumMod val="84000"/>
                  <a:lumOff val="16000"/>
                  <a:alpha val="100000"/>
                </a:schemeClr>
              </a:gs>
            </a:gsLst>
            <a:lin ang="0" scaled="0"/>
          </a:gradFill>
          <a:ln w="12700">
            <a:miter lim="400000"/>
          </a:ln>
          <a:effectLst>
            <a:outerShdw blurRad="139700" dist="50800" dir="2700000" algn="tl" rotWithShape="0">
              <a:schemeClr val="accent5">
                <a:lumMod val="75000"/>
                <a:alpha val="20000"/>
              </a:schemeClr>
            </a:outerShdw>
          </a:effectLst>
        </p:spPr>
        <p:txBody>
          <a:bodyPr wrap="square" tIns="4572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半导体与集成电路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29"/>
            </p:custDataLst>
          </p:nvPr>
        </p:nvSpPr>
        <p:spPr>
          <a:xfrm>
            <a:off x="1265821" y="3334565"/>
            <a:ext cx="3556071" cy="661100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846" h="715">
                <a:moveTo>
                  <a:pt x="0" y="0"/>
                </a:moveTo>
                <a:lnTo>
                  <a:pt x="3846" y="0"/>
                </a:lnTo>
                <a:lnTo>
                  <a:pt x="3514" y="715"/>
                </a:lnTo>
                <a:lnTo>
                  <a:pt x="328" y="71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77000">
                <a:schemeClr val="accent4"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12700">
            <a:miter lim="400000"/>
          </a:ln>
          <a:effectLst>
            <a:outerShdw blurRad="139700" dist="50800" dir="2700000" algn="tl" rotWithShape="0">
              <a:schemeClr val="accent4">
                <a:lumMod val="75000"/>
                <a:alpha val="20000"/>
              </a:schemeClr>
            </a:outerShdw>
          </a:effectLst>
        </p:spPr>
        <p:txBody>
          <a:bodyPr wrap="square" tIns="4572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光伏与风电产业链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任意多边形 16"/>
          <p:cNvSpPr/>
          <p:nvPr>
            <p:custDataLst>
              <p:tags r:id="rId30"/>
            </p:custDataLst>
          </p:nvPr>
        </p:nvSpPr>
        <p:spPr>
          <a:xfrm>
            <a:off x="1745696" y="4383079"/>
            <a:ext cx="2594471" cy="658326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2806" h="712">
                <a:moveTo>
                  <a:pt x="0" y="0"/>
                </a:moveTo>
                <a:lnTo>
                  <a:pt x="2806" y="0"/>
                </a:lnTo>
                <a:lnTo>
                  <a:pt x="2480" y="712"/>
                </a:lnTo>
                <a:lnTo>
                  <a:pt x="328" y="71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5">
                  <a:alpha val="100000"/>
                </a:schemeClr>
              </a:gs>
              <a:gs pos="0">
                <a:schemeClr val="accent5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12700">
            <a:miter lim="400000"/>
          </a:ln>
          <a:effectLst>
            <a:outerShdw blurRad="139700" dist="50800" dir="2700000" algn="tl" rotWithShape="0">
              <a:schemeClr val="accent5">
                <a:lumMod val="75000"/>
                <a:alpha val="20000"/>
              </a:schemeClr>
            </a:outerShdw>
          </a:effectLst>
        </p:spPr>
        <p:txBody>
          <a:bodyPr wrap="square" tIns="4572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新能源汽车全产业链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 26"/>
          <p:cNvSpPr/>
          <p:nvPr>
            <p:custDataLst>
              <p:tags r:id="rId31"/>
            </p:custDataLst>
          </p:nvPr>
        </p:nvSpPr>
        <p:spPr>
          <a:xfrm>
            <a:off x="2286874" y="5428959"/>
            <a:ext cx="1574815" cy="668592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1768" h="723">
                <a:moveTo>
                  <a:pt x="0" y="0"/>
                </a:moveTo>
                <a:lnTo>
                  <a:pt x="1768" y="0"/>
                </a:lnTo>
                <a:lnTo>
                  <a:pt x="1436" y="723"/>
                </a:lnTo>
                <a:lnTo>
                  <a:pt x="332" y="72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4">
                  <a:lumMod val="60000"/>
                  <a:lumOff val="40000"/>
                  <a:alpha val="100000"/>
                </a:schemeClr>
              </a:gs>
              <a:gs pos="0">
                <a:schemeClr val="accent4">
                  <a:lumMod val="40000"/>
                  <a:lumOff val="60000"/>
                  <a:alpha val="100000"/>
                </a:schemeClr>
              </a:gs>
            </a:gsLst>
            <a:lin ang="0" scaled="0"/>
          </a:gradFill>
          <a:ln w="12700">
            <a:miter lim="400000"/>
          </a:ln>
          <a:effectLst>
            <a:outerShdw blurRad="139700" dist="50800" dir="2700000" algn="tl" rotWithShape="0">
              <a:schemeClr val="accent4">
                <a:alpha val="20000"/>
              </a:schemeClr>
            </a:outerShdw>
          </a:effectLst>
        </p:spPr>
        <p:txBody>
          <a:bodyPr wrap="square" tIns="4572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ea"/>
                <a:cs typeface="+mn-ea"/>
                <a:sym typeface="+mn-ea"/>
              </a:rPr>
              <a:t>大消费板块</a:t>
            </a:r>
            <a:endParaRPr lang="zh-CN" altLang="en-US" sz="1600" b="1" dirty="0">
              <a:solidFill>
                <a:schemeClr val="accent5">
                  <a:lumMod val="60000"/>
                  <a:lumOff val="4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3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334010"/>
            <a:ext cx="4104640" cy="499110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十五五规划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猜想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107" name="矩形 106"/>
          <p:cNvSpPr/>
          <p:nvPr>
            <p:custDataLst>
              <p:tags r:id="rId3"/>
            </p:custDataLst>
          </p:nvPr>
        </p:nvSpPr>
        <p:spPr>
          <a:xfrm>
            <a:off x="795378" y="3167110"/>
            <a:ext cx="2005679" cy="23226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zh-CN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“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规划中，科技创新被摆在突出位置，有望成为贯穿未来五年的核心投资主题</a:t>
            </a: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8" name="矩形 107"/>
          <p:cNvSpPr/>
          <p:nvPr>
            <p:custDataLst>
              <p:tags r:id="rId4"/>
            </p:custDataLst>
          </p:nvPr>
        </p:nvSpPr>
        <p:spPr>
          <a:xfrm>
            <a:off x="3608571" y="3167110"/>
            <a:ext cx="2013699" cy="23226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在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“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双碳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目标引领下，绿色能源主题投资将在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“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期间持续升温。能源结构转型加速，可再生能源占比将进一步提升，带来全产业链投资机遇</a:t>
            </a: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9" name="矩形 108"/>
          <p:cNvSpPr/>
          <p:nvPr>
            <p:custDataLst>
              <p:tags r:id="rId5"/>
            </p:custDataLst>
          </p:nvPr>
        </p:nvSpPr>
        <p:spPr>
          <a:xfrm>
            <a:off x="6429465" y="3167110"/>
            <a:ext cx="2005679" cy="23226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高端制造是提升国家产业竞争力的关键，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“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规划将大力推动其向智能化、自动化、高端化迈进，为相关企业带来投资契机</a:t>
            </a: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0" name="矩形 109"/>
          <p:cNvSpPr/>
          <p:nvPr>
            <p:custDataLst>
              <p:tags r:id="rId6"/>
            </p:custDataLst>
          </p:nvPr>
        </p:nvSpPr>
        <p:spPr>
          <a:xfrm>
            <a:off x="9242658" y="3167110"/>
            <a:ext cx="2037759" cy="23226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民生福祉是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“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规划的重要落脚点，围绕消费、医疗、养老等民生领域的投资将迎来机遇。</a:t>
            </a:r>
            <a:endParaRPr kumimoji="1" lang="zh-CN" altLang="en-US" sz="16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1" name="Oval 11"/>
          <p:cNvSpPr/>
          <p:nvPr>
            <p:custDataLst>
              <p:tags r:id="rId7"/>
            </p:custDataLst>
          </p:nvPr>
        </p:nvSpPr>
        <p:spPr>
          <a:xfrm>
            <a:off x="1399213" y="1324160"/>
            <a:ext cx="797878" cy="7978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sz="2000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12" name="直接连接符 111"/>
          <p:cNvCxnSpPr/>
          <p:nvPr>
            <p:custDataLst>
              <p:tags r:id="rId8"/>
            </p:custDataLst>
          </p:nvPr>
        </p:nvCxnSpPr>
        <p:spPr>
          <a:xfrm>
            <a:off x="3204945" y="2608835"/>
            <a:ext cx="0" cy="2437433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>
            <p:custDataLst>
              <p:tags r:id="rId9"/>
            </p:custDataLst>
          </p:nvPr>
        </p:nvCxnSpPr>
        <p:spPr>
          <a:xfrm>
            <a:off x="8839031" y="2608835"/>
            <a:ext cx="0" cy="2437433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>
            <p:custDataLst>
              <p:tags r:id="rId10"/>
            </p:custDataLst>
          </p:nvPr>
        </p:nvCxnSpPr>
        <p:spPr>
          <a:xfrm>
            <a:off x="6025838" y="2608835"/>
            <a:ext cx="0" cy="243743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"/>
          <p:cNvSpPr/>
          <p:nvPr>
            <p:custDataLst>
              <p:tags r:id="rId11"/>
            </p:custDataLst>
          </p:nvPr>
        </p:nvSpPr>
        <p:spPr>
          <a:xfrm>
            <a:off x="4216257" y="1324160"/>
            <a:ext cx="797878" cy="797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sz="20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6" name="Oval 11"/>
          <p:cNvSpPr/>
          <p:nvPr>
            <p:custDataLst>
              <p:tags r:id="rId12"/>
            </p:custDataLst>
          </p:nvPr>
        </p:nvSpPr>
        <p:spPr>
          <a:xfrm>
            <a:off x="7033300" y="1324160"/>
            <a:ext cx="797878" cy="7978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sz="20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7" name="Oval 11"/>
          <p:cNvSpPr/>
          <p:nvPr>
            <p:custDataLst>
              <p:tags r:id="rId13"/>
            </p:custDataLst>
          </p:nvPr>
        </p:nvSpPr>
        <p:spPr>
          <a:xfrm>
            <a:off x="9862536" y="1324160"/>
            <a:ext cx="797878" cy="797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04</a:t>
            </a:r>
            <a:endParaRPr lang="en-US" sz="20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8" name="矩形 117"/>
          <p:cNvSpPr/>
          <p:nvPr>
            <p:custDataLst>
              <p:tags r:id="rId14"/>
            </p:custDataLst>
          </p:nvPr>
        </p:nvSpPr>
        <p:spPr>
          <a:xfrm>
            <a:off x="795378" y="2496538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科技创新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9" name="矩形 118"/>
          <p:cNvSpPr/>
          <p:nvPr>
            <p:custDataLst>
              <p:tags r:id="rId15"/>
            </p:custDataLst>
          </p:nvPr>
        </p:nvSpPr>
        <p:spPr>
          <a:xfrm>
            <a:off x="3616913" y="2476004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绿色能源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转型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0" name="矩形 119"/>
          <p:cNvSpPr/>
          <p:nvPr>
            <p:custDataLst>
              <p:tags r:id="rId16"/>
            </p:custDataLst>
          </p:nvPr>
        </p:nvSpPr>
        <p:spPr>
          <a:xfrm>
            <a:off x="6429465" y="2476004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高端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制造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1" name="矩形 120"/>
          <p:cNvSpPr/>
          <p:nvPr>
            <p:custDataLst>
              <p:tags r:id="rId17"/>
            </p:custDataLst>
          </p:nvPr>
        </p:nvSpPr>
        <p:spPr>
          <a:xfrm>
            <a:off x="9251000" y="2455469"/>
            <a:ext cx="2005679" cy="4029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民生改善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334010"/>
            <a:ext cx="4104640" cy="499110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科技创新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领域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196747" y="5061217"/>
            <a:ext cx="6504399" cy="9985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从技术研发层面看，我国对区块链底层技术的投入不断加大，致力于攻克性能瓶颈、提升可扩展性，比如香港推出的稳定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币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金融领域，区块链赋能跨境支付，通过去中心化账本，简化交易流程、降低手续费，提升交易效率与透明度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196747" y="4431201"/>
            <a:ext cx="6504397" cy="608525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4"/>
                </a:solidFill>
                <a:latin typeface="+mn-ea"/>
                <a:cs typeface="+mn-ea"/>
              </a:rPr>
              <a:t>区块链</a:t>
            </a:r>
            <a:endParaRPr lang="zh-CN" altLang="en-US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196747" y="1733509"/>
            <a:ext cx="6504399" cy="9985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人工智能领域，基础算法研究与算力提升是重点发展方向。国内企业正积极布局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  <a:cs typeface="+mn-ea"/>
              </a:rPr>
              <a:t> AI 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芯片研发，推动国产化替代进程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196747" y="1111476"/>
            <a:ext cx="6504397" cy="608525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4"/>
                </a:solidFill>
                <a:latin typeface="+mn-ea"/>
                <a:cs typeface="+mn-ea"/>
              </a:rPr>
              <a:t>算力</a:t>
            </a:r>
            <a:endParaRPr lang="zh-CN" altLang="en-US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5196747" y="3397363"/>
            <a:ext cx="6504399" cy="9985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量子科技作为前沿领域，我国已在量子通信与量子计算方面取得领先。未来，量子计算在金融、科研等领域的应用将逐步落地，构建自主可控的量子通信网络也将成为发展重点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5196747" y="2771338"/>
            <a:ext cx="6504397" cy="608525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量子通信</a:t>
            </a:r>
            <a:endParaRPr lang="zh-CN" altLang="en-US" b="1" dirty="0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: 形状 26"/>
          <p:cNvSpPr/>
          <p:nvPr>
            <p:custDataLst>
              <p:tags r:id="rId9"/>
            </p:custDataLst>
          </p:nvPr>
        </p:nvSpPr>
        <p:spPr>
          <a:xfrm>
            <a:off x="956945" y="1396879"/>
            <a:ext cx="3323841" cy="4375103"/>
          </a:xfrm>
          <a:custGeom>
            <a:avLst/>
            <a:gdLst>
              <a:gd name="connsiteX0" fmla="*/ 1084579 w 3172579"/>
              <a:gd name="connsiteY0" fmla="*/ 0 h 4176000"/>
              <a:gd name="connsiteX1" fmla="*/ 3172579 w 3172579"/>
              <a:gd name="connsiteY1" fmla="*/ 2088000 h 4176000"/>
              <a:gd name="connsiteX2" fmla="*/ 1084579 w 3172579"/>
              <a:gd name="connsiteY2" fmla="*/ 4176000 h 4176000"/>
              <a:gd name="connsiteX3" fmla="*/ 89315 w 3172579"/>
              <a:gd name="connsiteY3" fmla="*/ 3923990 h 4176000"/>
              <a:gd name="connsiteX4" fmla="*/ 0 w 3172579"/>
              <a:gd name="connsiteY4" fmla="*/ 3869730 h 4176000"/>
              <a:gd name="connsiteX5" fmla="*/ 0 w 3172579"/>
              <a:gd name="connsiteY5" fmla="*/ 306270 h 4176000"/>
              <a:gd name="connsiteX6" fmla="*/ 89315 w 3172579"/>
              <a:gd name="connsiteY6" fmla="*/ 252010 h 4176000"/>
              <a:gd name="connsiteX7" fmla="*/ 1084579 w 3172579"/>
              <a:gd name="connsiteY7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2579" h="4176000">
                <a:moveTo>
                  <a:pt x="1084579" y="0"/>
                </a:moveTo>
                <a:cubicBezTo>
                  <a:pt x="2237750" y="0"/>
                  <a:pt x="3172579" y="934829"/>
                  <a:pt x="3172579" y="2088000"/>
                </a:cubicBezTo>
                <a:cubicBezTo>
                  <a:pt x="3172579" y="3241171"/>
                  <a:pt x="2237750" y="4176000"/>
                  <a:pt x="1084579" y="4176000"/>
                </a:cubicBezTo>
                <a:cubicBezTo>
                  <a:pt x="724213" y="4176000"/>
                  <a:pt x="385170" y="4084708"/>
                  <a:pt x="89315" y="3923990"/>
                </a:cubicBezTo>
                <a:lnTo>
                  <a:pt x="0" y="3869730"/>
                </a:lnTo>
                <a:lnTo>
                  <a:pt x="0" y="306270"/>
                </a:lnTo>
                <a:lnTo>
                  <a:pt x="89315" y="252010"/>
                </a:lnTo>
                <a:cubicBezTo>
                  <a:pt x="385170" y="91292"/>
                  <a:pt x="724213" y="0"/>
                  <a:pt x="1084579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tx1">
                    <a:lumMod val="50000"/>
                    <a:lumOff val="50000"/>
                    <a:alpha val="30000"/>
                  </a:schemeClr>
                </a:gs>
                <a:gs pos="15000">
                  <a:srgbClr val="FFFFFF">
                    <a:lumMod val="20000"/>
                    <a:lumOff val="80000"/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0"/>
            </p:custDataLst>
          </p:nvPr>
        </p:nvSpPr>
        <p:spPr>
          <a:xfrm>
            <a:off x="3940042" y="3262977"/>
            <a:ext cx="636669" cy="636669"/>
          </a:xfrm>
          <a:prstGeom prst="ellipse">
            <a:avLst/>
          </a:prstGeom>
          <a:solidFill>
            <a:schemeClr val="accent5"/>
          </a:solidFill>
          <a:ln>
            <a:gradFill>
              <a:gsLst>
                <a:gs pos="37000">
                  <a:srgbClr val="FFFFFF"/>
                </a:gs>
                <a:gs pos="0">
                  <a:schemeClr val="accent5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5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3351273" y="1738831"/>
            <a:ext cx="636669" cy="636669"/>
          </a:xfrm>
          <a:prstGeom prst="ellipse">
            <a:avLst/>
          </a:prstGeom>
          <a:solidFill>
            <a:schemeClr val="accent4"/>
          </a:solidFill>
          <a:ln>
            <a:gradFill>
              <a:gsLst>
                <a:gs pos="37000">
                  <a:srgbClr val="FFFFFF"/>
                </a:gs>
                <a:gs pos="0">
                  <a:schemeClr val="accent4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4">
                    <a:lumMod val="20000"/>
                    <a:lumOff val="80000"/>
                    <a:alpha val="100000"/>
                  </a:schemeClr>
                </a:gs>
              </a:gsLst>
              <a:lin ang="1578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4572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2"/>
            </p:custDataLst>
          </p:nvPr>
        </p:nvSpPr>
        <p:spPr>
          <a:xfrm>
            <a:off x="3351273" y="4786458"/>
            <a:ext cx="636669" cy="636669"/>
          </a:xfrm>
          <a:prstGeom prst="ellipse">
            <a:avLst/>
          </a:prstGeom>
          <a:solidFill>
            <a:schemeClr val="accent4"/>
          </a:solidFill>
          <a:ln>
            <a:gradFill>
              <a:gsLst>
                <a:gs pos="37000">
                  <a:srgbClr val="FFFFFF"/>
                </a:gs>
                <a:gs pos="0">
                  <a:schemeClr val="accent4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4">
                    <a:lumMod val="20000"/>
                    <a:lumOff val="8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13"/>
            </p:custDataLst>
          </p:nvPr>
        </p:nvSpPr>
        <p:spPr>
          <a:xfrm>
            <a:off x="956945" y="2442027"/>
            <a:ext cx="2272581" cy="2272581"/>
          </a:xfrm>
          <a:prstGeom prst="ellipse">
            <a:avLst/>
          </a:prstGeom>
          <a:solidFill>
            <a:schemeClr val="accent4"/>
          </a:solidFill>
          <a:ln>
            <a:gradFill>
              <a:gsLst>
                <a:gs pos="37000">
                  <a:srgbClr val="FFFFFF"/>
                </a:gs>
                <a:gs pos="0">
                  <a:schemeClr val="accent4">
                    <a:lumMod val="45000"/>
                    <a:lumOff val="55000"/>
                    <a:alpha val="100000"/>
                  </a:schemeClr>
                </a:gs>
                <a:gs pos="100000">
                  <a:srgbClr val="FFFFFF"/>
                </a:gs>
                <a:gs pos="71000">
                  <a:schemeClr val="accent4">
                    <a:lumMod val="30000"/>
                    <a:lumOff val="70000"/>
                    <a:alpha val="100000"/>
                  </a:schemeClr>
                </a:gs>
              </a:gsLst>
              <a:lin ang="162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单击添加</a:t>
            </a:r>
            <a:b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</a:br>
            <a:r>
              <a:rPr lang="zh-CN" altLang="en-US" sz="2000" b="1" spc="150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项标题</a:t>
            </a:r>
            <a:endParaRPr lang="zh-CN" altLang="en-US" sz="2000" b="1" spc="150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334010"/>
            <a:ext cx="4104640" cy="499110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绿色能源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转型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807443" y="3995210"/>
            <a:ext cx="4470971" cy="20495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核聚变被视为人类解决能源问题的终极方案，目前我国在该领域处于世界领先梯队。中核集团的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“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中国环流三号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实现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1 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亿度等离子体运行，这一重大技术突破为产业发展筑牢技术根基</a:t>
            </a:r>
            <a:endParaRPr kumimoji="1" lang="zh-CN" altLang="en-US" sz="16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148705" y="3710940"/>
            <a:ext cx="4921885" cy="23342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固态电池作为下一代电池技术的代表，因其高能量密度、卓越安全性以及长使用寿命等特性，备受市场关注，在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“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十五五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期间产业化进程将加速，投资前景广阔，年中之前工信部补助的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6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家固态电池企业开启产品送样检测，预计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8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月有结果，并且从今年下半年到明年上半年，预计电池企业逐步落地中试线</a:t>
            </a: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Oval 11"/>
          <p:cNvSpPr/>
          <p:nvPr>
            <p:custDataLst>
              <p:tags r:id="rId5"/>
            </p:custDataLst>
          </p:nvPr>
        </p:nvSpPr>
        <p:spPr>
          <a:xfrm>
            <a:off x="2619790" y="2042091"/>
            <a:ext cx="845574" cy="845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6"/>
            </p:custDataLst>
          </p:nvPr>
        </p:nvCxnSpPr>
        <p:spPr>
          <a:xfrm>
            <a:off x="5934380" y="3403562"/>
            <a:ext cx="0" cy="2583139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11"/>
          <p:cNvSpPr/>
          <p:nvPr>
            <p:custDataLst>
              <p:tags r:id="rId7"/>
            </p:custDataLst>
          </p:nvPr>
        </p:nvSpPr>
        <p:spPr>
          <a:xfrm>
            <a:off x="8402980" y="2042091"/>
            <a:ext cx="845574" cy="8455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807443" y="3284552"/>
            <a:ext cx="4470971" cy="427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核能【</a:t>
            </a:r>
            <a:r>
              <a:rPr lang="zh-CN" altLang="en-US" sz="24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可控核聚变】</a:t>
            </a:r>
            <a:endParaRPr lang="zh-CN" altLang="en-US" sz="24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6590633" y="3262790"/>
            <a:ext cx="4470971" cy="4270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固态电池</a:t>
            </a:r>
            <a:endParaRPr lang="zh-CN" altLang="en-US" sz="24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334010"/>
            <a:ext cx="4104640" cy="499110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高端装备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制造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808038" y="2743200"/>
            <a:ext cx="2789711" cy="19137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工业母机作为制造业基石，其重要性不言而喻。在政策大力扶持与市场需求驱动下，行业迎来快速发展契机。当前，我国工业母机行业呈现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“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中低端过剩、高端短缺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局面，高端机床国产化率不足，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2024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年我国金切机床进口替代空间达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343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亿元，这为国产高端工业母机发展预留广阔空间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kumimoji="1"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4603750" y="2743200"/>
            <a:ext cx="3089275" cy="3695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机器人产业在工业</a:t>
            </a:r>
            <a:r>
              <a:rPr kumimoji="1" lang="en-US" altLang="zh-CN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4.0 </a:t>
            </a: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浪潮下发展迅猛，涵盖工业机器人、服务机器人等细分领域，投资机会众多。</a:t>
            </a: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工业机器人方面，随着制造业智能化升级，市场需求持续增长。</a:t>
            </a: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服务机器人在医疗、养老、物流等领域需求激增。</a:t>
            </a:r>
            <a:endParaRPr kumimoji="1" lang="zh-CN" altLang="en-US" sz="16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8409940" y="2743200"/>
            <a:ext cx="2682240" cy="28968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航空航天装备制造是高端制造的重要组成部分，具有技术门槛高、附加值高的特点，随着军工产量提升，订单量将稳定增长，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9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月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3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号大阅兵，现役武器装备</a:t>
            </a:r>
            <a:r>
              <a:rPr kumimoji="1" lang="en-US" altLang="zh-CN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+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无人作战装备将大量</a:t>
            </a:r>
            <a:r>
              <a:rPr kumimoji="1"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亮相</a:t>
            </a:r>
            <a:endParaRPr kumimoji="1" lang="zh-CN" altLang="en-US" sz="16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Oval 11"/>
          <p:cNvSpPr/>
          <p:nvPr>
            <p:custDataLst>
              <p:tags r:id="rId6"/>
            </p:custDataLst>
          </p:nvPr>
        </p:nvSpPr>
        <p:spPr>
          <a:xfrm>
            <a:off x="1807528" y="919480"/>
            <a:ext cx="789553" cy="7895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7"/>
            </p:custDataLst>
          </p:nvPr>
        </p:nvCxnSpPr>
        <p:spPr>
          <a:xfrm>
            <a:off x="4103053" y="2190750"/>
            <a:ext cx="0" cy="241200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8"/>
            </p:custDataLst>
          </p:nvPr>
        </p:nvCxnSpPr>
        <p:spPr>
          <a:xfrm>
            <a:off x="7904163" y="2190750"/>
            <a:ext cx="0" cy="241200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1"/>
          <p:cNvSpPr/>
          <p:nvPr>
            <p:custDataLst>
              <p:tags r:id="rId9"/>
            </p:custDataLst>
          </p:nvPr>
        </p:nvSpPr>
        <p:spPr>
          <a:xfrm>
            <a:off x="5608638" y="919480"/>
            <a:ext cx="789553" cy="7895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Oval 11"/>
          <p:cNvSpPr/>
          <p:nvPr>
            <p:custDataLst>
              <p:tags r:id="rId10"/>
            </p:custDataLst>
          </p:nvPr>
        </p:nvSpPr>
        <p:spPr>
          <a:xfrm>
            <a:off x="9409748" y="919480"/>
            <a:ext cx="789553" cy="7895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808038" y="2069465"/>
            <a:ext cx="2789711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工业母机核心</a:t>
            </a:r>
            <a:r>
              <a:rPr lang="zh-CN" altLang="en-US" sz="22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零部件</a:t>
            </a:r>
            <a:endParaRPr lang="zh-CN" altLang="en-US" sz="22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4608513" y="2069465"/>
            <a:ext cx="2789711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人形机器人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产业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3"/>
            </p:custDataLst>
          </p:nvPr>
        </p:nvSpPr>
        <p:spPr>
          <a:xfrm>
            <a:off x="8409623" y="2069465"/>
            <a:ext cx="2789711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军工装备</a:t>
            </a:r>
            <a:r>
              <a:rPr lang="zh-CN" altLang="en-US" sz="22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制造</a:t>
            </a:r>
            <a:endParaRPr lang="zh-CN" altLang="en-US" sz="22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334010"/>
            <a:ext cx="4104640" cy="499110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民生改善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 useBgFill="1">
        <p:nvSpPr>
          <p:cNvPr id="8" name="矩形: 圆角 2"/>
          <p:cNvSpPr/>
          <p:nvPr>
            <p:custDataLst>
              <p:tags r:id="rId3"/>
            </p:custDataLst>
          </p:nvPr>
        </p:nvSpPr>
        <p:spPr>
          <a:xfrm>
            <a:off x="6304280" y="1849120"/>
            <a:ext cx="5193030" cy="4649470"/>
          </a:xfrm>
          <a:prstGeom prst="roundRect">
            <a:avLst>
              <a:gd name="adj" fmla="val 7930"/>
            </a:avLst>
          </a:prstGeom>
          <a:ln w="3175" cap="flat" cmpd="sng" algn="ctr">
            <a:solidFill>
              <a:schemeClr val="accent5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5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: 圆角 25"/>
          <p:cNvSpPr/>
          <p:nvPr>
            <p:custDataLst>
              <p:tags r:id="rId4"/>
            </p:custDataLst>
          </p:nvPr>
        </p:nvSpPr>
        <p:spPr>
          <a:xfrm>
            <a:off x="6304280" y="1849120"/>
            <a:ext cx="5193030" cy="4649470"/>
          </a:xfrm>
          <a:prstGeom prst="roundRect">
            <a:avLst>
              <a:gd name="adj" fmla="val 8081"/>
            </a:avLst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5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 useBgFill="1">
        <p:nvSpPr>
          <p:cNvPr id="12" name="矩形: 圆角 25"/>
          <p:cNvSpPr/>
          <p:nvPr>
            <p:custDataLst>
              <p:tags r:id="rId5"/>
            </p:custDataLst>
          </p:nvPr>
        </p:nvSpPr>
        <p:spPr>
          <a:xfrm>
            <a:off x="694690" y="1849120"/>
            <a:ext cx="5193030" cy="4649470"/>
          </a:xfrm>
          <a:prstGeom prst="roundRect">
            <a:avLst>
              <a:gd name="adj" fmla="val 8081"/>
            </a:avLst>
          </a:prstGeom>
          <a:ln w="3175" cap="flat" cmpd="sng" algn="ctr">
            <a:solidFill>
              <a:schemeClr val="accent4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4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6713855" y="2623820"/>
            <a:ext cx="576000" cy="576000"/>
          </a:xfrm>
          <a:prstGeom prst="ellipse">
            <a:avLst/>
          </a:prstGeom>
          <a:gradFill>
            <a:gsLst>
              <a:gs pos="0">
                <a:schemeClr val="accent5">
                  <a:alpha val="100000"/>
                </a:schemeClr>
              </a:gs>
              <a:gs pos="100000">
                <a:schemeClr val="accent5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5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02</a:t>
            </a:r>
            <a:endParaRPr lang="en-US" altLang="zh-CN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: 圆角 25"/>
          <p:cNvSpPr/>
          <p:nvPr>
            <p:custDataLst>
              <p:tags r:id="rId7"/>
            </p:custDataLst>
          </p:nvPr>
        </p:nvSpPr>
        <p:spPr>
          <a:xfrm>
            <a:off x="694690" y="1849120"/>
            <a:ext cx="5193030" cy="4649470"/>
          </a:xfrm>
          <a:prstGeom prst="roundRect">
            <a:avLst>
              <a:gd name="adj" fmla="val 8081"/>
            </a:avLst>
          </a:prstGeom>
          <a:solidFill>
            <a:schemeClr val="lt1">
              <a:lumMod val="100000"/>
              <a:alpha val="20000"/>
            </a:schemeClr>
          </a:solidFill>
          <a:ln w="3175" cap="flat" cmpd="sng" algn="ctr">
            <a:solidFill>
              <a:schemeClr val="accent4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1104900" y="2623820"/>
            <a:ext cx="576000" cy="576000"/>
          </a:xfrm>
          <a:prstGeom prst="ellipse">
            <a:avLst/>
          </a:prstGeom>
          <a:gradFill>
            <a:gsLst>
              <a:gs pos="0">
                <a:schemeClr val="accent4">
                  <a:alpha val="100000"/>
                </a:schemeClr>
              </a:gs>
              <a:gs pos="100000">
                <a:schemeClr val="accent4">
                  <a:lumMod val="75000"/>
                  <a:alpha val="100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 anchorCtr="0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01</a:t>
            </a:r>
            <a:endParaRPr lang="en-US" altLang="zh-CN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7576185" y="3354070"/>
            <a:ext cx="3629025" cy="2957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十五五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规划时期，消费升级持续深化，新型消费领域投资机会频现，涵盖多个细分赛道。</a:t>
            </a:r>
            <a:endParaRPr lang="zh-CN" altLang="en-US" sz="16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银发经济作为新型消费重要分支，伴随老龄化进程加速蓬勃发展。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2023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年中国银发经济规模在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7.1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万亿元左右，约占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GDP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6%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，预计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2025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年达到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9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万亿元</a:t>
            </a:r>
            <a:endParaRPr lang="zh-CN" altLang="en-US" sz="16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7576185" y="2640965"/>
            <a:ext cx="3627755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新型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消费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1965960" y="3354070"/>
            <a:ext cx="3629025" cy="25577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“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十五五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”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规划背景下，创新药领域凭借政策支持、技术突破与市场需求释放，投资前景十分广阔。</a:t>
            </a:r>
            <a:endParaRPr lang="zh-CN" altLang="en-US" sz="16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从政策导向看，国家将生物医药列为战略支柱产业，大力鼓励创新药研发。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年中国创新药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IND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（临床试验申请）数量达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682 </a:t>
            </a:r>
            <a:r>
              <a:rPr lang="zh-CN" altLang="en-US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个，同比增长</a:t>
            </a:r>
            <a:r>
              <a:rPr lang="en-US" altLang="zh-CN" sz="16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32%</a:t>
            </a:r>
            <a:endParaRPr lang="en-US" altLang="zh-CN" sz="1600" b="1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1965960" y="2640965"/>
            <a:ext cx="3627755" cy="4591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创新药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334010"/>
            <a:ext cx="4104640" cy="499110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对应的布局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策略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3828201" y="1517769"/>
            <a:ext cx="4375298" cy="4375298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4">
                  <a:lumMod val="40000"/>
                  <a:lumOff val="60000"/>
                  <a:alpha val="3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4879326" y="2568895"/>
            <a:ext cx="2273049" cy="2273049"/>
          </a:xfrm>
          <a:prstGeom prst="ellipse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椭圆 13"/>
          <p:cNvSpPr/>
          <p:nvPr>
            <p:custDataLst>
              <p:tags r:id="rId5"/>
            </p:custDataLst>
          </p:nvPr>
        </p:nvSpPr>
        <p:spPr>
          <a:xfrm>
            <a:off x="5041777" y="2723000"/>
            <a:ext cx="1965749" cy="1965749"/>
          </a:xfrm>
          <a:prstGeom prst="ellipse">
            <a:avLst/>
          </a:prstGeom>
          <a:gradFill>
            <a:gsLst>
              <a:gs pos="100000">
                <a:schemeClr val="accent4">
                  <a:alpha val="100000"/>
                </a:schemeClr>
              </a:gs>
              <a:gs pos="50000">
                <a:schemeClr val="accent4">
                  <a:lumMod val="80000"/>
                  <a:lumOff val="20000"/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>
            <a:noFill/>
          </a:ln>
          <a:effectLst>
            <a:outerShdw blurRad="215900" dist="381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+mj-ea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>
            <a:off x="4278316" y="1967885"/>
            <a:ext cx="3475068" cy="3475710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605159" y="2193905"/>
            <a:ext cx="3399942" cy="10691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+mn-ea"/>
                <a:cs typeface="+mn-ea"/>
              </a:rPr>
              <a:t>从底部启动更有上涨空间，有想象力</a:t>
            </a:r>
            <a:endParaRPr lang="zh-CN" altLang="en-US" sz="1600" b="1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604838" y="1379717"/>
            <a:ext cx="3223363" cy="76217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4"/>
                </a:solidFill>
                <a:latin typeface="+mn-ea"/>
                <a:cs typeface="+mn-ea"/>
              </a:rPr>
              <a:t>底部</a:t>
            </a:r>
            <a:endParaRPr lang="zh-CN" altLang="en-US" sz="2400" b="1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604838" y="4937617"/>
            <a:ext cx="3221644" cy="10691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有庄进场，形成一定的控盘走势，股价才能更</a:t>
            </a:r>
            <a:r>
              <a:rPr lang="zh-CN" altLang="en-US" sz="1600" b="1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持久的表现</a:t>
            </a:r>
            <a:endParaRPr lang="zh-CN" altLang="en-US" sz="1600" b="1" kern="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604838" y="4145903"/>
            <a:ext cx="3221644" cy="76217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4"/>
                </a:solidFill>
                <a:latin typeface="+mn-ea"/>
                <a:cs typeface="+mn-ea"/>
              </a:rPr>
              <a:t>形成</a:t>
            </a:r>
            <a:r>
              <a:rPr lang="zh-CN" altLang="en-US" sz="2400" b="1">
                <a:solidFill>
                  <a:schemeClr val="accent4"/>
                </a:solidFill>
                <a:latin typeface="+mn-ea"/>
                <a:cs typeface="+mn-ea"/>
              </a:rPr>
              <a:t>控盘</a:t>
            </a:r>
            <a:endParaRPr lang="zh-CN" altLang="en-US" sz="24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8295320" y="3539756"/>
            <a:ext cx="3223363" cy="106910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kern="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持续的业绩增长是股价创新高的保障</a:t>
            </a:r>
            <a:endParaRPr lang="zh-CN" altLang="en-US" sz="1600" b="1" kern="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8295320" y="2738410"/>
            <a:ext cx="3223363" cy="76217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5"/>
                </a:solidFill>
                <a:latin typeface="+mn-ea"/>
                <a:cs typeface="+mn-ea"/>
              </a:rPr>
              <a:t>业绩</a:t>
            </a:r>
            <a:r>
              <a:rPr lang="zh-CN" altLang="en-US" sz="2400" b="1" dirty="0">
                <a:solidFill>
                  <a:schemeClr val="accent5"/>
                </a:solidFill>
                <a:latin typeface="+mn-ea"/>
                <a:cs typeface="+mn-ea"/>
              </a:rPr>
              <a:t>好</a:t>
            </a:r>
            <a:endParaRPr lang="zh-CN" altLang="en-US" sz="2400" b="1" dirty="0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22" name="弧形 21"/>
          <p:cNvSpPr/>
          <p:nvPr>
            <p:custDataLst>
              <p:tags r:id="rId13"/>
            </p:custDataLst>
          </p:nvPr>
        </p:nvSpPr>
        <p:spPr>
          <a:xfrm rot="13140000">
            <a:off x="4581389" y="2288936"/>
            <a:ext cx="2839894" cy="2839894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4">
                    <a:alpha val="0"/>
                  </a:schemeClr>
                </a:gs>
                <a:gs pos="35000">
                  <a:schemeClr val="accent4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5229273" y="3676525"/>
            <a:ext cx="1591134" cy="5958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选股</a:t>
            </a:r>
            <a:endParaRPr lang="zh-CN" altLang="en-US" sz="24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27" name="图片 11" descr="343439383331313b343532303032373bbfcdbba7b5b5b0b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97535" y="3214852"/>
            <a:ext cx="436833" cy="436833"/>
          </a:xfrm>
          <a:prstGeom prst="rect">
            <a:avLst/>
          </a:prstGeom>
        </p:spPr>
      </p:pic>
      <p:sp>
        <p:nvSpPr>
          <p:cNvPr id="24" name="椭圆 23"/>
          <p:cNvSpPr/>
          <p:nvPr>
            <p:custDataLst>
              <p:tags r:id="rId18"/>
            </p:custDataLst>
          </p:nvPr>
        </p:nvSpPr>
        <p:spPr>
          <a:xfrm>
            <a:off x="7431048" y="3356757"/>
            <a:ext cx="590736" cy="590736"/>
          </a:xfrm>
          <a:prstGeom prst="ellipse">
            <a:avLst/>
          </a:prstGeom>
          <a:gradFill>
            <a:gsLst>
              <a:gs pos="5000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  <a:gs pos="0">
                <a:schemeClr val="accent5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5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椭圆 24"/>
          <p:cNvSpPr/>
          <p:nvPr>
            <p:custDataLst>
              <p:tags r:id="rId19"/>
            </p:custDataLst>
          </p:nvPr>
        </p:nvSpPr>
        <p:spPr>
          <a:xfrm>
            <a:off x="4884463" y="4947891"/>
            <a:ext cx="590736" cy="590736"/>
          </a:xfrm>
          <a:prstGeom prst="ellipse">
            <a:avLst/>
          </a:prstGeom>
          <a:gradFill>
            <a:gsLst>
              <a:gs pos="5000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20"/>
            </p:custDataLst>
          </p:nvPr>
        </p:nvSpPr>
        <p:spPr>
          <a:xfrm>
            <a:off x="4779800" y="1946696"/>
            <a:ext cx="590736" cy="590736"/>
          </a:xfrm>
          <a:prstGeom prst="ellipse">
            <a:avLst/>
          </a:prstGeom>
          <a:gradFill>
            <a:gsLst>
              <a:gs pos="5000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  <a:gs pos="0">
                <a:schemeClr val="accent4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8" name="图片 4" descr="343439383331313b343532303032303bb8f6c8cbd0c5cfa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8732" y="3508293"/>
            <a:ext cx="291222" cy="291222"/>
          </a:xfrm>
          <a:prstGeom prst="rect">
            <a:avLst/>
          </a:prstGeom>
        </p:spPr>
      </p:pic>
      <p:pic>
        <p:nvPicPr>
          <p:cNvPr id="29" name="图片 3" descr="343439383331313b343532303031393bd2b5bca8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034714" y="5123185"/>
            <a:ext cx="291222" cy="291222"/>
          </a:xfrm>
          <a:prstGeom prst="rect">
            <a:avLst/>
          </a:prstGeom>
        </p:spPr>
      </p:pic>
      <p:pic>
        <p:nvPicPr>
          <p:cNvPr id="30" name="图片 16" descr="343439383331313b343532303033323bd3a6d3c3b9dcc0ed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22989" y="2096306"/>
            <a:ext cx="291222" cy="291222"/>
          </a:xfrm>
          <a:prstGeom prst="rect">
            <a:avLst/>
          </a:prstGeom>
        </p:spPr>
      </p:pic>
      <p:sp>
        <p:nvSpPr>
          <p:cNvPr id="31" name="弧形 30"/>
          <p:cNvSpPr/>
          <p:nvPr>
            <p:custDataLst>
              <p:tags r:id="rId30"/>
            </p:custDataLst>
          </p:nvPr>
        </p:nvSpPr>
        <p:spPr>
          <a:xfrm rot="20393373">
            <a:off x="4579463" y="2288936"/>
            <a:ext cx="2839894" cy="2839894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4">
                    <a:alpha val="0"/>
                  </a:schemeClr>
                </a:gs>
                <a:gs pos="35000">
                  <a:schemeClr val="accent4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  <p:sp>
        <p:nvSpPr>
          <p:cNvPr id="32" name="弧形 31"/>
          <p:cNvSpPr/>
          <p:nvPr>
            <p:custDataLst>
              <p:tags r:id="rId31"/>
            </p:custDataLst>
          </p:nvPr>
        </p:nvSpPr>
        <p:spPr>
          <a:xfrm rot="6016544">
            <a:off x="4579463" y="2288294"/>
            <a:ext cx="2839894" cy="2839894"/>
          </a:xfrm>
          <a:prstGeom prst="arc">
            <a:avLst>
              <a:gd name="adj1" fmla="val 16909494"/>
              <a:gd name="adj2" fmla="val 103454"/>
            </a:avLst>
          </a:prstGeom>
          <a:ln w="6350">
            <a:gradFill>
              <a:gsLst>
                <a:gs pos="0">
                  <a:schemeClr val="accent5">
                    <a:alpha val="0"/>
                  </a:schemeClr>
                </a:gs>
                <a:gs pos="35000">
                  <a:schemeClr val="accent5">
                    <a:alpha val="100000"/>
                  </a:schemeClr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5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微软雅黑" panose="020B0503020204020204" pitchFamily="34" charset="-122"/>
            </a:endParaRPr>
          </a:p>
        </p:txBody>
      </p:sp>
    </p:spTree>
    <p:custDataLst>
      <p:tags r:id="rId3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选股不等于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买股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5" name="任意多边形: 形状 88"/>
          <p:cNvSpPr/>
          <p:nvPr>
            <p:custDataLst>
              <p:tags r:id="rId3"/>
            </p:custDataLst>
          </p:nvPr>
        </p:nvSpPr>
        <p:spPr>
          <a:xfrm>
            <a:off x="4592956" y="2392363"/>
            <a:ext cx="939165" cy="236855"/>
          </a:xfrm>
          <a:custGeom>
            <a:avLst/>
            <a:gdLst>
              <a:gd name="connsiteX0" fmla="*/ 0 w 1479"/>
              <a:gd name="connsiteY0" fmla="*/ 373 h 373"/>
              <a:gd name="connsiteX1" fmla="*/ 288 w 1479"/>
              <a:gd name="connsiteY1" fmla="*/ 0 h 373"/>
              <a:gd name="connsiteX2" fmla="*/ 1479 w 1479"/>
              <a:gd name="connsiteY2" fmla="*/ 4 h 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" h="373">
                <a:moveTo>
                  <a:pt x="0" y="373"/>
                </a:moveTo>
                <a:lnTo>
                  <a:pt x="288" y="0"/>
                </a:lnTo>
                <a:lnTo>
                  <a:pt x="1479" y="4"/>
                </a:lnTo>
              </a:path>
            </a:pathLst>
          </a:custGeom>
          <a:noFill/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: 形状 5"/>
          <p:cNvSpPr/>
          <p:nvPr>
            <p:custDataLst>
              <p:tags r:id="rId4"/>
            </p:custDataLst>
          </p:nvPr>
        </p:nvSpPr>
        <p:spPr>
          <a:xfrm flipV="1">
            <a:off x="4220846" y="4407853"/>
            <a:ext cx="1242695" cy="346710"/>
          </a:xfrm>
          <a:custGeom>
            <a:avLst/>
            <a:gdLst>
              <a:gd name="connsiteX0" fmla="*/ 0 w 1957"/>
              <a:gd name="connsiteY0" fmla="*/ 546 h 546"/>
              <a:gd name="connsiteX1" fmla="*/ 412 w 1957"/>
              <a:gd name="connsiteY1" fmla="*/ 0 h 546"/>
              <a:gd name="connsiteX2" fmla="*/ 1957 w 1957"/>
              <a:gd name="connsiteY2" fmla="*/ 0 h 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7" h="546">
                <a:moveTo>
                  <a:pt x="0" y="546"/>
                </a:moveTo>
                <a:lnTo>
                  <a:pt x="412" y="0"/>
                </a:lnTo>
                <a:lnTo>
                  <a:pt x="1957" y="0"/>
                </a:lnTo>
              </a:path>
            </a:pathLst>
          </a:cu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任意多边形: 形状 21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802640" y="1800543"/>
            <a:ext cx="3236400" cy="3236400"/>
          </a:xfrm>
          <a:custGeom>
            <a:avLst/>
            <a:gdLst>
              <a:gd name="connsiteX0" fmla="*/ 1599318 w 3191256"/>
              <a:gd name="connsiteY0" fmla="*/ 502539 h 3191256"/>
              <a:gd name="connsiteX1" fmla="*/ 506718 w 3191256"/>
              <a:gd name="connsiteY1" fmla="*/ 1595139 h 3191256"/>
              <a:gd name="connsiteX2" fmla="*/ 1599318 w 3191256"/>
              <a:gd name="connsiteY2" fmla="*/ 2687739 h 3191256"/>
              <a:gd name="connsiteX3" fmla="*/ 2691918 w 3191256"/>
              <a:gd name="connsiteY3" fmla="*/ 1595139 h 3191256"/>
              <a:gd name="connsiteX4" fmla="*/ 1599318 w 3191256"/>
              <a:gd name="connsiteY4" fmla="*/ 502539 h 3191256"/>
              <a:gd name="connsiteX5" fmla="*/ 1595628 w 3191256"/>
              <a:gd name="connsiteY5" fmla="*/ 0 h 3191256"/>
              <a:gd name="connsiteX6" fmla="*/ 3191256 w 3191256"/>
              <a:gd name="connsiteY6" fmla="*/ 1595628 h 3191256"/>
              <a:gd name="connsiteX7" fmla="*/ 1595628 w 3191256"/>
              <a:gd name="connsiteY7" fmla="*/ 3191256 h 3191256"/>
              <a:gd name="connsiteX8" fmla="*/ 0 w 3191256"/>
              <a:gd name="connsiteY8" fmla="*/ 1595628 h 3191256"/>
              <a:gd name="connsiteX9" fmla="*/ 1595628 w 3191256"/>
              <a:gd name="connsiteY9" fmla="*/ 0 h 319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1256" h="3191256">
                <a:moveTo>
                  <a:pt x="1599318" y="502539"/>
                </a:moveTo>
                <a:cubicBezTo>
                  <a:pt x="995892" y="502539"/>
                  <a:pt x="506718" y="991713"/>
                  <a:pt x="506718" y="1595139"/>
                </a:cubicBezTo>
                <a:cubicBezTo>
                  <a:pt x="506718" y="2198565"/>
                  <a:pt x="995892" y="2687739"/>
                  <a:pt x="1599318" y="2687739"/>
                </a:cubicBezTo>
                <a:cubicBezTo>
                  <a:pt x="2202744" y="2687739"/>
                  <a:pt x="2691918" y="2198565"/>
                  <a:pt x="2691918" y="1595139"/>
                </a:cubicBezTo>
                <a:cubicBezTo>
                  <a:pt x="2691918" y="991713"/>
                  <a:pt x="2202744" y="502539"/>
                  <a:pt x="1599318" y="502539"/>
                </a:cubicBezTo>
                <a:close/>
                <a:moveTo>
                  <a:pt x="1595628" y="0"/>
                </a:moveTo>
                <a:cubicBezTo>
                  <a:pt x="2476869" y="0"/>
                  <a:pt x="3191256" y="714387"/>
                  <a:pt x="3191256" y="1595628"/>
                </a:cubicBezTo>
                <a:cubicBezTo>
                  <a:pt x="3191256" y="2476869"/>
                  <a:pt x="2476869" y="3191256"/>
                  <a:pt x="1595628" y="3191256"/>
                </a:cubicBezTo>
                <a:cubicBezTo>
                  <a:pt x="714387" y="3191256"/>
                  <a:pt x="0" y="2476869"/>
                  <a:pt x="0" y="1595628"/>
                </a:cubicBezTo>
                <a:cubicBezTo>
                  <a:pt x="0" y="714387"/>
                  <a:pt x="714387" y="0"/>
                  <a:pt x="1595628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15000"/>
            </a:schemeClr>
          </a:solidFill>
        </p:spPr>
        <p:txBody>
          <a:bodyPr wrap="square"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任意多边形: 形状 25"/>
          <p:cNvSpPr/>
          <p:nvPr>
            <p:custDataLst>
              <p:tags r:id="rId6"/>
            </p:custDataLst>
          </p:nvPr>
        </p:nvSpPr>
        <p:spPr>
          <a:xfrm>
            <a:off x="2707006" y="3425508"/>
            <a:ext cx="1822291" cy="2020824"/>
          </a:xfrm>
          <a:custGeom>
            <a:avLst/>
            <a:gdLst>
              <a:gd name="connsiteX0" fmla="*/ 806787 w 1822291"/>
              <a:gd name="connsiteY0" fmla="*/ 0 h 2020824"/>
              <a:gd name="connsiteX1" fmla="*/ 1776571 w 1822291"/>
              <a:gd name="connsiteY1" fmla="*/ 0 h 2020824"/>
              <a:gd name="connsiteX2" fmla="*/ 1822291 w 1822291"/>
              <a:gd name="connsiteY2" fmla="*/ 54864 h 2020824"/>
              <a:gd name="connsiteX3" fmla="*/ 1392523 w 1822291"/>
              <a:gd name="connsiteY3" fmla="*/ 1280160 h 2020824"/>
              <a:gd name="connsiteX4" fmla="*/ 313531 w 1822291"/>
              <a:gd name="connsiteY4" fmla="*/ 2020824 h 2020824"/>
              <a:gd name="connsiteX5" fmla="*/ 249523 w 1822291"/>
              <a:gd name="connsiteY5" fmla="*/ 1984248 h 2020824"/>
              <a:gd name="connsiteX6" fmla="*/ 0 w 1822291"/>
              <a:gd name="connsiteY6" fmla="*/ 1048536 h 2020824"/>
              <a:gd name="connsiteX7" fmla="*/ 39348 w 1822291"/>
              <a:gd name="connsiteY7" fmla="*/ 1038418 h 2020824"/>
              <a:gd name="connsiteX8" fmla="*/ 801401 w 1822291"/>
              <a:gd name="connsiteY8" fmla="*/ 106651 h 202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2291" h="2020824">
                <a:moveTo>
                  <a:pt x="806787" y="0"/>
                </a:moveTo>
                <a:lnTo>
                  <a:pt x="1776571" y="0"/>
                </a:lnTo>
                <a:cubicBezTo>
                  <a:pt x="1804003" y="0"/>
                  <a:pt x="1822291" y="18288"/>
                  <a:pt x="1822291" y="54864"/>
                </a:cubicBezTo>
                <a:cubicBezTo>
                  <a:pt x="1813147" y="493776"/>
                  <a:pt x="1657699" y="923544"/>
                  <a:pt x="1392523" y="1280160"/>
                </a:cubicBezTo>
                <a:cubicBezTo>
                  <a:pt x="1118203" y="1636776"/>
                  <a:pt x="743299" y="1892808"/>
                  <a:pt x="313531" y="2020824"/>
                </a:cubicBezTo>
                <a:cubicBezTo>
                  <a:pt x="286099" y="2020824"/>
                  <a:pt x="258667" y="2011680"/>
                  <a:pt x="249523" y="1984248"/>
                </a:cubicBezTo>
                <a:lnTo>
                  <a:pt x="0" y="1048536"/>
                </a:lnTo>
                <a:lnTo>
                  <a:pt x="39348" y="1038418"/>
                </a:lnTo>
                <a:cubicBezTo>
                  <a:pt x="449898" y="910724"/>
                  <a:pt x="756639" y="547411"/>
                  <a:pt x="801401" y="10665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bg2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p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任意多边形: 形状 23"/>
          <p:cNvSpPr/>
          <p:nvPr>
            <p:custDataLst>
              <p:tags r:id="rId7"/>
            </p:custDataLst>
          </p:nvPr>
        </p:nvSpPr>
        <p:spPr>
          <a:xfrm>
            <a:off x="2710816" y="1201103"/>
            <a:ext cx="2019559" cy="2215226"/>
          </a:xfrm>
          <a:custGeom>
            <a:avLst/>
            <a:gdLst>
              <a:gd name="connsiteX0" fmla="*/ 344207 w 2019559"/>
              <a:gd name="connsiteY0" fmla="*/ 378 h 2215226"/>
              <a:gd name="connsiteX1" fmla="*/ 364495 w 2019559"/>
              <a:gd name="connsiteY1" fmla="*/ 2378 h 2215226"/>
              <a:gd name="connsiteX2" fmla="*/ 1544071 w 2019559"/>
              <a:gd name="connsiteY2" fmla="*/ 816194 h 2215226"/>
              <a:gd name="connsiteX3" fmla="*/ 2019559 w 2019559"/>
              <a:gd name="connsiteY3" fmla="*/ 2169506 h 2215226"/>
              <a:gd name="connsiteX4" fmla="*/ 1973839 w 2019559"/>
              <a:gd name="connsiteY4" fmla="*/ 2215226 h 2215226"/>
              <a:gd name="connsiteX5" fmla="*/ 814830 w 2019559"/>
              <a:gd name="connsiteY5" fmla="*/ 2215226 h 2215226"/>
              <a:gd name="connsiteX6" fmla="*/ 814886 w 2019559"/>
              <a:gd name="connsiteY6" fmla="*/ 2214123 h 2215226"/>
              <a:gd name="connsiteX7" fmla="*/ 47192 w 2019559"/>
              <a:gd name="connsiteY7" fmla="*/ 1170644 h 2215226"/>
              <a:gd name="connsiteX8" fmla="*/ 0 w 2019559"/>
              <a:gd name="connsiteY8" fmla="*/ 1158510 h 2215226"/>
              <a:gd name="connsiteX9" fmla="*/ 300487 w 2019559"/>
              <a:gd name="connsiteY9" fmla="*/ 38954 h 2215226"/>
              <a:gd name="connsiteX10" fmla="*/ 344207 w 2019559"/>
              <a:gd name="connsiteY10" fmla="*/ 378 h 221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9559" h="2215226">
                <a:moveTo>
                  <a:pt x="344207" y="378"/>
                </a:moveTo>
                <a:cubicBezTo>
                  <a:pt x="350779" y="-480"/>
                  <a:pt x="357637" y="92"/>
                  <a:pt x="364495" y="2378"/>
                </a:cubicBezTo>
                <a:cubicBezTo>
                  <a:pt x="830839" y="139538"/>
                  <a:pt x="1251463" y="423002"/>
                  <a:pt x="1544071" y="816194"/>
                </a:cubicBezTo>
                <a:cubicBezTo>
                  <a:pt x="1845823" y="1200242"/>
                  <a:pt x="2010415" y="1675730"/>
                  <a:pt x="2019559" y="2169506"/>
                </a:cubicBezTo>
                <a:cubicBezTo>
                  <a:pt x="2019559" y="2196938"/>
                  <a:pt x="2001271" y="2215226"/>
                  <a:pt x="1973839" y="2215226"/>
                </a:cubicBezTo>
                <a:lnTo>
                  <a:pt x="814830" y="2215226"/>
                </a:lnTo>
                <a:lnTo>
                  <a:pt x="814886" y="2214123"/>
                </a:lnTo>
                <a:cubicBezTo>
                  <a:pt x="814886" y="1723840"/>
                  <a:pt x="491955" y="1308980"/>
                  <a:pt x="47192" y="1170644"/>
                </a:cubicBezTo>
                <a:lnTo>
                  <a:pt x="0" y="1158510"/>
                </a:lnTo>
                <a:lnTo>
                  <a:pt x="300487" y="38954"/>
                </a:lnTo>
                <a:cubicBezTo>
                  <a:pt x="307345" y="18380"/>
                  <a:pt x="324490" y="2950"/>
                  <a:pt x="344207" y="378"/>
                </a:cubicBezTo>
                <a:close/>
              </a:path>
            </a:pathLst>
          </a:custGeom>
          <a:solidFill>
            <a:schemeClr val="accent4"/>
          </a:solidFill>
          <a:ln w="25400">
            <a:solidFill>
              <a:schemeClr val="bg2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p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对象7"/>
          <p:cNvSpPr/>
          <p:nvPr>
            <p:custDataLst>
              <p:tags r:id="rId8"/>
            </p:custDataLst>
          </p:nvPr>
        </p:nvSpPr>
        <p:spPr>
          <a:xfrm>
            <a:off x="1430020" y="2426018"/>
            <a:ext cx="1987550" cy="1987550"/>
          </a:xfrm>
          <a:custGeom>
            <a:avLst/>
            <a:gdLst/>
            <a:ahLst/>
            <a:cxnLst/>
            <a:rect l="l" t="t" r="r" b="b"/>
            <a:pathLst>
              <a:path w="2002536" h="2002536">
                <a:moveTo>
                  <a:pt x="987552" y="0"/>
                </a:moveTo>
                <a:cubicBezTo>
                  <a:pt x="987552" y="0"/>
                  <a:pt x="996696" y="0"/>
                  <a:pt x="1005840" y="0"/>
                </a:cubicBezTo>
                <a:cubicBezTo>
                  <a:pt x="1005840" y="0"/>
                  <a:pt x="1014984" y="0"/>
                  <a:pt x="1024128" y="0"/>
                </a:cubicBezTo>
                <a:lnTo>
                  <a:pt x="1024128" y="27432"/>
                </a:lnTo>
                <a:cubicBezTo>
                  <a:pt x="1014984" y="27432"/>
                  <a:pt x="1005840" y="27432"/>
                  <a:pt x="1005840" y="27432"/>
                </a:cubicBezTo>
                <a:cubicBezTo>
                  <a:pt x="996696" y="27432"/>
                  <a:pt x="987552" y="27432"/>
                  <a:pt x="987552" y="27432"/>
                </a:cubicBezTo>
                <a:lnTo>
                  <a:pt x="987552" y="0"/>
                </a:lnTo>
                <a:moveTo>
                  <a:pt x="905256" y="9144"/>
                </a:moveTo>
                <a:cubicBezTo>
                  <a:pt x="914400" y="0"/>
                  <a:pt x="932688" y="0"/>
                  <a:pt x="941832" y="0"/>
                </a:cubicBezTo>
                <a:lnTo>
                  <a:pt x="941832" y="27432"/>
                </a:lnTo>
                <a:cubicBezTo>
                  <a:pt x="932688" y="27432"/>
                  <a:pt x="923544" y="27432"/>
                  <a:pt x="905256" y="27432"/>
                </a:cubicBezTo>
                <a:lnTo>
                  <a:pt x="905256" y="9144"/>
                </a:lnTo>
                <a:moveTo>
                  <a:pt x="1060704" y="0"/>
                </a:moveTo>
                <a:cubicBezTo>
                  <a:pt x="1078992" y="0"/>
                  <a:pt x="1088136" y="0"/>
                  <a:pt x="1097280" y="9144"/>
                </a:cubicBezTo>
                <a:lnTo>
                  <a:pt x="1097280" y="27432"/>
                </a:lnTo>
                <a:cubicBezTo>
                  <a:pt x="1088136" y="27432"/>
                  <a:pt x="1069848" y="27432"/>
                  <a:pt x="1060704" y="27432"/>
                </a:cubicBezTo>
                <a:lnTo>
                  <a:pt x="1060704" y="0"/>
                </a:lnTo>
                <a:moveTo>
                  <a:pt x="822960" y="18288"/>
                </a:moveTo>
                <a:cubicBezTo>
                  <a:pt x="841248" y="9144"/>
                  <a:pt x="850392" y="9144"/>
                  <a:pt x="868680" y="9144"/>
                </a:cubicBezTo>
                <a:lnTo>
                  <a:pt x="868680" y="36576"/>
                </a:lnTo>
                <a:cubicBezTo>
                  <a:pt x="859536" y="36576"/>
                  <a:pt x="841248" y="36576"/>
                  <a:pt x="832104" y="36576"/>
                </a:cubicBezTo>
                <a:lnTo>
                  <a:pt x="822960" y="18288"/>
                </a:lnTo>
                <a:moveTo>
                  <a:pt x="1143000" y="9144"/>
                </a:moveTo>
                <a:cubicBezTo>
                  <a:pt x="1152144" y="9144"/>
                  <a:pt x="1170432" y="9144"/>
                  <a:pt x="1179576" y="18288"/>
                </a:cubicBezTo>
                <a:lnTo>
                  <a:pt x="1179576" y="36576"/>
                </a:lnTo>
                <a:cubicBezTo>
                  <a:pt x="1161288" y="36576"/>
                  <a:pt x="1152144" y="36576"/>
                  <a:pt x="1133856" y="36576"/>
                </a:cubicBezTo>
                <a:lnTo>
                  <a:pt x="1143000" y="9144"/>
                </a:lnTo>
                <a:moveTo>
                  <a:pt x="749808" y="36576"/>
                </a:moveTo>
                <a:cubicBezTo>
                  <a:pt x="758952" y="27432"/>
                  <a:pt x="777240" y="27432"/>
                  <a:pt x="786384" y="27432"/>
                </a:cubicBezTo>
                <a:lnTo>
                  <a:pt x="795528" y="45720"/>
                </a:lnTo>
                <a:cubicBezTo>
                  <a:pt x="777240" y="54864"/>
                  <a:pt x="768096" y="54864"/>
                  <a:pt x="758952" y="54864"/>
                </a:cubicBezTo>
                <a:lnTo>
                  <a:pt x="749808" y="36576"/>
                </a:lnTo>
                <a:moveTo>
                  <a:pt x="1216152" y="27432"/>
                </a:moveTo>
                <a:cubicBezTo>
                  <a:pt x="1234440" y="27432"/>
                  <a:pt x="1243584" y="27432"/>
                  <a:pt x="1252728" y="36576"/>
                </a:cubicBezTo>
                <a:lnTo>
                  <a:pt x="1252728" y="54864"/>
                </a:lnTo>
                <a:cubicBezTo>
                  <a:pt x="1234440" y="54864"/>
                  <a:pt x="1225296" y="54864"/>
                  <a:pt x="1216152" y="45720"/>
                </a:cubicBezTo>
                <a:lnTo>
                  <a:pt x="1216152" y="27432"/>
                </a:lnTo>
                <a:moveTo>
                  <a:pt x="676656" y="54864"/>
                </a:moveTo>
                <a:cubicBezTo>
                  <a:pt x="685800" y="54864"/>
                  <a:pt x="694944" y="45720"/>
                  <a:pt x="713232" y="45720"/>
                </a:cubicBezTo>
                <a:lnTo>
                  <a:pt x="722376" y="64008"/>
                </a:lnTo>
                <a:cubicBezTo>
                  <a:pt x="704088" y="73152"/>
                  <a:pt x="694944" y="73152"/>
                  <a:pt x="685800" y="82296"/>
                </a:cubicBezTo>
                <a:lnTo>
                  <a:pt x="676656" y="54864"/>
                </a:lnTo>
                <a:moveTo>
                  <a:pt x="1298448" y="45720"/>
                </a:moveTo>
                <a:cubicBezTo>
                  <a:pt x="1307592" y="45720"/>
                  <a:pt x="1316736" y="54864"/>
                  <a:pt x="1335024" y="54864"/>
                </a:cubicBezTo>
                <a:lnTo>
                  <a:pt x="1325880" y="82296"/>
                </a:lnTo>
                <a:cubicBezTo>
                  <a:pt x="1307592" y="73152"/>
                  <a:pt x="1298448" y="73152"/>
                  <a:pt x="1289304" y="64008"/>
                </a:cubicBezTo>
                <a:lnTo>
                  <a:pt x="1298448" y="45720"/>
                </a:lnTo>
                <a:moveTo>
                  <a:pt x="603504" y="82296"/>
                </a:moveTo>
                <a:cubicBezTo>
                  <a:pt x="612648" y="82296"/>
                  <a:pt x="621792" y="73152"/>
                  <a:pt x="640080" y="73152"/>
                </a:cubicBezTo>
                <a:lnTo>
                  <a:pt x="649224" y="91440"/>
                </a:lnTo>
                <a:cubicBezTo>
                  <a:pt x="630936" y="100584"/>
                  <a:pt x="621792" y="100584"/>
                  <a:pt x="612648" y="109728"/>
                </a:cubicBezTo>
                <a:lnTo>
                  <a:pt x="603504" y="82296"/>
                </a:lnTo>
                <a:moveTo>
                  <a:pt x="1371600" y="73152"/>
                </a:moveTo>
                <a:cubicBezTo>
                  <a:pt x="1380744" y="73152"/>
                  <a:pt x="1389888" y="82296"/>
                  <a:pt x="1408176" y="82296"/>
                </a:cubicBezTo>
                <a:lnTo>
                  <a:pt x="1399032" y="109728"/>
                </a:lnTo>
                <a:cubicBezTo>
                  <a:pt x="1380744" y="100584"/>
                  <a:pt x="1371600" y="100584"/>
                  <a:pt x="1362456" y="91440"/>
                </a:cubicBezTo>
                <a:lnTo>
                  <a:pt x="1371600" y="73152"/>
                </a:lnTo>
                <a:moveTo>
                  <a:pt x="530352" y="118872"/>
                </a:moveTo>
                <a:cubicBezTo>
                  <a:pt x="539496" y="109728"/>
                  <a:pt x="557784" y="109728"/>
                  <a:pt x="566928" y="100584"/>
                </a:cubicBezTo>
                <a:lnTo>
                  <a:pt x="576072" y="118872"/>
                </a:lnTo>
                <a:cubicBezTo>
                  <a:pt x="566928" y="128016"/>
                  <a:pt x="557784" y="137160"/>
                  <a:pt x="539496" y="137160"/>
                </a:cubicBezTo>
                <a:lnTo>
                  <a:pt x="530352" y="118872"/>
                </a:lnTo>
                <a:moveTo>
                  <a:pt x="1444752" y="100584"/>
                </a:moveTo>
                <a:cubicBezTo>
                  <a:pt x="1453896" y="109728"/>
                  <a:pt x="1463040" y="109728"/>
                  <a:pt x="1472184" y="118872"/>
                </a:cubicBezTo>
                <a:lnTo>
                  <a:pt x="1463040" y="137160"/>
                </a:lnTo>
                <a:cubicBezTo>
                  <a:pt x="1453896" y="137160"/>
                  <a:pt x="1444752" y="128016"/>
                  <a:pt x="1426464" y="118872"/>
                </a:cubicBezTo>
                <a:lnTo>
                  <a:pt x="1444752" y="100584"/>
                </a:lnTo>
                <a:moveTo>
                  <a:pt x="466344" y="155448"/>
                </a:moveTo>
                <a:cubicBezTo>
                  <a:pt x="475488" y="155448"/>
                  <a:pt x="484632" y="146304"/>
                  <a:pt x="493776" y="137160"/>
                </a:cubicBezTo>
                <a:lnTo>
                  <a:pt x="512064" y="155448"/>
                </a:lnTo>
                <a:cubicBezTo>
                  <a:pt x="493776" y="164592"/>
                  <a:pt x="484632" y="173736"/>
                  <a:pt x="475488" y="182880"/>
                </a:cubicBezTo>
                <a:lnTo>
                  <a:pt x="466344" y="155448"/>
                </a:lnTo>
                <a:moveTo>
                  <a:pt x="1508760" y="137160"/>
                </a:moveTo>
                <a:cubicBezTo>
                  <a:pt x="1517904" y="146304"/>
                  <a:pt x="1536192" y="155448"/>
                  <a:pt x="1545336" y="155448"/>
                </a:cubicBezTo>
                <a:lnTo>
                  <a:pt x="1527048" y="182880"/>
                </a:lnTo>
                <a:cubicBezTo>
                  <a:pt x="1517904" y="173736"/>
                  <a:pt x="1508760" y="164592"/>
                  <a:pt x="1499616" y="155448"/>
                </a:cubicBezTo>
                <a:lnTo>
                  <a:pt x="1508760" y="137160"/>
                </a:lnTo>
                <a:moveTo>
                  <a:pt x="1572768" y="182880"/>
                </a:moveTo>
                <a:cubicBezTo>
                  <a:pt x="1591056" y="192024"/>
                  <a:pt x="1600200" y="192024"/>
                  <a:pt x="1609344" y="201168"/>
                </a:cubicBezTo>
                <a:lnTo>
                  <a:pt x="1591056" y="219456"/>
                </a:lnTo>
                <a:cubicBezTo>
                  <a:pt x="1581912" y="219456"/>
                  <a:pt x="1572768" y="210312"/>
                  <a:pt x="1563624" y="201168"/>
                </a:cubicBezTo>
                <a:lnTo>
                  <a:pt x="1572768" y="182880"/>
                </a:lnTo>
                <a:moveTo>
                  <a:pt x="393192" y="201168"/>
                </a:moveTo>
                <a:cubicBezTo>
                  <a:pt x="411480" y="192024"/>
                  <a:pt x="420624" y="192024"/>
                  <a:pt x="429768" y="182880"/>
                </a:cubicBezTo>
                <a:lnTo>
                  <a:pt x="448056" y="201168"/>
                </a:lnTo>
                <a:cubicBezTo>
                  <a:pt x="429768" y="210312"/>
                  <a:pt x="420624" y="219456"/>
                  <a:pt x="411480" y="219456"/>
                </a:cubicBezTo>
                <a:lnTo>
                  <a:pt x="393192" y="201168"/>
                </a:lnTo>
                <a:moveTo>
                  <a:pt x="1636776" y="228600"/>
                </a:moveTo>
                <a:cubicBezTo>
                  <a:pt x="1645920" y="237744"/>
                  <a:pt x="1664208" y="246888"/>
                  <a:pt x="1673352" y="256032"/>
                </a:cubicBezTo>
                <a:lnTo>
                  <a:pt x="1655064" y="274320"/>
                </a:lnTo>
                <a:cubicBezTo>
                  <a:pt x="1645920" y="265176"/>
                  <a:pt x="1636776" y="256032"/>
                  <a:pt x="1627632" y="246888"/>
                </a:cubicBezTo>
                <a:lnTo>
                  <a:pt x="1636776" y="228600"/>
                </a:lnTo>
                <a:moveTo>
                  <a:pt x="338328" y="256032"/>
                </a:moveTo>
                <a:cubicBezTo>
                  <a:pt x="347472" y="246888"/>
                  <a:pt x="356616" y="237744"/>
                  <a:pt x="365760" y="228600"/>
                </a:cubicBezTo>
                <a:lnTo>
                  <a:pt x="384048" y="246888"/>
                </a:lnTo>
                <a:cubicBezTo>
                  <a:pt x="374904" y="256032"/>
                  <a:pt x="365760" y="265176"/>
                  <a:pt x="356616" y="274320"/>
                </a:cubicBezTo>
                <a:lnTo>
                  <a:pt x="338328" y="256032"/>
                </a:lnTo>
                <a:moveTo>
                  <a:pt x="1700784" y="283464"/>
                </a:moveTo>
                <a:cubicBezTo>
                  <a:pt x="1709928" y="292608"/>
                  <a:pt x="1719072" y="301752"/>
                  <a:pt x="1728216" y="310896"/>
                </a:cubicBezTo>
                <a:lnTo>
                  <a:pt x="1709928" y="329184"/>
                </a:lnTo>
                <a:cubicBezTo>
                  <a:pt x="1700784" y="320040"/>
                  <a:pt x="1691640" y="310896"/>
                  <a:pt x="1682496" y="301752"/>
                </a:cubicBezTo>
                <a:lnTo>
                  <a:pt x="1700784" y="283464"/>
                </a:lnTo>
                <a:moveTo>
                  <a:pt x="283464" y="310896"/>
                </a:moveTo>
                <a:cubicBezTo>
                  <a:pt x="292608" y="301752"/>
                  <a:pt x="301752" y="292608"/>
                  <a:pt x="310896" y="283464"/>
                </a:cubicBezTo>
                <a:lnTo>
                  <a:pt x="329184" y="301752"/>
                </a:lnTo>
                <a:cubicBezTo>
                  <a:pt x="320040" y="310896"/>
                  <a:pt x="310896" y="320040"/>
                  <a:pt x="301752" y="329184"/>
                </a:cubicBezTo>
                <a:lnTo>
                  <a:pt x="283464" y="310896"/>
                </a:lnTo>
                <a:moveTo>
                  <a:pt x="1755648" y="338328"/>
                </a:moveTo>
                <a:cubicBezTo>
                  <a:pt x="1764792" y="347472"/>
                  <a:pt x="1773936" y="356616"/>
                  <a:pt x="1783080" y="365760"/>
                </a:cubicBezTo>
                <a:lnTo>
                  <a:pt x="1755648" y="384048"/>
                </a:lnTo>
                <a:cubicBezTo>
                  <a:pt x="1755648" y="374904"/>
                  <a:pt x="1746504" y="365760"/>
                  <a:pt x="1737360" y="356616"/>
                </a:cubicBezTo>
                <a:lnTo>
                  <a:pt x="1755648" y="338328"/>
                </a:lnTo>
                <a:moveTo>
                  <a:pt x="228600" y="365760"/>
                </a:moveTo>
                <a:cubicBezTo>
                  <a:pt x="237744" y="356616"/>
                  <a:pt x="246888" y="347472"/>
                  <a:pt x="256032" y="338328"/>
                </a:cubicBezTo>
                <a:lnTo>
                  <a:pt x="274320" y="356616"/>
                </a:lnTo>
                <a:cubicBezTo>
                  <a:pt x="265176" y="365760"/>
                  <a:pt x="256032" y="374904"/>
                  <a:pt x="246888" y="384048"/>
                </a:cubicBezTo>
                <a:lnTo>
                  <a:pt x="228600" y="365760"/>
                </a:lnTo>
                <a:moveTo>
                  <a:pt x="1801368" y="393192"/>
                </a:moveTo>
                <a:cubicBezTo>
                  <a:pt x="1810512" y="411480"/>
                  <a:pt x="1819656" y="420624"/>
                  <a:pt x="1828800" y="429768"/>
                </a:cubicBezTo>
                <a:lnTo>
                  <a:pt x="1801368" y="448056"/>
                </a:lnTo>
                <a:cubicBezTo>
                  <a:pt x="1801368" y="429768"/>
                  <a:pt x="1792224" y="420624"/>
                  <a:pt x="1783080" y="411480"/>
                </a:cubicBezTo>
                <a:lnTo>
                  <a:pt x="1801368" y="393192"/>
                </a:lnTo>
                <a:moveTo>
                  <a:pt x="182880" y="429768"/>
                </a:moveTo>
                <a:cubicBezTo>
                  <a:pt x="192024" y="420624"/>
                  <a:pt x="192024" y="411480"/>
                  <a:pt x="201168" y="393192"/>
                </a:cubicBezTo>
                <a:lnTo>
                  <a:pt x="219456" y="411480"/>
                </a:lnTo>
                <a:cubicBezTo>
                  <a:pt x="219456" y="420624"/>
                  <a:pt x="210312" y="429768"/>
                  <a:pt x="201168" y="448056"/>
                </a:cubicBezTo>
                <a:lnTo>
                  <a:pt x="182880" y="429768"/>
                </a:lnTo>
                <a:moveTo>
                  <a:pt x="1847088" y="466344"/>
                </a:moveTo>
                <a:cubicBezTo>
                  <a:pt x="1856232" y="475488"/>
                  <a:pt x="1865376" y="484632"/>
                  <a:pt x="1865376" y="493776"/>
                </a:cubicBezTo>
                <a:lnTo>
                  <a:pt x="1847088" y="512064"/>
                </a:lnTo>
                <a:cubicBezTo>
                  <a:pt x="1837944" y="493776"/>
                  <a:pt x="1837944" y="484632"/>
                  <a:pt x="1828800" y="475488"/>
                </a:cubicBezTo>
                <a:lnTo>
                  <a:pt x="1847088" y="466344"/>
                </a:lnTo>
                <a:moveTo>
                  <a:pt x="137160" y="493776"/>
                </a:moveTo>
                <a:cubicBezTo>
                  <a:pt x="146304" y="484632"/>
                  <a:pt x="155448" y="475488"/>
                  <a:pt x="155448" y="466344"/>
                </a:cubicBezTo>
                <a:lnTo>
                  <a:pt x="182880" y="475488"/>
                </a:lnTo>
                <a:cubicBezTo>
                  <a:pt x="173736" y="484632"/>
                  <a:pt x="164592" y="493776"/>
                  <a:pt x="155448" y="512064"/>
                </a:cubicBezTo>
                <a:lnTo>
                  <a:pt x="137160" y="493776"/>
                </a:lnTo>
                <a:moveTo>
                  <a:pt x="100584" y="566928"/>
                </a:moveTo>
                <a:cubicBezTo>
                  <a:pt x="109728" y="557784"/>
                  <a:pt x="109728" y="539496"/>
                  <a:pt x="118872" y="530352"/>
                </a:cubicBezTo>
                <a:lnTo>
                  <a:pt x="137160" y="539496"/>
                </a:lnTo>
                <a:cubicBezTo>
                  <a:pt x="137160" y="557784"/>
                  <a:pt x="128016" y="566928"/>
                  <a:pt x="118872" y="576072"/>
                </a:cubicBezTo>
                <a:lnTo>
                  <a:pt x="100584" y="566928"/>
                </a:lnTo>
                <a:moveTo>
                  <a:pt x="1892808" y="530352"/>
                </a:moveTo>
                <a:cubicBezTo>
                  <a:pt x="1892808" y="539496"/>
                  <a:pt x="1901952" y="557784"/>
                  <a:pt x="1901952" y="566928"/>
                </a:cubicBezTo>
                <a:lnTo>
                  <a:pt x="1883664" y="576072"/>
                </a:lnTo>
                <a:cubicBezTo>
                  <a:pt x="1874520" y="566928"/>
                  <a:pt x="1874520" y="557784"/>
                  <a:pt x="1865376" y="539496"/>
                </a:cubicBezTo>
                <a:lnTo>
                  <a:pt x="1892808" y="530352"/>
                </a:lnTo>
                <a:moveTo>
                  <a:pt x="73152" y="640080"/>
                </a:moveTo>
                <a:cubicBezTo>
                  <a:pt x="73152" y="621792"/>
                  <a:pt x="82296" y="612648"/>
                  <a:pt x="82296" y="603504"/>
                </a:cubicBezTo>
                <a:lnTo>
                  <a:pt x="109728" y="612648"/>
                </a:lnTo>
                <a:cubicBezTo>
                  <a:pt x="100584" y="621792"/>
                  <a:pt x="100584" y="630936"/>
                  <a:pt x="91440" y="649224"/>
                </a:cubicBezTo>
                <a:lnTo>
                  <a:pt x="73152" y="640080"/>
                </a:lnTo>
                <a:moveTo>
                  <a:pt x="1920240" y="603504"/>
                </a:moveTo>
                <a:cubicBezTo>
                  <a:pt x="1929384" y="612648"/>
                  <a:pt x="1929384" y="621792"/>
                  <a:pt x="1938528" y="640080"/>
                </a:cubicBezTo>
                <a:lnTo>
                  <a:pt x="1911096" y="649224"/>
                </a:lnTo>
                <a:cubicBezTo>
                  <a:pt x="1911096" y="630936"/>
                  <a:pt x="1901952" y="621792"/>
                  <a:pt x="1901952" y="612648"/>
                </a:cubicBezTo>
                <a:lnTo>
                  <a:pt x="1920240" y="603504"/>
                </a:lnTo>
                <a:moveTo>
                  <a:pt x="45720" y="713232"/>
                </a:moveTo>
                <a:cubicBezTo>
                  <a:pt x="45720" y="694944"/>
                  <a:pt x="54864" y="685800"/>
                  <a:pt x="54864" y="676656"/>
                </a:cubicBezTo>
                <a:lnTo>
                  <a:pt x="82296" y="685800"/>
                </a:lnTo>
                <a:cubicBezTo>
                  <a:pt x="73152" y="694944"/>
                  <a:pt x="73152" y="704088"/>
                  <a:pt x="64008" y="722376"/>
                </a:cubicBezTo>
                <a:lnTo>
                  <a:pt x="45720" y="713232"/>
                </a:lnTo>
                <a:moveTo>
                  <a:pt x="1947672" y="676656"/>
                </a:moveTo>
                <a:cubicBezTo>
                  <a:pt x="1956816" y="685800"/>
                  <a:pt x="1956816" y="694944"/>
                  <a:pt x="1965960" y="713232"/>
                </a:cubicBezTo>
                <a:lnTo>
                  <a:pt x="1938528" y="722376"/>
                </a:lnTo>
                <a:cubicBezTo>
                  <a:pt x="1938528" y="704088"/>
                  <a:pt x="1929384" y="694944"/>
                  <a:pt x="1929384" y="685800"/>
                </a:cubicBezTo>
                <a:lnTo>
                  <a:pt x="1947672" y="676656"/>
                </a:lnTo>
                <a:moveTo>
                  <a:pt x="27432" y="786384"/>
                </a:moveTo>
                <a:cubicBezTo>
                  <a:pt x="27432" y="777240"/>
                  <a:pt x="27432" y="758952"/>
                  <a:pt x="36576" y="749808"/>
                </a:cubicBezTo>
                <a:lnTo>
                  <a:pt x="54864" y="758952"/>
                </a:lnTo>
                <a:cubicBezTo>
                  <a:pt x="54864" y="768096"/>
                  <a:pt x="54864" y="777240"/>
                  <a:pt x="45720" y="795528"/>
                </a:cubicBezTo>
                <a:lnTo>
                  <a:pt x="27432" y="786384"/>
                </a:lnTo>
                <a:moveTo>
                  <a:pt x="1975104" y="749808"/>
                </a:moveTo>
                <a:cubicBezTo>
                  <a:pt x="1975104" y="758952"/>
                  <a:pt x="1984248" y="777240"/>
                  <a:pt x="1984248" y="786384"/>
                </a:cubicBezTo>
                <a:lnTo>
                  <a:pt x="1956816" y="795528"/>
                </a:lnTo>
                <a:cubicBezTo>
                  <a:pt x="1956816" y="777240"/>
                  <a:pt x="1956816" y="768096"/>
                  <a:pt x="1947672" y="758952"/>
                </a:cubicBezTo>
                <a:lnTo>
                  <a:pt x="1975104" y="749808"/>
                </a:lnTo>
                <a:moveTo>
                  <a:pt x="9144" y="868680"/>
                </a:moveTo>
                <a:cubicBezTo>
                  <a:pt x="9144" y="850392"/>
                  <a:pt x="9144" y="841248"/>
                  <a:pt x="18288" y="822960"/>
                </a:cubicBezTo>
                <a:lnTo>
                  <a:pt x="36576" y="832104"/>
                </a:lnTo>
                <a:cubicBezTo>
                  <a:pt x="36576" y="841248"/>
                  <a:pt x="36576" y="859536"/>
                  <a:pt x="36576" y="868680"/>
                </a:cubicBezTo>
                <a:lnTo>
                  <a:pt x="9144" y="868680"/>
                </a:lnTo>
                <a:moveTo>
                  <a:pt x="1993392" y="822960"/>
                </a:moveTo>
                <a:cubicBezTo>
                  <a:pt x="1993392" y="841248"/>
                  <a:pt x="1993392" y="850392"/>
                  <a:pt x="1993392" y="868680"/>
                </a:cubicBezTo>
                <a:lnTo>
                  <a:pt x="1975104" y="868680"/>
                </a:lnTo>
                <a:cubicBezTo>
                  <a:pt x="1965960" y="859536"/>
                  <a:pt x="1965960" y="841248"/>
                  <a:pt x="1965960" y="832104"/>
                </a:cubicBezTo>
                <a:lnTo>
                  <a:pt x="1993392" y="822960"/>
                </a:lnTo>
                <a:moveTo>
                  <a:pt x="0" y="941832"/>
                </a:moveTo>
                <a:cubicBezTo>
                  <a:pt x="0" y="932688"/>
                  <a:pt x="0" y="914400"/>
                  <a:pt x="9144" y="905256"/>
                </a:cubicBezTo>
                <a:lnTo>
                  <a:pt x="27432" y="905256"/>
                </a:lnTo>
                <a:cubicBezTo>
                  <a:pt x="27432" y="923544"/>
                  <a:pt x="27432" y="932688"/>
                  <a:pt x="27432" y="941832"/>
                </a:cubicBezTo>
                <a:lnTo>
                  <a:pt x="0" y="941832"/>
                </a:lnTo>
                <a:moveTo>
                  <a:pt x="2002536" y="905256"/>
                </a:moveTo>
                <a:cubicBezTo>
                  <a:pt x="2002536" y="914400"/>
                  <a:pt x="2002536" y="932688"/>
                  <a:pt x="2002536" y="941832"/>
                </a:cubicBezTo>
                <a:lnTo>
                  <a:pt x="1975104" y="941832"/>
                </a:lnTo>
                <a:cubicBezTo>
                  <a:pt x="1975104" y="932688"/>
                  <a:pt x="1975104" y="923544"/>
                  <a:pt x="1975104" y="905256"/>
                </a:cubicBezTo>
                <a:lnTo>
                  <a:pt x="2002536" y="905256"/>
                </a:lnTo>
                <a:moveTo>
                  <a:pt x="0" y="1005840"/>
                </a:moveTo>
                <a:cubicBezTo>
                  <a:pt x="0" y="996696"/>
                  <a:pt x="0" y="987552"/>
                  <a:pt x="0" y="987552"/>
                </a:cubicBezTo>
                <a:lnTo>
                  <a:pt x="27432" y="987552"/>
                </a:lnTo>
                <a:cubicBezTo>
                  <a:pt x="27432" y="987552"/>
                  <a:pt x="27432" y="996696"/>
                  <a:pt x="27432" y="1005840"/>
                </a:cubicBezTo>
                <a:cubicBezTo>
                  <a:pt x="27432" y="1005840"/>
                  <a:pt x="27432" y="1014984"/>
                  <a:pt x="27432" y="1024128"/>
                </a:cubicBezTo>
                <a:lnTo>
                  <a:pt x="0" y="1024128"/>
                </a:lnTo>
                <a:cubicBezTo>
                  <a:pt x="0" y="1014984"/>
                  <a:pt x="0" y="1005840"/>
                  <a:pt x="0" y="1005840"/>
                </a:cubicBezTo>
                <a:moveTo>
                  <a:pt x="2002536" y="987552"/>
                </a:moveTo>
                <a:cubicBezTo>
                  <a:pt x="2002536" y="987552"/>
                  <a:pt x="2002536" y="996696"/>
                  <a:pt x="2002536" y="1005840"/>
                </a:cubicBezTo>
                <a:cubicBezTo>
                  <a:pt x="2002536" y="1005840"/>
                  <a:pt x="2002536" y="1014984"/>
                  <a:pt x="2002536" y="1024128"/>
                </a:cubicBezTo>
                <a:lnTo>
                  <a:pt x="1984248" y="1024128"/>
                </a:lnTo>
                <a:cubicBezTo>
                  <a:pt x="1984248" y="1014984"/>
                  <a:pt x="1984248" y="1005840"/>
                  <a:pt x="1984248" y="1005840"/>
                </a:cubicBezTo>
                <a:cubicBezTo>
                  <a:pt x="1984248" y="996696"/>
                  <a:pt x="1984248" y="987552"/>
                  <a:pt x="1984248" y="987552"/>
                </a:cubicBezTo>
                <a:lnTo>
                  <a:pt x="2002536" y="987552"/>
                </a:lnTo>
                <a:moveTo>
                  <a:pt x="9144" y="1097280"/>
                </a:moveTo>
                <a:cubicBezTo>
                  <a:pt x="0" y="1088136"/>
                  <a:pt x="0" y="1078992"/>
                  <a:pt x="0" y="1060704"/>
                </a:cubicBezTo>
                <a:lnTo>
                  <a:pt x="27432" y="1060704"/>
                </a:lnTo>
                <a:cubicBezTo>
                  <a:pt x="27432" y="1069848"/>
                  <a:pt x="27432" y="1088136"/>
                  <a:pt x="27432" y="1097280"/>
                </a:cubicBezTo>
                <a:lnTo>
                  <a:pt x="9144" y="1097280"/>
                </a:lnTo>
                <a:moveTo>
                  <a:pt x="2002536" y="1060704"/>
                </a:moveTo>
                <a:cubicBezTo>
                  <a:pt x="2002536" y="1078992"/>
                  <a:pt x="2002536" y="1088136"/>
                  <a:pt x="2002536" y="1097280"/>
                </a:cubicBezTo>
                <a:lnTo>
                  <a:pt x="1975104" y="1097280"/>
                </a:lnTo>
                <a:cubicBezTo>
                  <a:pt x="1975104" y="1088136"/>
                  <a:pt x="1975104" y="1069848"/>
                  <a:pt x="1975104" y="1060704"/>
                </a:cubicBezTo>
                <a:lnTo>
                  <a:pt x="2002536" y="1060704"/>
                </a:lnTo>
                <a:moveTo>
                  <a:pt x="18288" y="1179576"/>
                </a:moveTo>
                <a:cubicBezTo>
                  <a:pt x="9144" y="1170432"/>
                  <a:pt x="9144" y="1152144"/>
                  <a:pt x="9144" y="1143000"/>
                </a:cubicBezTo>
                <a:lnTo>
                  <a:pt x="36576" y="1133856"/>
                </a:lnTo>
                <a:cubicBezTo>
                  <a:pt x="36576" y="1152144"/>
                  <a:pt x="36576" y="1161288"/>
                  <a:pt x="36576" y="1179576"/>
                </a:cubicBezTo>
                <a:lnTo>
                  <a:pt x="18288" y="1179576"/>
                </a:lnTo>
                <a:moveTo>
                  <a:pt x="1993392" y="1143000"/>
                </a:moveTo>
                <a:cubicBezTo>
                  <a:pt x="1993392" y="1152144"/>
                  <a:pt x="1993392" y="1170432"/>
                  <a:pt x="1993392" y="1179576"/>
                </a:cubicBezTo>
                <a:lnTo>
                  <a:pt x="1965960" y="1179576"/>
                </a:lnTo>
                <a:cubicBezTo>
                  <a:pt x="1965960" y="1161288"/>
                  <a:pt x="1965960" y="1152144"/>
                  <a:pt x="1975104" y="1133856"/>
                </a:cubicBezTo>
                <a:lnTo>
                  <a:pt x="1993392" y="1143000"/>
                </a:lnTo>
                <a:moveTo>
                  <a:pt x="36576" y="1252728"/>
                </a:moveTo>
                <a:cubicBezTo>
                  <a:pt x="27432" y="1243584"/>
                  <a:pt x="27432" y="1234440"/>
                  <a:pt x="27432" y="1216152"/>
                </a:cubicBezTo>
                <a:lnTo>
                  <a:pt x="45720" y="1216152"/>
                </a:lnTo>
                <a:cubicBezTo>
                  <a:pt x="54864" y="1225296"/>
                  <a:pt x="54864" y="1234440"/>
                  <a:pt x="54864" y="1252728"/>
                </a:cubicBezTo>
                <a:lnTo>
                  <a:pt x="36576" y="1252728"/>
                </a:lnTo>
                <a:moveTo>
                  <a:pt x="1984248" y="1216152"/>
                </a:moveTo>
                <a:cubicBezTo>
                  <a:pt x="1984248" y="1234440"/>
                  <a:pt x="1975104" y="1243584"/>
                  <a:pt x="1975104" y="1252728"/>
                </a:cubicBezTo>
                <a:lnTo>
                  <a:pt x="1947672" y="1252728"/>
                </a:lnTo>
                <a:cubicBezTo>
                  <a:pt x="1956816" y="1234440"/>
                  <a:pt x="1956816" y="1225296"/>
                  <a:pt x="1956816" y="1216152"/>
                </a:cubicBezTo>
                <a:lnTo>
                  <a:pt x="1984248" y="1216152"/>
                </a:lnTo>
                <a:moveTo>
                  <a:pt x="54864" y="1335024"/>
                </a:moveTo>
                <a:cubicBezTo>
                  <a:pt x="54864" y="1316736"/>
                  <a:pt x="45720" y="1307592"/>
                  <a:pt x="45720" y="1298448"/>
                </a:cubicBezTo>
                <a:lnTo>
                  <a:pt x="64008" y="1289304"/>
                </a:lnTo>
                <a:cubicBezTo>
                  <a:pt x="73152" y="1298448"/>
                  <a:pt x="73152" y="1307592"/>
                  <a:pt x="82296" y="1325880"/>
                </a:cubicBezTo>
                <a:lnTo>
                  <a:pt x="54864" y="1335024"/>
                </a:lnTo>
                <a:moveTo>
                  <a:pt x="1965960" y="1298448"/>
                </a:moveTo>
                <a:cubicBezTo>
                  <a:pt x="1956816" y="1307592"/>
                  <a:pt x="1956816" y="1316736"/>
                  <a:pt x="1947672" y="1335024"/>
                </a:cubicBezTo>
                <a:lnTo>
                  <a:pt x="1929384" y="1325880"/>
                </a:lnTo>
                <a:cubicBezTo>
                  <a:pt x="1929384" y="1307592"/>
                  <a:pt x="1938528" y="1298448"/>
                  <a:pt x="1938528" y="1289304"/>
                </a:cubicBezTo>
                <a:lnTo>
                  <a:pt x="1965960" y="1298448"/>
                </a:lnTo>
                <a:moveTo>
                  <a:pt x="82296" y="1408176"/>
                </a:moveTo>
                <a:cubicBezTo>
                  <a:pt x="82296" y="1389888"/>
                  <a:pt x="73152" y="1380744"/>
                  <a:pt x="73152" y="1371600"/>
                </a:cubicBezTo>
                <a:lnTo>
                  <a:pt x="91440" y="1362456"/>
                </a:lnTo>
                <a:cubicBezTo>
                  <a:pt x="100584" y="1371600"/>
                  <a:pt x="100584" y="1380744"/>
                  <a:pt x="109728" y="1399032"/>
                </a:cubicBezTo>
                <a:lnTo>
                  <a:pt x="82296" y="1408176"/>
                </a:lnTo>
                <a:moveTo>
                  <a:pt x="1938528" y="1371600"/>
                </a:moveTo>
                <a:cubicBezTo>
                  <a:pt x="1929384" y="1380744"/>
                  <a:pt x="1929384" y="1389888"/>
                  <a:pt x="1920240" y="1408176"/>
                </a:cubicBezTo>
                <a:lnTo>
                  <a:pt x="1901952" y="1399032"/>
                </a:lnTo>
                <a:cubicBezTo>
                  <a:pt x="1901952" y="1380744"/>
                  <a:pt x="1911096" y="1371600"/>
                  <a:pt x="1911096" y="1362456"/>
                </a:cubicBezTo>
                <a:lnTo>
                  <a:pt x="1938528" y="1371600"/>
                </a:lnTo>
                <a:moveTo>
                  <a:pt x="118872" y="1472184"/>
                </a:moveTo>
                <a:cubicBezTo>
                  <a:pt x="109728" y="1463040"/>
                  <a:pt x="109728" y="1453896"/>
                  <a:pt x="100584" y="1444752"/>
                </a:cubicBezTo>
                <a:lnTo>
                  <a:pt x="118872" y="1426464"/>
                </a:lnTo>
                <a:cubicBezTo>
                  <a:pt x="128016" y="1444752"/>
                  <a:pt x="137160" y="1453896"/>
                  <a:pt x="137160" y="1463040"/>
                </a:cubicBezTo>
                <a:lnTo>
                  <a:pt x="118872" y="1472184"/>
                </a:lnTo>
                <a:moveTo>
                  <a:pt x="1901952" y="1444752"/>
                </a:moveTo>
                <a:cubicBezTo>
                  <a:pt x="1901952" y="1453896"/>
                  <a:pt x="1892808" y="1463040"/>
                  <a:pt x="1892808" y="1472184"/>
                </a:cubicBezTo>
                <a:lnTo>
                  <a:pt x="1865376" y="1463040"/>
                </a:lnTo>
                <a:cubicBezTo>
                  <a:pt x="1874520" y="1453896"/>
                  <a:pt x="1874520" y="1444752"/>
                  <a:pt x="1883664" y="1426464"/>
                </a:cubicBezTo>
                <a:lnTo>
                  <a:pt x="1901952" y="1444752"/>
                </a:lnTo>
                <a:moveTo>
                  <a:pt x="155448" y="1545336"/>
                </a:moveTo>
                <a:cubicBezTo>
                  <a:pt x="155448" y="1536192"/>
                  <a:pt x="146304" y="1517904"/>
                  <a:pt x="137160" y="1508760"/>
                </a:cubicBezTo>
                <a:lnTo>
                  <a:pt x="155448" y="1499616"/>
                </a:lnTo>
                <a:cubicBezTo>
                  <a:pt x="164592" y="1508760"/>
                  <a:pt x="173736" y="1517904"/>
                  <a:pt x="182880" y="1527048"/>
                </a:cubicBezTo>
                <a:lnTo>
                  <a:pt x="155448" y="1545336"/>
                </a:lnTo>
                <a:moveTo>
                  <a:pt x="1865376" y="1508760"/>
                </a:moveTo>
                <a:cubicBezTo>
                  <a:pt x="1865376" y="1517904"/>
                  <a:pt x="1856232" y="1536192"/>
                  <a:pt x="1847088" y="1545336"/>
                </a:cubicBezTo>
                <a:lnTo>
                  <a:pt x="1828800" y="1527048"/>
                </a:lnTo>
                <a:cubicBezTo>
                  <a:pt x="1837944" y="1517904"/>
                  <a:pt x="1837944" y="1508760"/>
                  <a:pt x="1847088" y="1499616"/>
                </a:cubicBezTo>
                <a:lnTo>
                  <a:pt x="1865376" y="1508760"/>
                </a:lnTo>
                <a:moveTo>
                  <a:pt x="201168" y="1609344"/>
                </a:moveTo>
                <a:cubicBezTo>
                  <a:pt x="192024" y="1600200"/>
                  <a:pt x="192024" y="1591056"/>
                  <a:pt x="182880" y="1572768"/>
                </a:cubicBezTo>
                <a:lnTo>
                  <a:pt x="201168" y="1563624"/>
                </a:lnTo>
                <a:cubicBezTo>
                  <a:pt x="210312" y="1572768"/>
                  <a:pt x="219456" y="1581912"/>
                  <a:pt x="219456" y="1591056"/>
                </a:cubicBezTo>
                <a:lnTo>
                  <a:pt x="201168" y="1609344"/>
                </a:lnTo>
                <a:moveTo>
                  <a:pt x="1828800" y="1572768"/>
                </a:moveTo>
                <a:cubicBezTo>
                  <a:pt x="1819656" y="1591056"/>
                  <a:pt x="1810512" y="1600200"/>
                  <a:pt x="1801368" y="1609344"/>
                </a:cubicBezTo>
                <a:lnTo>
                  <a:pt x="1783080" y="1591056"/>
                </a:lnTo>
                <a:cubicBezTo>
                  <a:pt x="1792224" y="1581912"/>
                  <a:pt x="1801368" y="1572768"/>
                  <a:pt x="1801368" y="1563624"/>
                </a:cubicBezTo>
                <a:lnTo>
                  <a:pt x="1828800" y="1572768"/>
                </a:lnTo>
                <a:moveTo>
                  <a:pt x="1783080" y="1636776"/>
                </a:moveTo>
                <a:cubicBezTo>
                  <a:pt x="1773936" y="1645920"/>
                  <a:pt x="1764792" y="1664208"/>
                  <a:pt x="1755648" y="1673352"/>
                </a:cubicBezTo>
                <a:lnTo>
                  <a:pt x="1737360" y="1655064"/>
                </a:lnTo>
                <a:cubicBezTo>
                  <a:pt x="1746504" y="1645920"/>
                  <a:pt x="1755648" y="1636776"/>
                  <a:pt x="1755648" y="1627632"/>
                </a:cubicBezTo>
                <a:lnTo>
                  <a:pt x="1783080" y="1636776"/>
                </a:lnTo>
                <a:moveTo>
                  <a:pt x="256032" y="1673352"/>
                </a:moveTo>
                <a:cubicBezTo>
                  <a:pt x="246888" y="1664208"/>
                  <a:pt x="237744" y="1645920"/>
                  <a:pt x="228600" y="1636776"/>
                </a:cubicBezTo>
                <a:lnTo>
                  <a:pt x="246888" y="1627632"/>
                </a:lnTo>
                <a:cubicBezTo>
                  <a:pt x="256032" y="1636776"/>
                  <a:pt x="265176" y="1645920"/>
                  <a:pt x="274320" y="1655064"/>
                </a:cubicBezTo>
                <a:lnTo>
                  <a:pt x="256032" y="1673352"/>
                </a:lnTo>
                <a:moveTo>
                  <a:pt x="1728216" y="1700784"/>
                </a:moveTo>
                <a:cubicBezTo>
                  <a:pt x="1719072" y="1709928"/>
                  <a:pt x="1709928" y="1719072"/>
                  <a:pt x="1700784" y="1728216"/>
                </a:cubicBezTo>
                <a:lnTo>
                  <a:pt x="1682496" y="1709928"/>
                </a:lnTo>
                <a:cubicBezTo>
                  <a:pt x="1691640" y="1700784"/>
                  <a:pt x="1700784" y="1691640"/>
                  <a:pt x="1709928" y="1682496"/>
                </a:cubicBezTo>
                <a:lnTo>
                  <a:pt x="1728216" y="1700784"/>
                </a:lnTo>
                <a:moveTo>
                  <a:pt x="310896" y="1728216"/>
                </a:moveTo>
                <a:cubicBezTo>
                  <a:pt x="301752" y="1719072"/>
                  <a:pt x="292608" y="1709928"/>
                  <a:pt x="283464" y="1700784"/>
                </a:cubicBezTo>
                <a:lnTo>
                  <a:pt x="301752" y="1682496"/>
                </a:lnTo>
                <a:cubicBezTo>
                  <a:pt x="310896" y="1691640"/>
                  <a:pt x="320040" y="1700784"/>
                  <a:pt x="329184" y="1709928"/>
                </a:cubicBezTo>
                <a:lnTo>
                  <a:pt x="310896" y="1728216"/>
                </a:lnTo>
                <a:moveTo>
                  <a:pt x="365760" y="1783080"/>
                </a:moveTo>
                <a:cubicBezTo>
                  <a:pt x="356616" y="1773936"/>
                  <a:pt x="347472" y="1764792"/>
                  <a:pt x="338328" y="1755648"/>
                </a:cubicBezTo>
                <a:lnTo>
                  <a:pt x="356616" y="1737360"/>
                </a:lnTo>
                <a:cubicBezTo>
                  <a:pt x="365760" y="1746504"/>
                  <a:pt x="374904" y="1755648"/>
                  <a:pt x="384048" y="1755648"/>
                </a:cubicBezTo>
                <a:lnTo>
                  <a:pt x="365760" y="1783080"/>
                </a:lnTo>
                <a:moveTo>
                  <a:pt x="1673352" y="1755648"/>
                </a:moveTo>
                <a:cubicBezTo>
                  <a:pt x="1664208" y="1764792"/>
                  <a:pt x="1645920" y="1773936"/>
                  <a:pt x="1636776" y="1783080"/>
                </a:cubicBezTo>
                <a:lnTo>
                  <a:pt x="1627632" y="1755648"/>
                </a:lnTo>
                <a:cubicBezTo>
                  <a:pt x="1636776" y="1755648"/>
                  <a:pt x="1645920" y="1746504"/>
                  <a:pt x="1655064" y="1737360"/>
                </a:cubicBezTo>
                <a:lnTo>
                  <a:pt x="1673352" y="1755648"/>
                </a:lnTo>
                <a:moveTo>
                  <a:pt x="429768" y="1828800"/>
                </a:moveTo>
                <a:cubicBezTo>
                  <a:pt x="420624" y="1819656"/>
                  <a:pt x="411480" y="1810512"/>
                  <a:pt x="393192" y="1801368"/>
                </a:cubicBezTo>
                <a:lnTo>
                  <a:pt x="411480" y="1783080"/>
                </a:lnTo>
                <a:cubicBezTo>
                  <a:pt x="420624" y="1792224"/>
                  <a:pt x="429768" y="1801368"/>
                  <a:pt x="448056" y="1801368"/>
                </a:cubicBezTo>
                <a:lnTo>
                  <a:pt x="429768" y="1828800"/>
                </a:lnTo>
                <a:moveTo>
                  <a:pt x="1609344" y="1801368"/>
                </a:moveTo>
                <a:cubicBezTo>
                  <a:pt x="1600200" y="1810512"/>
                  <a:pt x="1591056" y="1819656"/>
                  <a:pt x="1572768" y="1828800"/>
                </a:cubicBezTo>
                <a:lnTo>
                  <a:pt x="1563624" y="1801368"/>
                </a:lnTo>
                <a:cubicBezTo>
                  <a:pt x="1572768" y="1801368"/>
                  <a:pt x="1581912" y="1792224"/>
                  <a:pt x="1591056" y="1783080"/>
                </a:cubicBezTo>
                <a:lnTo>
                  <a:pt x="1609344" y="1801368"/>
                </a:lnTo>
                <a:moveTo>
                  <a:pt x="493776" y="1865376"/>
                </a:moveTo>
                <a:cubicBezTo>
                  <a:pt x="484632" y="1865376"/>
                  <a:pt x="475488" y="1856232"/>
                  <a:pt x="466344" y="1847088"/>
                </a:cubicBezTo>
                <a:lnTo>
                  <a:pt x="475488" y="1828800"/>
                </a:lnTo>
                <a:cubicBezTo>
                  <a:pt x="484632" y="1837944"/>
                  <a:pt x="493776" y="1837944"/>
                  <a:pt x="512064" y="1847088"/>
                </a:cubicBezTo>
                <a:lnTo>
                  <a:pt x="493776" y="1865376"/>
                </a:lnTo>
                <a:moveTo>
                  <a:pt x="1545336" y="1847088"/>
                </a:moveTo>
                <a:cubicBezTo>
                  <a:pt x="1536192" y="1856232"/>
                  <a:pt x="1517904" y="1865376"/>
                  <a:pt x="1508760" y="1865376"/>
                </a:cubicBezTo>
                <a:lnTo>
                  <a:pt x="1499616" y="1847088"/>
                </a:lnTo>
                <a:cubicBezTo>
                  <a:pt x="1508760" y="1837944"/>
                  <a:pt x="1517904" y="1837944"/>
                  <a:pt x="1527048" y="1828800"/>
                </a:cubicBezTo>
                <a:lnTo>
                  <a:pt x="1545336" y="1847088"/>
                </a:lnTo>
                <a:moveTo>
                  <a:pt x="566928" y="1901952"/>
                </a:moveTo>
                <a:cubicBezTo>
                  <a:pt x="557784" y="1901952"/>
                  <a:pt x="539496" y="1892808"/>
                  <a:pt x="530352" y="1892808"/>
                </a:cubicBezTo>
                <a:lnTo>
                  <a:pt x="539496" y="1865376"/>
                </a:lnTo>
                <a:cubicBezTo>
                  <a:pt x="557784" y="1874520"/>
                  <a:pt x="566928" y="1874520"/>
                  <a:pt x="576072" y="1883664"/>
                </a:cubicBezTo>
                <a:lnTo>
                  <a:pt x="566928" y="1901952"/>
                </a:lnTo>
                <a:moveTo>
                  <a:pt x="1472184" y="1892808"/>
                </a:moveTo>
                <a:cubicBezTo>
                  <a:pt x="1463040" y="1892808"/>
                  <a:pt x="1453896" y="1901952"/>
                  <a:pt x="1444752" y="1901952"/>
                </a:cubicBezTo>
                <a:lnTo>
                  <a:pt x="1426464" y="1883664"/>
                </a:lnTo>
                <a:cubicBezTo>
                  <a:pt x="1444752" y="1874520"/>
                  <a:pt x="1453896" y="1874520"/>
                  <a:pt x="1463040" y="1865376"/>
                </a:cubicBezTo>
                <a:lnTo>
                  <a:pt x="1472184" y="1892808"/>
                </a:lnTo>
                <a:moveTo>
                  <a:pt x="640080" y="1938528"/>
                </a:moveTo>
                <a:cubicBezTo>
                  <a:pt x="621792" y="1929384"/>
                  <a:pt x="612648" y="1929384"/>
                  <a:pt x="603504" y="1920240"/>
                </a:cubicBezTo>
                <a:lnTo>
                  <a:pt x="612648" y="1901952"/>
                </a:lnTo>
                <a:cubicBezTo>
                  <a:pt x="621792" y="1901952"/>
                  <a:pt x="630936" y="1911096"/>
                  <a:pt x="649224" y="1911096"/>
                </a:cubicBezTo>
                <a:lnTo>
                  <a:pt x="640080" y="1938528"/>
                </a:lnTo>
                <a:moveTo>
                  <a:pt x="1408176" y="1920240"/>
                </a:moveTo>
                <a:cubicBezTo>
                  <a:pt x="1389888" y="1929384"/>
                  <a:pt x="1380744" y="1929384"/>
                  <a:pt x="1371600" y="1938528"/>
                </a:cubicBezTo>
                <a:lnTo>
                  <a:pt x="1362456" y="1911096"/>
                </a:lnTo>
                <a:cubicBezTo>
                  <a:pt x="1371600" y="1911096"/>
                  <a:pt x="1380744" y="1901952"/>
                  <a:pt x="1399032" y="1901952"/>
                </a:cubicBezTo>
                <a:lnTo>
                  <a:pt x="1408176" y="1920240"/>
                </a:lnTo>
                <a:moveTo>
                  <a:pt x="713232" y="1965960"/>
                </a:moveTo>
                <a:cubicBezTo>
                  <a:pt x="694944" y="1956816"/>
                  <a:pt x="685800" y="1956816"/>
                  <a:pt x="676656" y="1947672"/>
                </a:cubicBezTo>
                <a:lnTo>
                  <a:pt x="685800" y="1929384"/>
                </a:lnTo>
                <a:cubicBezTo>
                  <a:pt x="694944" y="1929384"/>
                  <a:pt x="704088" y="1938528"/>
                  <a:pt x="722376" y="1938528"/>
                </a:cubicBezTo>
                <a:lnTo>
                  <a:pt x="713232" y="1965960"/>
                </a:lnTo>
                <a:moveTo>
                  <a:pt x="1335024" y="1947672"/>
                </a:moveTo>
                <a:cubicBezTo>
                  <a:pt x="1316736" y="1956816"/>
                  <a:pt x="1307592" y="1956816"/>
                  <a:pt x="1298448" y="1965960"/>
                </a:cubicBezTo>
                <a:lnTo>
                  <a:pt x="1289304" y="1938528"/>
                </a:lnTo>
                <a:cubicBezTo>
                  <a:pt x="1298448" y="1938528"/>
                  <a:pt x="1307592" y="1929384"/>
                  <a:pt x="1325880" y="1929384"/>
                </a:cubicBezTo>
                <a:lnTo>
                  <a:pt x="1335024" y="1947672"/>
                </a:lnTo>
                <a:moveTo>
                  <a:pt x="786384" y="1984248"/>
                </a:moveTo>
                <a:cubicBezTo>
                  <a:pt x="777240" y="1984248"/>
                  <a:pt x="758952" y="1975104"/>
                  <a:pt x="749808" y="1975104"/>
                </a:cubicBezTo>
                <a:lnTo>
                  <a:pt x="758952" y="1947672"/>
                </a:lnTo>
                <a:cubicBezTo>
                  <a:pt x="768096" y="1956816"/>
                  <a:pt x="777240" y="1956816"/>
                  <a:pt x="795528" y="1956816"/>
                </a:cubicBezTo>
                <a:lnTo>
                  <a:pt x="786384" y="1984248"/>
                </a:lnTo>
                <a:moveTo>
                  <a:pt x="1252728" y="1975104"/>
                </a:moveTo>
                <a:cubicBezTo>
                  <a:pt x="1243584" y="1975104"/>
                  <a:pt x="1234440" y="1984248"/>
                  <a:pt x="1216152" y="1984248"/>
                </a:cubicBezTo>
                <a:lnTo>
                  <a:pt x="1216152" y="1956816"/>
                </a:lnTo>
                <a:cubicBezTo>
                  <a:pt x="1225296" y="1956816"/>
                  <a:pt x="1234440" y="1956816"/>
                  <a:pt x="1252728" y="1947672"/>
                </a:cubicBezTo>
                <a:lnTo>
                  <a:pt x="1252728" y="1975104"/>
                </a:lnTo>
                <a:moveTo>
                  <a:pt x="868680" y="1993392"/>
                </a:moveTo>
                <a:cubicBezTo>
                  <a:pt x="850392" y="1993392"/>
                  <a:pt x="841248" y="1993392"/>
                  <a:pt x="822960" y="1993392"/>
                </a:cubicBezTo>
                <a:lnTo>
                  <a:pt x="832104" y="1965960"/>
                </a:lnTo>
                <a:cubicBezTo>
                  <a:pt x="841248" y="1965960"/>
                  <a:pt x="859536" y="1965960"/>
                  <a:pt x="868680" y="1975104"/>
                </a:cubicBezTo>
                <a:lnTo>
                  <a:pt x="868680" y="1993392"/>
                </a:lnTo>
                <a:moveTo>
                  <a:pt x="1179576" y="1993392"/>
                </a:moveTo>
                <a:cubicBezTo>
                  <a:pt x="1170432" y="1993392"/>
                  <a:pt x="1152144" y="1993392"/>
                  <a:pt x="1143000" y="1993392"/>
                </a:cubicBezTo>
                <a:lnTo>
                  <a:pt x="1133856" y="1975104"/>
                </a:lnTo>
                <a:cubicBezTo>
                  <a:pt x="1152144" y="1965960"/>
                  <a:pt x="1161288" y="1965960"/>
                  <a:pt x="1179576" y="1965960"/>
                </a:cubicBezTo>
                <a:lnTo>
                  <a:pt x="1179576" y="1993392"/>
                </a:lnTo>
                <a:moveTo>
                  <a:pt x="941832" y="2002536"/>
                </a:moveTo>
                <a:cubicBezTo>
                  <a:pt x="932688" y="2002536"/>
                  <a:pt x="914400" y="2002536"/>
                  <a:pt x="905256" y="2002536"/>
                </a:cubicBezTo>
                <a:lnTo>
                  <a:pt x="905256" y="1975104"/>
                </a:lnTo>
                <a:cubicBezTo>
                  <a:pt x="923544" y="1975104"/>
                  <a:pt x="932688" y="1975104"/>
                  <a:pt x="941832" y="1975104"/>
                </a:cubicBezTo>
                <a:lnTo>
                  <a:pt x="941832" y="2002536"/>
                </a:lnTo>
                <a:moveTo>
                  <a:pt x="1097280" y="2002536"/>
                </a:moveTo>
                <a:cubicBezTo>
                  <a:pt x="1088136" y="2002536"/>
                  <a:pt x="1078992" y="2002536"/>
                  <a:pt x="1060704" y="2002536"/>
                </a:cubicBezTo>
                <a:lnTo>
                  <a:pt x="1060704" y="1975104"/>
                </a:lnTo>
                <a:cubicBezTo>
                  <a:pt x="1069848" y="1975104"/>
                  <a:pt x="1088136" y="1975104"/>
                  <a:pt x="1097280" y="1975104"/>
                </a:cubicBezTo>
                <a:lnTo>
                  <a:pt x="1097280" y="2002536"/>
                </a:lnTo>
                <a:moveTo>
                  <a:pt x="1005840" y="2002536"/>
                </a:moveTo>
                <a:cubicBezTo>
                  <a:pt x="996696" y="2002536"/>
                  <a:pt x="987552" y="2002536"/>
                  <a:pt x="987552" y="2002536"/>
                </a:cubicBezTo>
                <a:lnTo>
                  <a:pt x="987552" y="1984248"/>
                </a:lnTo>
                <a:cubicBezTo>
                  <a:pt x="987552" y="1984248"/>
                  <a:pt x="996696" y="1984248"/>
                  <a:pt x="1005840" y="1984248"/>
                </a:cubicBezTo>
                <a:cubicBezTo>
                  <a:pt x="1005840" y="1984248"/>
                  <a:pt x="1014984" y="1984248"/>
                  <a:pt x="1024128" y="1984248"/>
                </a:cubicBezTo>
                <a:lnTo>
                  <a:pt x="1024128" y="2002536"/>
                </a:lnTo>
                <a:cubicBezTo>
                  <a:pt x="1014984" y="2002536"/>
                  <a:pt x="1005840" y="2002536"/>
                  <a:pt x="1005840" y="2002536"/>
                </a:cubicBezTo>
              </a:path>
            </a:pathLst>
          </a:custGeom>
          <a:solidFill>
            <a:schemeClr val="accent4">
              <a:alpha val="38000"/>
            </a:schemeClr>
          </a:solidFill>
        </p:spPr>
        <p:txBody>
          <a:bodyPr anchor="ctr" anchorCtr="0"/>
          <a:p>
            <a:pPr algn="ctr"/>
            <a:r>
              <a:rPr lang="zh-CN" altLang="en-US" sz="2800" b="1">
                <a:solidFill>
                  <a:schemeClr val="accent4"/>
                </a:solidFill>
              </a:rPr>
              <a:t>选股与买</a:t>
            </a:r>
            <a:r>
              <a:rPr lang="zh-CN" altLang="en-US" sz="2800" b="1">
                <a:solidFill>
                  <a:schemeClr val="accent4"/>
                </a:solidFill>
              </a:rPr>
              <a:t>股</a:t>
            </a:r>
            <a:endParaRPr lang="zh-CN" altLang="en-US" sz="2800" b="1">
              <a:solidFill>
                <a:schemeClr val="accent4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5625466" y="1291273"/>
            <a:ext cx="5940425" cy="21253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选股建立股票池，等主题双红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启动，对有潜力的大方向主题做好提前的选股，先以基本面为主，潜伏只是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</a:rPr>
              <a:t>底仓，其次把握等右侧交易上仓位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5625466" y="3652838"/>
            <a:ext cx="5940425" cy="21253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重仓布局的时候是这个股已经明确了上升趋势，明确了资金进场，明确的控盘增加，所以在操作上右侧交易买点在形成爆量位置加大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仓位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16" descr="343439383331313b343532303033323bd3a6d3c3b9dcc0e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05531" y="2219643"/>
            <a:ext cx="382073" cy="382073"/>
          </a:xfrm>
          <a:prstGeom prst="rect">
            <a:avLst/>
          </a:prstGeom>
        </p:spPr>
      </p:pic>
      <p:pic>
        <p:nvPicPr>
          <p:cNvPr id="11" name="图片 15" descr="343439383331313b343532303033313bd3a6d3c3c9ccb3c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83611" y="4144963"/>
            <a:ext cx="381600" cy="3816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21330" y="272415"/>
            <a:ext cx="6849110" cy="560705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    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大方向确定</a:t>
            </a: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1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，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区块链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30" y="689610"/>
            <a:ext cx="10742930" cy="57410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十多年证券市场经验，本科金融主修，个人独创《底部三买点》《一分钟选股法》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4" name="图片 3" descr="刘涛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1080" y="814705"/>
            <a:ext cx="4232910" cy="515556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149090" y="756285"/>
            <a:ext cx="797496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破局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而立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宏观配置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四主线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7060" y="280035"/>
            <a:ext cx="5453380" cy="553085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82875" y="100965"/>
            <a:ext cx="77349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区块链大趋势向上，高潮分化注意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替补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" y="833120"/>
            <a:ext cx="6361430" cy="5430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70" y="833120"/>
            <a:ext cx="5713730" cy="54311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数字货币广电运通</a:t>
            </a:r>
            <a:endParaRPr lang="zh-CN" altLang="en-US" sz="2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" y="594995"/>
            <a:ext cx="11990070" cy="49314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5270" y="5615305"/>
            <a:ext cx="1182497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      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滚动净利润持续增加，控盘开始增加，流动资金持续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翻红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内核：算力、数据、模型是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AI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的三驾马车，广电运通是数字人民币的核心设备供应商，深度参与了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香港金管局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数字港元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e-HKD )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与稳定币互通机制的技术测试。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数字货币</a:t>
            </a:r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海南华铁</a:t>
            </a:r>
            <a:endParaRPr lang="zh-CN" altLang="en-US" sz="2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5270" y="5615305"/>
            <a:ext cx="1182497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      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滚动净利润持续增加，控盘开始增加，流动资金持续翻红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席位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内核：公司积极推进与蚂蚁集团的合作，探索将区块链技术应用于轻资产合作中的财务结算环节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" y="715645"/>
            <a:ext cx="11397615" cy="47796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21330" y="272415"/>
            <a:ext cx="6849110" cy="560705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大方向确定</a:t>
            </a: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2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，军工</a:t>
            </a: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/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高潮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后分化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984885"/>
            <a:ext cx="5948680" cy="4587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785" y="984885"/>
            <a:ext cx="6165215" cy="45878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无人机航天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彩虹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728980"/>
            <a:ext cx="11967845" cy="4828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580" y="5644515"/>
            <a:ext cx="117379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滚动净利润持续增加，控盘开始增加，流动资金持续翻红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内核：国内装备领域竞标立项取得重大突破，完成多型无人机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和导弹竞标比测任务，实现彩虹无人机和射手导弹产品全面纳入国家装备基本盘。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北斗系统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合众思壮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580" y="5644515"/>
            <a:ext cx="117379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一季度扭亏，控盘持续反复增加，流动资金持续翻红，出现爆量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内核：公司专注于行业级无人机解决方案，针对长航时拍摄、监控、勘察、数据采集等行业。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北斗导航作为低空经济发展不可或缺的时空信息保障系统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273050" y="720725"/>
            <a:ext cx="11790680" cy="47974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刘涛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21330" y="272415"/>
            <a:ext cx="6849110" cy="560705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ts val="1500"/>
              </a:lnSpc>
              <a:spcBef>
                <a:spcPts val="500"/>
              </a:spcBef>
              <a:spcAft>
                <a:spcPts val="300"/>
              </a:spcAft>
            </a:pP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       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大方向确定</a:t>
            </a:r>
            <a:r>
              <a:rPr lang="en-US" altLang="zh-CN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3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，</a:t>
            </a:r>
            <a:r>
              <a:rPr lang="zh-CN" altLang="en-US" sz="3200" b="0" i="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固态电池</a:t>
            </a:r>
            <a:endParaRPr lang="zh-CN" altLang="en-US" sz="3200" b="0" i="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" y="780415"/>
            <a:ext cx="10395585" cy="5554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" y="656590"/>
            <a:ext cx="11478895" cy="50076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历史案例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回顾龙头股：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国轩高科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4545" y="5664835"/>
            <a:ext cx="10878185" cy="840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滚动净利润持续增加，控盘开始增加，流动资金持续翻红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内核：动力电池方面，公司布局固态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“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金石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”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电池，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0.2GWh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中试线已经贯通，行业领先；公司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G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垣准固态电池产能建设持续推进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。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历史案例回顾：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东方锆业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4545" y="5664835"/>
            <a:ext cx="10878185" cy="840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滚动净利润持续增加，控盘开始增加，流动资金持续翻红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内核：公司正加大对固态电池电解质用氧化锆产品的技术研发与投入力度。目前，公司提供的样品已获得部分固态电池材料厂家的初步认可，并计划进行大规模实验验证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" y="690880"/>
            <a:ext cx="11700510" cy="49739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潜力主题：</a:t>
            </a:r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人形机器人【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潜伏期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】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699770"/>
            <a:ext cx="11923395" cy="54082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66265" y="6182360"/>
            <a:ext cx="84601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目前人形机器人需要一个发令枪，政策导向或批量涨停板【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10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家】出现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3756100" y="1383030"/>
            <a:ext cx="7052866" cy="864378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976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消费市场与金融市场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3756100" y="2564506"/>
            <a:ext cx="7052866" cy="864378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十五五规划与四个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预期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3756100" y="3745981"/>
            <a:ext cx="7052866" cy="864378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9753" y="2474"/>
              <a:ext cx="7140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认知主题趋势，确定核心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3756100" y="4927457"/>
            <a:ext cx="7052866" cy="864378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规划交易，远离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内耗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        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万向钱潮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0" y="797560"/>
            <a:ext cx="11289030" cy="48145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67105" y="5567680"/>
            <a:ext cx="112242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          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滚动净利润持续增加，控盘增加，周线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金叉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内核：万向节方案大大提高机器人颈部、手部的灵活度，公司已完成某头部低空重载载人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/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无人直升机传动系统用多型号轴承的送样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潜力主题：</a:t>
            </a:r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国产芯片【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潜伏期】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6265" y="6090920"/>
            <a:ext cx="84601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目前国产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芯片需要一个发令枪，政策导向或批量涨停板【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10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家】出现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95" y="763270"/>
            <a:ext cx="9655175" cy="51593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测试机龙头长川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科技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" y="747395"/>
            <a:ext cx="11834495" cy="47440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82190" y="5582285"/>
            <a:ext cx="86029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滚动净利润增长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控盘形成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流动资金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翻红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内核：一季报大增，半年报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大增，测试机和分选机具备较高的性价比优势和较强的竞争力，有望逐步实现进口替代，提高市场份额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24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功率半导体龙头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扬杰科技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82190" y="5582285"/>
            <a:ext cx="86029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滚动净利润增长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控盘形成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流动资金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翻红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内核：国内功率器件领域的领先企业，新兴领域快速发展，也将在未来为功率半导体带了多元化的增量空间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656590"/>
            <a:ext cx="11924030" cy="4789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24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           PCB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板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方正科技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" y="656590"/>
            <a:ext cx="11231880" cy="50742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6745" y="5730875"/>
            <a:ext cx="1093914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                       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滚动净利润增长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控盘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流动资金翻红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内核：募资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19.8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亿加码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AI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高密度互连电路板产业，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此举将进一步提升方正科技在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AI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和算力领域的产品竞争力，推动高端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PCB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产业发展。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24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           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大健康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6745" y="5730875"/>
            <a:ext cx="109391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                       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滚动净利润增长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控盘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流动资金翻红</a:t>
            </a:r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+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席位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r>
              <a:rPr lang="en-US" altLang="zh-CN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                         </a:t>
            </a:r>
            <a:r>
              <a:rPr lang="zh-CN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内核：首款理疗机器人计划年内推向市场。</a:t>
            </a:r>
            <a:endParaRPr lang="zh-CN" altLang="en-US" sz="2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150" y="728980"/>
            <a:ext cx="12077065" cy="48272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4770" y="3064510"/>
            <a:ext cx="120745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认知主题趋势，确定核心龙头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       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认知主题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趋势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46125"/>
            <a:ext cx="11430000" cy="5365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     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确定核心趋势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龙头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1006475"/>
            <a:ext cx="10807700" cy="4845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4770" y="3064510"/>
            <a:ext cx="120745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规划交易，远离内耗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420495" y="3064510"/>
            <a:ext cx="92627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消费市场与金融市场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       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规划操作交易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832485"/>
            <a:ext cx="11296650" cy="5422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5680" y="73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     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系列培训课掌握操作</a:t>
            </a:r>
            <a:r>
              <a:rPr lang="zh-CN" altLang="en-US" sz="3200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sym typeface="+mn-ea"/>
              </a:rPr>
              <a:t>细节</a:t>
            </a:r>
            <a:endParaRPr lang="zh-CN" altLang="en-US" sz="3200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6390" y="1141730"/>
            <a:ext cx="8001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第一章：大盘决定策略</a:t>
            </a:r>
            <a:r>
              <a:rPr lang="en-US" altLang="zh-CN" b="1">
                <a:solidFill>
                  <a:schemeClr val="bg1"/>
                </a:solidFill>
              </a:rPr>
              <a:t>   </a:t>
            </a:r>
            <a:r>
              <a:rPr lang="zh-CN" altLang="en-US" b="1">
                <a:solidFill>
                  <a:schemeClr val="bg1"/>
                </a:solidFill>
              </a:rPr>
              <a:t>链接：</a:t>
            </a:r>
            <a:r>
              <a:rPr lang="en-US" altLang="zh-CN" b="1">
                <a:solidFill>
                  <a:schemeClr val="bg1"/>
                </a:solidFill>
              </a:rPr>
              <a:t>https://gsh.n8n8.cn/video/long/19049?share=1&amp;cps_id=2035312</a:t>
            </a:r>
            <a:endParaRPr lang="en-US" altLang="zh-CN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第二章：选股平台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r>
              <a:rPr lang="zh-CN" altLang="en-US" b="1">
                <a:solidFill>
                  <a:schemeClr val="bg1"/>
                </a:solidFill>
              </a:rPr>
              <a:t>链接</a:t>
            </a:r>
            <a:r>
              <a:rPr lang="en-US" altLang="zh-CN" b="1">
                <a:solidFill>
                  <a:schemeClr val="bg1"/>
                </a:solidFill>
              </a:rPr>
              <a:t> https://toujiao.n8n8.cn/playback/24745  </a:t>
            </a:r>
            <a:endParaRPr lang="en-US" altLang="zh-CN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第三章：资金篇三大核心</a:t>
            </a:r>
            <a:r>
              <a:rPr lang="en-US" altLang="zh-CN" b="1">
                <a:solidFill>
                  <a:schemeClr val="bg1"/>
                </a:solidFill>
              </a:rPr>
              <a:t>  </a:t>
            </a:r>
            <a:r>
              <a:rPr lang="zh-CN" altLang="en-US" b="1">
                <a:solidFill>
                  <a:schemeClr val="bg1"/>
                </a:solidFill>
              </a:rPr>
              <a:t>链接</a:t>
            </a:r>
            <a:r>
              <a:rPr lang="en-US" altLang="zh-CN" b="1">
                <a:solidFill>
                  <a:schemeClr val="bg1"/>
                </a:solidFill>
              </a:rPr>
              <a:t>https://toujiao.n8n8.cn/playback/24885</a:t>
            </a:r>
            <a:endParaRPr lang="en-US" altLang="zh-CN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第四章：趋势篇，三大核心</a:t>
            </a:r>
            <a:r>
              <a:rPr lang="en-US" altLang="zh-CN" b="1">
                <a:solidFill>
                  <a:schemeClr val="bg1"/>
                </a:solidFill>
              </a:rPr>
              <a:t> https://toujiao.n8n8.cn/playback/25053 </a:t>
            </a:r>
            <a:endParaRPr lang="en-US" altLang="zh-CN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第五章：解密席位</a:t>
            </a:r>
            <a:r>
              <a:rPr lang="en-US" altLang="zh-CN" b="1">
                <a:solidFill>
                  <a:schemeClr val="bg1"/>
                </a:solidFill>
              </a:rPr>
              <a:t>  https://toujiao.n8n8.cn/playback/25256  </a:t>
            </a:r>
            <a:endParaRPr lang="en-US" altLang="zh-CN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第六章：坐庄四部曲</a:t>
            </a:r>
            <a:r>
              <a:rPr lang="en-US" altLang="zh-CN" b="1">
                <a:solidFill>
                  <a:schemeClr val="bg1"/>
                </a:solidFill>
              </a:rPr>
              <a:t>  https://toujiao.n8n8.cn/playback/25445</a:t>
            </a:r>
            <a:endParaRPr lang="en-US" altLang="zh-CN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第七章：主题逻辑篇</a:t>
            </a:r>
            <a:r>
              <a:rPr lang="en-US" altLang="zh-CN" b="1">
                <a:solidFill>
                  <a:schemeClr val="bg1"/>
                </a:solidFill>
              </a:rPr>
              <a:t>  https://toujiao.n8n8.cn/playback/25616</a:t>
            </a:r>
            <a:endParaRPr lang="en-US" altLang="zh-CN" b="1">
              <a:solidFill>
                <a:schemeClr val="bg1"/>
              </a:solidFill>
            </a:endParaRPr>
          </a:p>
          <a:p>
            <a:endParaRPr lang="en-US" altLang="zh-CN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第八章：主题趋势讲解</a:t>
            </a:r>
            <a:r>
              <a:rPr lang="en-US" altLang="zh-CN" b="1">
                <a:solidFill>
                  <a:schemeClr val="bg1"/>
                </a:solidFill>
              </a:rPr>
              <a:t> https://toujiao.n8n8.cn/playback/25943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我们想要的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是牛长，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熊短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3"/>
            </p:custDataLst>
          </p:nvPr>
        </p:nvCxnSpPr>
        <p:spPr>
          <a:xfrm>
            <a:off x="1535430" y="5444173"/>
            <a:ext cx="381635" cy="0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0" name="圆角矩形 59"/>
          <p:cNvSpPr/>
          <p:nvPr>
            <p:custDataLst>
              <p:tags r:id="rId4"/>
            </p:custDataLst>
          </p:nvPr>
        </p:nvSpPr>
        <p:spPr>
          <a:xfrm>
            <a:off x="434340" y="1629728"/>
            <a:ext cx="2584450" cy="4013835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05790" y="2799398"/>
            <a:ext cx="2240915" cy="233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控股股东、实际控制人在公司破发、破净或最近三年分红未达年均净利润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30%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时，不得通过集中竞价或大宗交易减持，这有助于降低市场大规模抛售的风险，夯实市场的长期稳定基础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‌</a:t>
            </a:r>
            <a:endParaRPr lang="en-US" altLang="zh-CN" sz="12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601980" y="2206308"/>
            <a:ext cx="224917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4"/>
                </a:solidFill>
                <a:latin typeface="+mn-ea"/>
                <a:cs typeface="+mn-ea"/>
              </a:rPr>
              <a:t>股东</a:t>
            </a:r>
            <a:r>
              <a:rPr lang="zh-CN" altLang="en-US" sz="2000" b="1" kern="0">
                <a:solidFill>
                  <a:schemeClr val="accent4"/>
                </a:solidFill>
                <a:latin typeface="+mn-ea"/>
                <a:cs typeface="+mn-ea"/>
              </a:rPr>
              <a:t>减持</a:t>
            </a:r>
            <a:endParaRPr lang="zh-CN" altLang="en-US" sz="2000" b="1" kern="0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67" name="椭圆 66"/>
          <p:cNvSpPr/>
          <p:nvPr>
            <p:custDataLst>
              <p:tags r:id="rId7"/>
            </p:custDataLst>
          </p:nvPr>
        </p:nvSpPr>
        <p:spPr>
          <a:xfrm>
            <a:off x="1343660" y="1218883"/>
            <a:ext cx="765175" cy="765175"/>
          </a:xfrm>
          <a:prstGeom prst="ellipse">
            <a:avLst/>
          </a:prstGeom>
          <a:solidFill>
            <a:schemeClr val="accent4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8" name="椭圆 67"/>
          <p:cNvSpPr/>
          <p:nvPr>
            <p:custDataLst>
              <p:tags r:id="rId8"/>
            </p:custDataLst>
          </p:nvPr>
        </p:nvSpPr>
        <p:spPr>
          <a:xfrm>
            <a:off x="1369695" y="1218248"/>
            <a:ext cx="713105" cy="713105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46" name="直接连接符 45"/>
          <p:cNvCxnSpPr/>
          <p:nvPr>
            <p:custDataLst>
              <p:tags r:id="rId9"/>
            </p:custDataLst>
          </p:nvPr>
        </p:nvCxnSpPr>
        <p:spPr>
          <a:xfrm>
            <a:off x="4258311" y="5444173"/>
            <a:ext cx="381635" cy="0"/>
          </a:xfrm>
          <a:prstGeom prst="line">
            <a:avLst/>
          </a:prstGeom>
          <a:ln w="44450" cap="rnd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圆角矩形 60"/>
          <p:cNvSpPr/>
          <p:nvPr>
            <p:custDataLst>
              <p:tags r:id="rId10"/>
            </p:custDataLst>
          </p:nvPr>
        </p:nvSpPr>
        <p:spPr>
          <a:xfrm>
            <a:off x="3156586" y="1629728"/>
            <a:ext cx="2584450" cy="4013835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4" name="椭圆 73"/>
          <p:cNvSpPr/>
          <p:nvPr>
            <p:custDataLst>
              <p:tags r:id="rId11"/>
            </p:custDataLst>
          </p:nvPr>
        </p:nvSpPr>
        <p:spPr>
          <a:xfrm>
            <a:off x="4066541" y="1218883"/>
            <a:ext cx="765175" cy="765175"/>
          </a:xfrm>
          <a:prstGeom prst="ellipse">
            <a:avLst/>
          </a:prstGeom>
          <a:solidFill>
            <a:schemeClr val="accent5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5" name="椭圆 74"/>
          <p:cNvSpPr/>
          <p:nvPr>
            <p:custDataLst>
              <p:tags r:id="rId12"/>
            </p:custDataLst>
          </p:nvPr>
        </p:nvSpPr>
        <p:spPr>
          <a:xfrm>
            <a:off x="4092576" y="1218248"/>
            <a:ext cx="713105" cy="713105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3328671" y="2799398"/>
            <a:ext cx="2240915" cy="233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新规将自</a:t>
            </a:r>
            <a:r>
              <a:rPr lang="en-US" altLang="zh-CN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2025</a:t>
            </a:r>
            <a:r>
              <a:rPr lang="zh-CN" altLang="en-US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年</a:t>
            </a:r>
            <a:r>
              <a:rPr lang="en-US" altLang="zh-CN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7</a:t>
            </a:r>
            <a:r>
              <a:rPr lang="zh-CN" altLang="en-US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月</a:t>
            </a:r>
            <a:r>
              <a:rPr lang="en-US" altLang="zh-CN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7</a:t>
            </a:r>
            <a:r>
              <a:rPr lang="zh-CN" altLang="en-US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日起施行。</a:t>
            </a:r>
            <a:endParaRPr lang="zh-CN" altLang="en-US" sz="12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聚焦监管重点，实施细则明确了高频交易认定情形，在报告内容、交易收费、交易监管等方面对高频交易投资者提出差异化管理要求，包括增加报告内容、适当提高收费标准、要求会员从严管理等，重点加强高频交易监管</a:t>
            </a:r>
            <a:endParaRPr lang="zh-CN" altLang="en-US" sz="12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14"/>
            </p:custDataLst>
          </p:nvPr>
        </p:nvSpPr>
        <p:spPr>
          <a:xfrm>
            <a:off x="3324226" y="2206308"/>
            <a:ext cx="224917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5"/>
                </a:solidFill>
                <a:latin typeface="+mn-ea"/>
                <a:cs typeface="+mn-ea"/>
              </a:rPr>
              <a:t>高频量化</a:t>
            </a:r>
            <a:r>
              <a:rPr lang="zh-CN" altLang="en-US" sz="2000" b="1" kern="0">
                <a:solidFill>
                  <a:schemeClr val="accent5"/>
                </a:solidFill>
                <a:latin typeface="+mn-ea"/>
                <a:cs typeface="+mn-ea"/>
              </a:rPr>
              <a:t>监管</a:t>
            </a:r>
            <a:endParaRPr lang="zh-CN" altLang="en-US" sz="2000" b="1" kern="0">
              <a:solidFill>
                <a:schemeClr val="accent5"/>
              </a:solidFill>
              <a:latin typeface="+mn-ea"/>
              <a:cs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15"/>
            </p:custDataLst>
          </p:nvPr>
        </p:nvCxnSpPr>
        <p:spPr>
          <a:xfrm>
            <a:off x="6980556" y="5444173"/>
            <a:ext cx="381635" cy="0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圆角矩形 61"/>
          <p:cNvSpPr/>
          <p:nvPr>
            <p:custDataLst>
              <p:tags r:id="rId16"/>
            </p:custDataLst>
          </p:nvPr>
        </p:nvSpPr>
        <p:spPr>
          <a:xfrm>
            <a:off x="5878831" y="1629728"/>
            <a:ext cx="2584450" cy="4013835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0" name="椭圆 79"/>
          <p:cNvSpPr/>
          <p:nvPr>
            <p:custDataLst>
              <p:tags r:id="rId17"/>
            </p:custDataLst>
          </p:nvPr>
        </p:nvSpPr>
        <p:spPr>
          <a:xfrm>
            <a:off x="6788786" y="1218883"/>
            <a:ext cx="765175" cy="765175"/>
          </a:xfrm>
          <a:prstGeom prst="ellipse">
            <a:avLst/>
          </a:prstGeom>
          <a:solidFill>
            <a:schemeClr val="accent4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1" name="椭圆 80"/>
          <p:cNvSpPr/>
          <p:nvPr>
            <p:custDataLst>
              <p:tags r:id="rId18"/>
            </p:custDataLst>
          </p:nvPr>
        </p:nvSpPr>
        <p:spPr>
          <a:xfrm>
            <a:off x="6814821" y="1218248"/>
            <a:ext cx="713105" cy="713105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19"/>
            </p:custDataLst>
          </p:nvPr>
        </p:nvSpPr>
        <p:spPr>
          <a:xfrm>
            <a:off x="6050916" y="2799398"/>
            <a:ext cx="2240915" cy="233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‌2025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年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A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股市场上市公司分红同比增长了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14.7%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。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‌</a:t>
            </a:r>
            <a:endParaRPr lang="en-US" altLang="zh-CN" sz="12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根据统计数据，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2024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年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A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股上市公司现金分红总额约为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2.4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万亿</a:t>
            </a:r>
            <a:endParaRPr lang="zh-CN" altLang="en-US" sz="12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持续的稳定分红对资本市场的稳定和健康发展产生了积极影响</a:t>
            </a:r>
            <a:endParaRPr lang="zh-CN" altLang="en-US" sz="12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20"/>
            </p:custDataLst>
          </p:nvPr>
        </p:nvSpPr>
        <p:spPr>
          <a:xfrm>
            <a:off x="6046471" y="2206308"/>
            <a:ext cx="224917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4"/>
                </a:solidFill>
                <a:latin typeface="+mn-ea"/>
                <a:cs typeface="+mn-ea"/>
              </a:rPr>
              <a:t>鼓励</a:t>
            </a:r>
            <a:r>
              <a:rPr lang="zh-CN" altLang="en-US" sz="2000" b="1" kern="0">
                <a:solidFill>
                  <a:schemeClr val="accent4"/>
                </a:solidFill>
                <a:latin typeface="+mn-ea"/>
                <a:cs typeface="+mn-ea"/>
              </a:rPr>
              <a:t>分红</a:t>
            </a:r>
            <a:endParaRPr lang="zh-CN" altLang="en-US" sz="2000" b="1" kern="0">
              <a:solidFill>
                <a:schemeClr val="accent4"/>
              </a:solidFill>
              <a:latin typeface="+mn-ea"/>
              <a:cs typeface="+mn-ea"/>
            </a:endParaRPr>
          </a:p>
        </p:txBody>
      </p:sp>
      <p:cxnSp>
        <p:nvCxnSpPr>
          <p:cNvPr id="55" name="直接连接符 54"/>
          <p:cNvCxnSpPr/>
          <p:nvPr>
            <p:custDataLst>
              <p:tags r:id="rId21"/>
            </p:custDataLst>
          </p:nvPr>
        </p:nvCxnSpPr>
        <p:spPr>
          <a:xfrm>
            <a:off x="9702801" y="5444173"/>
            <a:ext cx="381635" cy="0"/>
          </a:xfrm>
          <a:prstGeom prst="line">
            <a:avLst/>
          </a:prstGeom>
          <a:ln w="44450" cap="rnd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" name="圆角矩形 62"/>
          <p:cNvSpPr/>
          <p:nvPr>
            <p:custDataLst>
              <p:tags r:id="rId22"/>
            </p:custDataLst>
          </p:nvPr>
        </p:nvSpPr>
        <p:spPr>
          <a:xfrm>
            <a:off x="8601076" y="1629728"/>
            <a:ext cx="2584450" cy="4013835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6" name="椭圆 85"/>
          <p:cNvSpPr/>
          <p:nvPr>
            <p:custDataLst>
              <p:tags r:id="rId23"/>
            </p:custDataLst>
          </p:nvPr>
        </p:nvSpPr>
        <p:spPr>
          <a:xfrm>
            <a:off x="9511031" y="1218883"/>
            <a:ext cx="765175" cy="765175"/>
          </a:xfrm>
          <a:prstGeom prst="ellipse">
            <a:avLst/>
          </a:prstGeom>
          <a:solidFill>
            <a:schemeClr val="accent5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7" name="椭圆 86"/>
          <p:cNvSpPr/>
          <p:nvPr>
            <p:custDataLst>
              <p:tags r:id="rId24"/>
            </p:custDataLst>
          </p:nvPr>
        </p:nvSpPr>
        <p:spPr>
          <a:xfrm>
            <a:off x="9537066" y="1218248"/>
            <a:ext cx="713105" cy="713105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5"/>
            </p:custDataLst>
          </p:nvPr>
        </p:nvSpPr>
        <p:spPr>
          <a:xfrm>
            <a:off x="8773161" y="2799398"/>
            <a:ext cx="2240915" cy="233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今年年初，中央金融办等六部门联合印发《关于推动中长期资金入市工作的实施方案》通过系统性的制度设计和资金引导，推动商业保险资金、全国社会保障基金、基本养老保险基金、公募基金等中长期资金持续进入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A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股市场，提升市场的内在稳定性</a:t>
            </a:r>
            <a:endParaRPr lang="zh-CN" altLang="en-US" sz="12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6"/>
            </p:custDataLst>
          </p:nvPr>
        </p:nvSpPr>
        <p:spPr>
          <a:xfrm>
            <a:off x="8768716" y="2206308"/>
            <a:ext cx="224917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5"/>
                </a:solidFill>
                <a:latin typeface="+mn-ea"/>
                <a:cs typeface="+mn-ea"/>
              </a:rPr>
              <a:t>引导长期资金</a:t>
            </a:r>
            <a:r>
              <a:rPr lang="zh-CN" altLang="en-US" sz="2000" b="1" kern="0">
                <a:solidFill>
                  <a:schemeClr val="accent5"/>
                </a:solidFill>
                <a:latin typeface="+mn-ea"/>
                <a:cs typeface="+mn-ea"/>
              </a:rPr>
              <a:t>入市</a:t>
            </a:r>
            <a:endParaRPr lang="zh-CN" altLang="en-US" sz="2000" b="1" kern="0">
              <a:solidFill>
                <a:schemeClr val="accent5"/>
              </a:solidFill>
              <a:latin typeface="+mn-ea"/>
              <a:cs typeface="+mn-ea"/>
            </a:endParaRPr>
          </a:p>
        </p:txBody>
      </p:sp>
      <p:pic>
        <p:nvPicPr>
          <p:cNvPr id="31" name="图形 30" descr="333438303937363b333438313038303bd7e9d6afbcdcb9b9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581785" y="1430973"/>
            <a:ext cx="288290" cy="288290"/>
          </a:xfrm>
          <a:prstGeom prst="rect">
            <a:avLst/>
          </a:prstGeom>
        </p:spPr>
      </p:pic>
      <p:pic>
        <p:nvPicPr>
          <p:cNvPr id="32" name="图形 31" descr="333438303937363b333438313039323bcfeec4bfbcc6bbae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286886" y="1412558"/>
            <a:ext cx="323850" cy="323850"/>
          </a:xfrm>
          <a:prstGeom prst="rect">
            <a:avLst/>
          </a:prstGeom>
        </p:spPr>
      </p:pic>
      <p:pic>
        <p:nvPicPr>
          <p:cNvPr id="33" name="图形 32" descr="333438303937363b333438313037333bcad0b3a1bebad5f9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009131" y="1412558"/>
            <a:ext cx="323850" cy="323850"/>
          </a:xfrm>
          <a:prstGeom prst="rect">
            <a:avLst/>
          </a:prstGeom>
        </p:spPr>
      </p:pic>
      <p:pic>
        <p:nvPicPr>
          <p:cNvPr id="34" name="图形 33" descr="333438303937363b333438313038383bcfeec4bfd0a7c2ca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731376" y="1412558"/>
            <a:ext cx="323850" cy="323850"/>
          </a:xfrm>
          <a:prstGeom prst="rect">
            <a:avLst/>
          </a:prstGeom>
        </p:spPr>
      </p:pic>
    </p:spTree>
    <p:custDataLst>
      <p:tags r:id="rId3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六部委支持消费金融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56" name="任意多边形: 形状 155"/>
          <p:cNvSpPr/>
          <p:nvPr>
            <p:custDataLst>
              <p:tags r:id="rId3"/>
            </p:custDataLst>
          </p:nvPr>
        </p:nvSpPr>
        <p:spPr>
          <a:xfrm>
            <a:off x="3227070" y="2994025"/>
            <a:ext cx="5808345" cy="3176905"/>
          </a:xfrm>
          <a:custGeom>
            <a:avLst/>
            <a:gdLst>
              <a:gd name="connsiteX0" fmla="*/ 3444164 w 5649772"/>
              <a:gd name="connsiteY0" fmla="*/ 1023182 h 2870346"/>
              <a:gd name="connsiteX1" fmla="*/ 4117010 w 5649772"/>
              <a:gd name="connsiteY1" fmla="*/ 448482 h 2870346"/>
              <a:gd name="connsiteX2" fmla="*/ 4184218 w 5649772"/>
              <a:gd name="connsiteY2" fmla="*/ 407258 h 2870346"/>
              <a:gd name="connsiteX3" fmla="*/ 4459910 w 5649772"/>
              <a:gd name="connsiteY3" fmla="*/ 194888 h 2870346"/>
              <a:gd name="connsiteX4" fmla="*/ 4568343 w 5649772"/>
              <a:gd name="connsiteY4" fmla="*/ 39059 h 2870346"/>
              <a:gd name="connsiteX5" fmla="*/ 4529709 w 5649772"/>
              <a:gd name="connsiteY5" fmla="*/ 5227 h 2870346"/>
              <a:gd name="connsiteX6" fmla="*/ 3623462 w 5649772"/>
              <a:gd name="connsiteY6" fmla="*/ 380435 h 2870346"/>
              <a:gd name="connsiteX7" fmla="*/ 3792398 w 5649772"/>
              <a:gd name="connsiteY7" fmla="*/ 175838 h 2870346"/>
              <a:gd name="connsiteX8" fmla="*/ 3780816 w 5649772"/>
              <a:gd name="connsiteY8" fmla="*/ 133700 h 2870346"/>
              <a:gd name="connsiteX9" fmla="*/ 2824887 w 5649772"/>
              <a:gd name="connsiteY9" fmla="*/ 682644 h 2870346"/>
              <a:gd name="connsiteX10" fmla="*/ 1868957 w 5649772"/>
              <a:gd name="connsiteY10" fmla="*/ 133700 h 2870346"/>
              <a:gd name="connsiteX11" fmla="*/ 1857375 w 5649772"/>
              <a:gd name="connsiteY11" fmla="*/ 175838 h 2870346"/>
              <a:gd name="connsiteX12" fmla="*/ 2026311 w 5649772"/>
              <a:gd name="connsiteY12" fmla="*/ 380435 h 2870346"/>
              <a:gd name="connsiteX13" fmla="*/ 1120064 w 5649772"/>
              <a:gd name="connsiteY13" fmla="*/ 5227 h 2870346"/>
              <a:gd name="connsiteX14" fmla="*/ 1081431 w 5649772"/>
              <a:gd name="connsiteY14" fmla="*/ 39059 h 2870346"/>
              <a:gd name="connsiteX15" fmla="*/ 1189863 w 5649772"/>
              <a:gd name="connsiteY15" fmla="*/ 194888 h 2870346"/>
              <a:gd name="connsiteX16" fmla="*/ 1465555 w 5649772"/>
              <a:gd name="connsiteY16" fmla="*/ 407258 h 2870346"/>
              <a:gd name="connsiteX17" fmla="*/ 1532763 w 5649772"/>
              <a:gd name="connsiteY17" fmla="*/ 448482 h 2870346"/>
              <a:gd name="connsiteX18" fmla="*/ 2205609 w 5649772"/>
              <a:gd name="connsiteY18" fmla="*/ 1023182 h 2870346"/>
              <a:gd name="connsiteX19" fmla="*/ 0 w 5649772"/>
              <a:gd name="connsiteY19" fmla="*/ 2870347 h 2870346"/>
              <a:gd name="connsiteX20" fmla="*/ 2824887 w 5649772"/>
              <a:gd name="connsiteY20" fmla="*/ 2870347 h 2870346"/>
              <a:gd name="connsiteX21" fmla="*/ 5649773 w 5649772"/>
              <a:gd name="connsiteY21" fmla="*/ 2870347 h 2870346"/>
              <a:gd name="connsiteX22" fmla="*/ 3444164 w 5649772"/>
              <a:gd name="connsiteY22" fmla="*/ 1023182 h 28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49772" h="2870346">
                <a:moveTo>
                  <a:pt x="3444164" y="1023182"/>
                </a:moveTo>
                <a:cubicBezTo>
                  <a:pt x="3479826" y="661461"/>
                  <a:pt x="3858158" y="602939"/>
                  <a:pt x="4117010" y="448482"/>
                </a:cubicBezTo>
                <a:cubicBezTo>
                  <a:pt x="4139565" y="434994"/>
                  <a:pt x="4162044" y="421278"/>
                  <a:pt x="4184218" y="407258"/>
                </a:cubicBezTo>
                <a:cubicBezTo>
                  <a:pt x="4281754" y="345536"/>
                  <a:pt x="4380434" y="278632"/>
                  <a:pt x="4459910" y="194888"/>
                </a:cubicBezTo>
                <a:cubicBezTo>
                  <a:pt x="4504335" y="148178"/>
                  <a:pt x="4536948" y="94914"/>
                  <a:pt x="4568343" y="39059"/>
                </a:cubicBezTo>
                <a:cubicBezTo>
                  <a:pt x="4582058" y="14599"/>
                  <a:pt x="4552645" y="-11233"/>
                  <a:pt x="4529709" y="5227"/>
                </a:cubicBezTo>
                <a:cubicBezTo>
                  <a:pt x="4211498" y="234284"/>
                  <a:pt x="3780282" y="457626"/>
                  <a:pt x="3623462" y="380435"/>
                </a:cubicBezTo>
                <a:cubicBezTo>
                  <a:pt x="3509315" y="324276"/>
                  <a:pt x="3669182" y="232302"/>
                  <a:pt x="3792398" y="175838"/>
                </a:cubicBezTo>
                <a:cubicBezTo>
                  <a:pt x="3815258" y="165323"/>
                  <a:pt x="3805885" y="131109"/>
                  <a:pt x="3780816" y="133700"/>
                </a:cubicBezTo>
                <a:cubicBezTo>
                  <a:pt x="3136011" y="199537"/>
                  <a:pt x="2824887" y="682644"/>
                  <a:pt x="2824887" y="682644"/>
                </a:cubicBezTo>
                <a:cubicBezTo>
                  <a:pt x="2824887" y="682644"/>
                  <a:pt x="2513762" y="199537"/>
                  <a:pt x="1868957" y="133700"/>
                </a:cubicBezTo>
                <a:cubicBezTo>
                  <a:pt x="1843888" y="131109"/>
                  <a:pt x="1834515" y="165323"/>
                  <a:pt x="1857375" y="175838"/>
                </a:cubicBezTo>
                <a:cubicBezTo>
                  <a:pt x="1980667" y="232379"/>
                  <a:pt x="2140458" y="324276"/>
                  <a:pt x="2026311" y="380435"/>
                </a:cubicBezTo>
                <a:cubicBezTo>
                  <a:pt x="1869415" y="457702"/>
                  <a:pt x="1438199" y="234284"/>
                  <a:pt x="1120064" y="5227"/>
                </a:cubicBezTo>
                <a:cubicBezTo>
                  <a:pt x="1097128" y="-11309"/>
                  <a:pt x="1067715" y="14523"/>
                  <a:pt x="1081431" y="39059"/>
                </a:cubicBezTo>
                <a:cubicBezTo>
                  <a:pt x="1112825" y="94914"/>
                  <a:pt x="1145438" y="148178"/>
                  <a:pt x="1189863" y="194888"/>
                </a:cubicBezTo>
                <a:cubicBezTo>
                  <a:pt x="1269416" y="278632"/>
                  <a:pt x="1368019" y="345536"/>
                  <a:pt x="1465555" y="407258"/>
                </a:cubicBezTo>
                <a:cubicBezTo>
                  <a:pt x="1487805" y="421278"/>
                  <a:pt x="1510208" y="435071"/>
                  <a:pt x="1532763" y="448482"/>
                </a:cubicBezTo>
                <a:cubicBezTo>
                  <a:pt x="1791615" y="602863"/>
                  <a:pt x="2169947" y="661461"/>
                  <a:pt x="2205609" y="1023182"/>
                </a:cubicBezTo>
                <a:cubicBezTo>
                  <a:pt x="2241804" y="1390466"/>
                  <a:pt x="1955749" y="2244516"/>
                  <a:pt x="0" y="2870347"/>
                </a:cubicBezTo>
                <a:lnTo>
                  <a:pt x="2824887" y="2870347"/>
                </a:lnTo>
                <a:lnTo>
                  <a:pt x="5649773" y="2870347"/>
                </a:lnTo>
                <a:cubicBezTo>
                  <a:pt x="3694024" y="2244516"/>
                  <a:pt x="3407893" y="1390466"/>
                  <a:pt x="3444164" y="1023182"/>
                </a:cubicBezTo>
                <a:close/>
              </a:path>
            </a:pathLst>
          </a:custGeom>
          <a:gradFill>
            <a:gsLst>
              <a:gs pos="0">
                <a:schemeClr val="accent4">
                  <a:alpha val="100000"/>
                </a:schemeClr>
              </a:gs>
              <a:gs pos="90000">
                <a:schemeClr val="accent4">
                  <a:lumMod val="60000"/>
                  <a:lumOff val="40000"/>
                  <a:alpha val="0"/>
                </a:schemeClr>
              </a:gs>
              <a:gs pos="71000">
                <a:schemeClr val="accent4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153"/>
          <p:cNvSpPr/>
          <p:nvPr>
            <p:custDataLst>
              <p:tags r:id="rId4"/>
            </p:custDataLst>
          </p:nvPr>
        </p:nvSpPr>
        <p:spPr>
          <a:xfrm>
            <a:off x="2909888" y="3816033"/>
            <a:ext cx="457835" cy="457835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任意多边形: 形状 153"/>
          <p:cNvSpPr/>
          <p:nvPr>
            <p:custDataLst>
              <p:tags r:id="rId5"/>
            </p:custDataLst>
          </p:nvPr>
        </p:nvSpPr>
        <p:spPr>
          <a:xfrm>
            <a:off x="3913188" y="1572578"/>
            <a:ext cx="227965" cy="227965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6" name="任意多边形: 形状 153"/>
          <p:cNvSpPr/>
          <p:nvPr>
            <p:custDataLst>
              <p:tags r:id="rId6"/>
            </p:custDataLst>
          </p:nvPr>
        </p:nvSpPr>
        <p:spPr>
          <a:xfrm>
            <a:off x="7671118" y="1620838"/>
            <a:ext cx="621665" cy="621665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任意多边形: 形状 152"/>
          <p:cNvSpPr/>
          <p:nvPr>
            <p:custDataLst>
              <p:tags r:id="rId7"/>
            </p:custDataLst>
          </p:nvPr>
        </p:nvSpPr>
        <p:spPr>
          <a:xfrm>
            <a:off x="2253298" y="1909128"/>
            <a:ext cx="1659890" cy="1659890"/>
          </a:xfrm>
          <a:custGeom>
            <a:avLst/>
            <a:gdLst>
              <a:gd name="connsiteX0" fmla="*/ 1660093 w 1660093"/>
              <a:gd name="connsiteY0" fmla="*/ 830047 h 1660093"/>
              <a:gd name="connsiteX1" fmla="*/ 830046 w 1660093"/>
              <a:gd name="connsiteY1" fmla="*/ 1660093 h 1660093"/>
              <a:gd name="connsiteX2" fmla="*/ 0 w 1660093"/>
              <a:gd name="connsiteY2" fmla="*/ 830047 h 1660093"/>
              <a:gd name="connsiteX3" fmla="*/ 830046 w 1660093"/>
              <a:gd name="connsiteY3" fmla="*/ 0 h 1660093"/>
              <a:gd name="connsiteX4" fmla="*/ 1660093 w 1660093"/>
              <a:gd name="connsiteY4" fmla="*/ 830047 h 166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093" h="1660093">
                <a:moveTo>
                  <a:pt x="1660093" y="830047"/>
                </a:moveTo>
                <a:cubicBezTo>
                  <a:pt x="1660093" y="1288469"/>
                  <a:pt x="1288469" y="1660093"/>
                  <a:pt x="830046" y="1660093"/>
                </a:cubicBezTo>
                <a:cubicBezTo>
                  <a:pt x="371624" y="1660093"/>
                  <a:pt x="0" y="1288469"/>
                  <a:pt x="0" y="830047"/>
                </a:cubicBezTo>
                <a:cubicBezTo>
                  <a:pt x="0" y="371625"/>
                  <a:pt x="371624" y="0"/>
                  <a:pt x="830046" y="0"/>
                </a:cubicBezTo>
                <a:cubicBezTo>
                  <a:pt x="1288469" y="0"/>
                  <a:pt x="1660093" y="371625"/>
                  <a:pt x="1660093" y="830047"/>
                </a:cubicBezTo>
                <a:close/>
              </a:path>
            </a:pathLst>
          </a:custGeom>
          <a:solidFill>
            <a:schemeClr val="accent4"/>
          </a:solidFill>
          <a:ln w="7620" cap="flat">
            <a:solidFill>
              <a:schemeClr val="accent4">
                <a:alpha val="50000"/>
              </a:schemeClr>
            </a:solidFill>
            <a:prstDash val="solid"/>
            <a:miter/>
          </a:ln>
          <a:effectLst>
            <a:outerShdw blurRad="177800" dist="127000" dir="5400000" algn="t" rotWithShape="0">
              <a:schemeClr val="accent4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矩形 57"/>
          <p:cNvSpPr/>
          <p:nvPr>
            <p:custDataLst>
              <p:tags r:id="rId8"/>
            </p:custDataLst>
          </p:nvPr>
        </p:nvSpPr>
        <p:spPr>
          <a:xfrm>
            <a:off x="2606358" y="2690813"/>
            <a:ext cx="953770" cy="5162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扩大消费领域金融供给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59" name="图片 58" descr="对话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02903" y="2215833"/>
            <a:ext cx="360045" cy="360045"/>
          </a:xfrm>
          <a:prstGeom prst="rect">
            <a:avLst/>
          </a:prstGeom>
        </p:spPr>
      </p:pic>
      <p:sp>
        <p:nvSpPr>
          <p:cNvPr id="52" name="任意多边形: 形状 151"/>
          <p:cNvSpPr/>
          <p:nvPr>
            <p:custDataLst>
              <p:tags r:id="rId12"/>
            </p:custDataLst>
          </p:nvPr>
        </p:nvSpPr>
        <p:spPr>
          <a:xfrm>
            <a:off x="5192078" y="882333"/>
            <a:ext cx="1718945" cy="1718945"/>
          </a:xfrm>
          <a:custGeom>
            <a:avLst/>
            <a:gdLst>
              <a:gd name="connsiteX0" fmla="*/ 1718920 w 1718919"/>
              <a:gd name="connsiteY0" fmla="*/ 859460 h 1718919"/>
              <a:gd name="connsiteX1" fmla="*/ 859460 w 1718919"/>
              <a:gd name="connsiteY1" fmla="*/ 1718920 h 1718919"/>
              <a:gd name="connsiteX2" fmla="*/ 0 w 1718919"/>
              <a:gd name="connsiteY2" fmla="*/ 859460 h 1718919"/>
              <a:gd name="connsiteX3" fmla="*/ 859460 w 1718919"/>
              <a:gd name="connsiteY3" fmla="*/ 0 h 1718919"/>
              <a:gd name="connsiteX4" fmla="*/ 1718920 w 1718919"/>
              <a:gd name="connsiteY4" fmla="*/ 859460 h 171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919" h="1718919">
                <a:moveTo>
                  <a:pt x="1718920" y="859460"/>
                </a:moveTo>
                <a:cubicBezTo>
                  <a:pt x="1718920" y="1334126"/>
                  <a:pt x="1334126" y="1718920"/>
                  <a:pt x="859460" y="1718920"/>
                </a:cubicBezTo>
                <a:cubicBezTo>
                  <a:pt x="384794" y="1718920"/>
                  <a:pt x="0" y="1334126"/>
                  <a:pt x="0" y="859460"/>
                </a:cubicBezTo>
                <a:cubicBezTo>
                  <a:pt x="0" y="384793"/>
                  <a:pt x="384794" y="0"/>
                  <a:pt x="859460" y="0"/>
                </a:cubicBezTo>
                <a:cubicBezTo>
                  <a:pt x="1334126" y="0"/>
                  <a:pt x="1718920" y="384793"/>
                  <a:pt x="1718920" y="859460"/>
                </a:cubicBezTo>
                <a:close/>
              </a:path>
            </a:pathLst>
          </a:custGeom>
          <a:solidFill>
            <a:schemeClr val="accent5"/>
          </a:solidFill>
          <a:ln w="7620" cap="flat">
            <a:noFill/>
            <a:prstDash val="solid"/>
            <a:miter/>
          </a:ln>
          <a:effectLst>
            <a:outerShdw blurRad="177800" dist="127000" dir="5400000" algn="t" rotWithShape="0">
              <a:schemeClr val="accent5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矩形 52"/>
          <p:cNvSpPr/>
          <p:nvPr>
            <p:custDataLst>
              <p:tags r:id="rId13"/>
            </p:custDataLst>
          </p:nvPr>
        </p:nvSpPr>
        <p:spPr>
          <a:xfrm>
            <a:off x="5574983" y="1686243"/>
            <a:ext cx="953770" cy="5162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  <a:sym typeface="+mn-ea"/>
              </a:rPr>
              <a:t>挖掘释放居民消费潜力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4" name="图片 13" descr="上涨数据图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71528" y="1120458"/>
            <a:ext cx="360045" cy="360045"/>
          </a:xfrm>
          <a:prstGeom prst="rect">
            <a:avLst/>
          </a:prstGeom>
        </p:spPr>
      </p:pic>
      <p:sp>
        <p:nvSpPr>
          <p:cNvPr id="15" name="任意多边形: 形状 150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8189278" y="1895158"/>
            <a:ext cx="1659890" cy="1659890"/>
          </a:xfrm>
          <a:custGeom>
            <a:avLst/>
            <a:gdLst>
              <a:gd name="connsiteX0" fmla="*/ 1755496 w 1755495"/>
              <a:gd name="connsiteY0" fmla="*/ 877748 h 1755495"/>
              <a:gd name="connsiteX1" fmla="*/ 877748 w 1755495"/>
              <a:gd name="connsiteY1" fmla="*/ 1755496 h 1755495"/>
              <a:gd name="connsiteX2" fmla="*/ 1 w 1755495"/>
              <a:gd name="connsiteY2" fmla="*/ 877748 h 1755495"/>
              <a:gd name="connsiteX3" fmla="*/ 877748 w 1755495"/>
              <a:gd name="connsiteY3" fmla="*/ 0 h 1755495"/>
              <a:gd name="connsiteX4" fmla="*/ 1755496 w 1755495"/>
              <a:gd name="connsiteY4" fmla="*/ 877748 h 17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495" h="1755495">
                <a:moveTo>
                  <a:pt x="1755496" y="877748"/>
                </a:moveTo>
                <a:cubicBezTo>
                  <a:pt x="1755496" y="1362515"/>
                  <a:pt x="1362515" y="1755496"/>
                  <a:pt x="877748" y="1755496"/>
                </a:cubicBezTo>
                <a:cubicBezTo>
                  <a:pt x="392982" y="1755496"/>
                  <a:pt x="1" y="1362515"/>
                  <a:pt x="1" y="877748"/>
                </a:cubicBezTo>
                <a:cubicBezTo>
                  <a:pt x="1" y="392981"/>
                  <a:pt x="392982" y="0"/>
                  <a:pt x="877748" y="0"/>
                </a:cubicBezTo>
                <a:cubicBezTo>
                  <a:pt x="1362515" y="0"/>
                  <a:pt x="1755496" y="392981"/>
                  <a:pt x="1755496" y="877748"/>
                </a:cubicBezTo>
                <a:close/>
              </a:path>
            </a:pathLst>
          </a:custGeom>
          <a:solidFill>
            <a:schemeClr val="accent4"/>
          </a:solidFill>
          <a:ln w="7620" cap="flat">
            <a:noFill/>
            <a:prstDash val="solid"/>
            <a:miter/>
          </a:ln>
          <a:effectLst>
            <a:outerShdw blurRad="177800" dist="127000" dir="5400000" algn="t" rotWithShape="0">
              <a:schemeClr val="accent4">
                <a:alpha val="19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18"/>
            </p:custDataLst>
          </p:nvPr>
        </p:nvSpPr>
        <p:spPr>
          <a:xfrm>
            <a:off x="8542655" y="2677160"/>
            <a:ext cx="1114425" cy="5162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cs typeface="+mn-ea"/>
              </a:rPr>
              <a:t>增强居民消费能力、提高消费供应效率</a:t>
            </a:r>
            <a:endParaRPr lang="zh-CN" altLang="en-US" sz="1400" b="1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17" name="图片 16" descr="奖牌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839518" y="2215833"/>
            <a:ext cx="360045" cy="360045"/>
          </a:xfrm>
          <a:prstGeom prst="rect">
            <a:avLst/>
          </a:prstGeom>
        </p:spPr>
      </p:pic>
      <p:sp>
        <p:nvSpPr>
          <p:cNvPr id="64" name="任意多边形: 形状 153"/>
          <p:cNvSpPr/>
          <p:nvPr>
            <p:custDataLst>
              <p:tags r:id="rId22"/>
            </p:custDataLst>
          </p:nvPr>
        </p:nvSpPr>
        <p:spPr>
          <a:xfrm>
            <a:off x="8790623" y="4134803"/>
            <a:ext cx="457835" cy="457835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5" name="任意多边形: 形状 153"/>
          <p:cNvSpPr/>
          <p:nvPr>
            <p:custDataLst>
              <p:tags r:id="rId23"/>
            </p:custDataLst>
          </p:nvPr>
        </p:nvSpPr>
        <p:spPr>
          <a:xfrm>
            <a:off x="7483793" y="3699828"/>
            <a:ext cx="317500" cy="317500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6" name="任意多边形: 形状 153"/>
          <p:cNvSpPr/>
          <p:nvPr>
            <p:custDataLst>
              <p:tags r:id="rId24"/>
            </p:custDataLst>
          </p:nvPr>
        </p:nvSpPr>
        <p:spPr>
          <a:xfrm>
            <a:off x="3264853" y="3676968"/>
            <a:ext cx="457835" cy="457835"/>
          </a:xfrm>
          <a:custGeom>
            <a:avLst/>
            <a:gdLst>
              <a:gd name="connsiteX0" fmla="*/ 1556156 w 1556156"/>
              <a:gd name="connsiteY0" fmla="*/ 778078 h 1556156"/>
              <a:gd name="connsiteX1" fmla="*/ 778078 w 1556156"/>
              <a:gd name="connsiteY1" fmla="*/ 1556156 h 1556156"/>
              <a:gd name="connsiteX2" fmla="*/ 0 w 1556156"/>
              <a:gd name="connsiteY2" fmla="*/ 778078 h 1556156"/>
              <a:gd name="connsiteX3" fmla="*/ 778078 w 1556156"/>
              <a:gd name="connsiteY3" fmla="*/ 0 h 1556156"/>
              <a:gd name="connsiteX4" fmla="*/ 1556156 w 1556156"/>
              <a:gd name="connsiteY4" fmla="*/ 778078 h 155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6156" h="1556156">
                <a:moveTo>
                  <a:pt x="1556156" y="778078"/>
                </a:moveTo>
                <a:cubicBezTo>
                  <a:pt x="1556156" y="1207799"/>
                  <a:pt x="1207799" y="1556156"/>
                  <a:pt x="778078" y="1556156"/>
                </a:cubicBezTo>
                <a:cubicBezTo>
                  <a:pt x="348358" y="1556156"/>
                  <a:pt x="0" y="1207799"/>
                  <a:pt x="0" y="778078"/>
                </a:cubicBezTo>
                <a:cubicBezTo>
                  <a:pt x="0" y="348357"/>
                  <a:pt x="348358" y="0"/>
                  <a:pt x="778078" y="0"/>
                </a:cubicBezTo>
                <a:cubicBezTo>
                  <a:pt x="1207799" y="0"/>
                  <a:pt x="1556156" y="348357"/>
                  <a:pt x="1556156" y="77807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42000"/>
            </a:schemeClr>
          </a:solidFill>
          <a:ln w="762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69" name="任意多边形: 形状 159"/>
          <p:cNvSpPr/>
          <p:nvPr>
            <p:custDataLst>
              <p:tags r:id="rId25"/>
            </p:custDataLst>
          </p:nvPr>
        </p:nvSpPr>
        <p:spPr>
          <a:xfrm>
            <a:off x="5394008" y="3175318"/>
            <a:ext cx="512445" cy="2159635"/>
          </a:xfrm>
          <a:custGeom>
            <a:avLst/>
            <a:gdLst>
              <a:gd name="connsiteX0" fmla="*/ 159792 w 512711"/>
              <a:gd name="connsiteY0" fmla="*/ 2441143 h 2441143"/>
              <a:gd name="connsiteX1" fmla="*/ 510540 w 512711"/>
              <a:gd name="connsiteY1" fmla="*/ 0 h 2441143"/>
              <a:gd name="connsiteX2" fmla="*/ 498958 w 512711"/>
              <a:gd name="connsiteY2" fmla="*/ 0 h 2441143"/>
              <a:gd name="connsiteX3" fmla="*/ 0 w 512711"/>
              <a:gd name="connsiteY3" fmla="*/ 2441143 h 2441143"/>
              <a:gd name="connsiteX4" fmla="*/ 159792 w 512711"/>
              <a:gd name="connsiteY4" fmla="*/ 2441143 h 244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" h="3401">
                <a:moveTo>
                  <a:pt x="792" y="0"/>
                </a:moveTo>
                <a:lnTo>
                  <a:pt x="805" y="7"/>
                </a:lnTo>
                <a:lnTo>
                  <a:pt x="805" y="8"/>
                </a:lnTo>
                <a:cubicBezTo>
                  <a:pt x="812" y="279"/>
                  <a:pt x="841" y="2252"/>
                  <a:pt x="252" y="3401"/>
                </a:cubicBezTo>
                <a:lnTo>
                  <a:pt x="0" y="3401"/>
                </a:lnTo>
                <a:cubicBezTo>
                  <a:pt x="244" y="3097"/>
                  <a:pt x="682" y="2249"/>
                  <a:pt x="783" y="29"/>
                </a:cubicBezTo>
                <a:lnTo>
                  <a:pt x="784" y="4"/>
                </a:lnTo>
                <a:lnTo>
                  <a:pt x="792" y="0"/>
                </a:lnTo>
                <a:close/>
              </a:path>
            </a:pathLst>
          </a:custGeom>
          <a:gradFill>
            <a:gsLst>
              <a:gs pos="43000">
                <a:schemeClr val="accent4">
                  <a:lumMod val="60000"/>
                  <a:lumOff val="40000"/>
                  <a:alpha val="0"/>
                </a:schemeClr>
              </a:gs>
              <a:gs pos="0">
                <a:schemeClr val="accent4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0" name="任意多边形: 形状 162"/>
          <p:cNvSpPr/>
          <p:nvPr>
            <p:custDataLst>
              <p:tags r:id="rId26"/>
            </p:custDataLst>
          </p:nvPr>
        </p:nvSpPr>
        <p:spPr>
          <a:xfrm>
            <a:off x="5790883" y="2962593"/>
            <a:ext cx="450215" cy="2372995"/>
          </a:xfrm>
          <a:custGeom>
            <a:avLst/>
            <a:gdLst>
              <a:gd name="connsiteX0" fmla="*/ 709 w 709"/>
              <a:gd name="connsiteY0" fmla="*/ 3859 h 3859"/>
              <a:gd name="connsiteX1" fmla="*/ 407 w 709"/>
              <a:gd name="connsiteY1" fmla="*/ 0 h 3859"/>
              <a:gd name="connsiteX2" fmla="*/ 0 w 709"/>
              <a:gd name="connsiteY2" fmla="*/ 3859 h 3859"/>
              <a:gd name="connsiteX3" fmla="*/ 709 w 709"/>
              <a:gd name="connsiteY3" fmla="*/ 3859 h 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" h="3737">
                <a:moveTo>
                  <a:pt x="407" y="0"/>
                </a:moveTo>
                <a:lnTo>
                  <a:pt x="413" y="4"/>
                </a:lnTo>
                <a:lnTo>
                  <a:pt x="416" y="46"/>
                </a:lnTo>
                <a:cubicBezTo>
                  <a:pt x="474" y="1210"/>
                  <a:pt x="524" y="2886"/>
                  <a:pt x="709" y="3737"/>
                </a:cubicBezTo>
                <a:lnTo>
                  <a:pt x="0" y="3737"/>
                </a:lnTo>
                <a:cubicBezTo>
                  <a:pt x="151" y="3279"/>
                  <a:pt x="316" y="2381"/>
                  <a:pt x="401" y="49"/>
                </a:cubicBezTo>
                <a:lnTo>
                  <a:pt x="403" y="2"/>
                </a:lnTo>
                <a:lnTo>
                  <a:pt x="407" y="0"/>
                </a:lnTo>
                <a:close/>
              </a:path>
            </a:pathLst>
          </a:custGeom>
          <a:gradFill>
            <a:gsLst>
              <a:gs pos="43000">
                <a:schemeClr val="accent4">
                  <a:lumMod val="60000"/>
                  <a:lumOff val="40000"/>
                  <a:alpha val="0"/>
                </a:schemeClr>
              </a:gs>
              <a:gs pos="0">
                <a:schemeClr val="accent4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1" name="任意多边形: 形状 163"/>
          <p:cNvSpPr/>
          <p:nvPr>
            <p:custDataLst>
              <p:tags r:id="rId27"/>
            </p:custDataLst>
          </p:nvPr>
        </p:nvSpPr>
        <p:spPr>
          <a:xfrm>
            <a:off x="6197283" y="3175318"/>
            <a:ext cx="512445" cy="2159635"/>
          </a:xfrm>
          <a:custGeom>
            <a:avLst/>
            <a:gdLst>
              <a:gd name="connsiteX0" fmla="*/ 512712 w 512711"/>
              <a:gd name="connsiteY0" fmla="*/ 2441143 h 2441143"/>
              <a:gd name="connsiteX1" fmla="*/ 13754 w 512711"/>
              <a:gd name="connsiteY1" fmla="*/ 0 h 2441143"/>
              <a:gd name="connsiteX2" fmla="*/ 2172 w 512711"/>
              <a:gd name="connsiteY2" fmla="*/ 0 h 2441143"/>
              <a:gd name="connsiteX3" fmla="*/ 352920 w 512711"/>
              <a:gd name="connsiteY3" fmla="*/ 2441143 h 2441143"/>
              <a:gd name="connsiteX4" fmla="*/ 512712 w 512711"/>
              <a:gd name="connsiteY4" fmla="*/ 2441143 h 244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" h="3401">
                <a:moveTo>
                  <a:pt x="15" y="0"/>
                </a:moveTo>
                <a:lnTo>
                  <a:pt x="23" y="4"/>
                </a:lnTo>
                <a:lnTo>
                  <a:pt x="24" y="29"/>
                </a:lnTo>
                <a:cubicBezTo>
                  <a:pt x="125" y="2249"/>
                  <a:pt x="563" y="3097"/>
                  <a:pt x="807" y="3401"/>
                </a:cubicBezTo>
                <a:lnTo>
                  <a:pt x="555" y="3401"/>
                </a:lnTo>
                <a:cubicBezTo>
                  <a:pt x="-34" y="2252"/>
                  <a:pt x="-5" y="279"/>
                  <a:pt x="2" y="8"/>
                </a:cubicBezTo>
                <a:lnTo>
                  <a:pt x="2" y="7"/>
                </a:lnTo>
                <a:lnTo>
                  <a:pt x="15" y="0"/>
                </a:lnTo>
                <a:close/>
              </a:path>
            </a:pathLst>
          </a:custGeom>
          <a:gradFill>
            <a:gsLst>
              <a:gs pos="43000">
                <a:schemeClr val="accent4">
                  <a:lumMod val="60000"/>
                  <a:lumOff val="40000"/>
                  <a:alpha val="0"/>
                </a:schemeClr>
              </a:gs>
              <a:gs pos="0">
                <a:schemeClr val="accent4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任意多边形: 形状 158"/>
          <p:cNvSpPr/>
          <p:nvPr>
            <p:custDataLst>
              <p:tags r:id="rId28"/>
            </p:custDataLst>
          </p:nvPr>
        </p:nvSpPr>
        <p:spPr>
          <a:xfrm>
            <a:off x="5994083" y="2842578"/>
            <a:ext cx="110490" cy="150495"/>
          </a:xfrm>
          <a:custGeom>
            <a:avLst/>
            <a:gdLst>
              <a:gd name="connsiteX0" fmla="*/ 55169 w 110337"/>
              <a:gd name="connsiteY0" fmla="*/ 134798 h 169164"/>
              <a:gd name="connsiteX1" fmla="*/ 1067 w 110337"/>
              <a:gd name="connsiteY1" fmla="*/ 169164 h 169164"/>
              <a:gd name="connsiteX2" fmla="*/ 0 w 110337"/>
              <a:gd name="connsiteY2" fmla="*/ 169164 h 169164"/>
              <a:gd name="connsiteX3" fmla="*/ 55169 w 110337"/>
              <a:gd name="connsiteY3" fmla="*/ 0 h 169164"/>
              <a:gd name="connsiteX4" fmla="*/ 110337 w 110337"/>
              <a:gd name="connsiteY4" fmla="*/ 169164 h 169164"/>
              <a:gd name="connsiteX5" fmla="*/ 109271 w 110337"/>
              <a:gd name="connsiteY5" fmla="*/ 169164 h 16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4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4">
                  <a:lumMod val="60000"/>
                  <a:lumOff val="40000"/>
                  <a:alpha val="59000"/>
                </a:schemeClr>
              </a:gs>
              <a:gs pos="0">
                <a:schemeClr val="accent4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任意多边形: 形状 157"/>
          <p:cNvSpPr/>
          <p:nvPr>
            <p:custDataLst>
              <p:tags r:id="rId29"/>
            </p:custDataLst>
          </p:nvPr>
        </p:nvSpPr>
        <p:spPr>
          <a:xfrm>
            <a:off x="6151563" y="3055303"/>
            <a:ext cx="110490" cy="150495"/>
          </a:xfrm>
          <a:custGeom>
            <a:avLst/>
            <a:gdLst>
              <a:gd name="connsiteX0" fmla="*/ 55169 w 110337"/>
              <a:gd name="connsiteY0" fmla="*/ 134798 h 169163"/>
              <a:gd name="connsiteX1" fmla="*/ 1067 w 110337"/>
              <a:gd name="connsiteY1" fmla="*/ 169164 h 169163"/>
              <a:gd name="connsiteX2" fmla="*/ 0 w 110337"/>
              <a:gd name="connsiteY2" fmla="*/ 169164 h 169163"/>
              <a:gd name="connsiteX3" fmla="*/ 55169 w 110337"/>
              <a:gd name="connsiteY3" fmla="*/ 0 h 169163"/>
              <a:gd name="connsiteX4" fmla="*/ 110337 w 110337"/>
              <a:gd name="connsiteY4" fmla="*/ 169164 h 169163"/>
              <a:gd name="connsiteX5" fmla="*/ 109271 w 110337"/>
              <a:gd name="connsiteY5" fmla="*/ 169164 h 16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3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4">
                  <a:lumMod val="60000"/>
                  <a:lumOff val="40000"/>
                  <a:alpha val="59000"/>
                </a:schemeClr>
              </a:gs>
              <a:gs pos="0">
                <a:schemeClr val="accent4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任意多边形: 形状 157"/>
          <p:cNvSpPr/>
          <p:nvPr>
            <p:custDataLst>
              <p:tags r:id="rId30"/>
            </p:custDataLst>
          </p:nvPr>
        </p:nvSpPr>
        <p:spPr>
          <a:xfrm>
            <a:off x="5844223" y="3055303"/>
            <a:ext cx="110490" cy="150495"/>
          </a:xfrm>
          <a:custGeom>
            <a:avLst/>
            <a:gdLst>
              <a:gd name="connsiteX0" fmla="*/ 55169 w 110337"/>
              <a:gd name="connsiteY0" fmla="*/ 134798 h 169163"/>
              <a:gd name="connsiteX1" fmla="*/ 1067 w 110337"/>
              <a:gd name="connsiteY1" fmla="*/ 169164 h 169163"/>
              <a:gd name="connsiteX2" fmla="*/ 0 w 110337"/>
              <a:gd name="connsiteY2" fmla="*/ 169164 h 169163"/>
              <a:gd name="connsiteX3" fmla="*/ 55169 w 110337"/>
              <a:gd name="connsiteY3" fmla="*/ 0 h 169163"/>
              <a:gd name="connsiteX4" fmla="*/ 110337 w 110337"/>
              <a:gd name="connsiteY4" fmla="*/ 169164 h 169163"/>
              <a:gd name="connsiteX5" fmla="*/ 109271 w 110337"/>
              <a:gd name="connsiteY5" fmla="*/ 169164 h 16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37" h="169163">
                <a:moveTo>
                  <a:pt x="55169" y="134798"/>
                </a:moveTo>
                <a:lnTo>
                  <a:pt x="1067" y="169164"/>
                </a:lnTo>
                <a:lnTo>
                  <a:pt x="0" y="169164"/>
                </a:lnTo>
                <a:lnTo>
                  <a:pt x="55169" y="0"/>
                </a:lnTo>
                <a:lnTo>
                  <a:pt x="110337" y="169164"/>
                </a:lnTo>
                <a:lnTo>
                  <a:pt x="109271" y="169164"/>
                </a:lnTo>
                <a:close/>
              </a:path>
            </a:pathLst>
          </a:custGeom>
          <a:gradFill>
            <a:gsLst>
              <a:gs pos="43000">
                <a:schemeClr val="accent4">
                  <a:lumMod val="60000"/>
                  <a:lumOff val="40000"/>
                  <a:alpha val="59000"/>
                </a:schemeClr>
              </a:gs>
              <a:gs pos="0">
                <a:schemeClr val="accent4">
                  <a:lumMod val="60000"/>
                  <a:lumOff val="40000"/>
                  <a:alpha val="60000"/>
                </a:schemeClr>
              </a:gs>
            </a:gsLst>
            <a:lin ang="5400000" scaled="0"/>
          </a:gradFill>
          <a:ln w="76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31"/>
            </p:custDataLst>
          </p:nvPr>
        </p:nvSpPr>
        <p:spPr>
          <a:xfrm>
            <a:off x="5473065" y="4205605"/>
            <a:ext cx="1316355" cy="1244600"/>
          </a:xfrm>
          <a:prstGeom prst="rect">
            <a:avLst/>
          </a:prstGeom>
          <a:noFill/>
          <a:effectLst>
            <a:outerShdw blurRad="25400" dist="38100" dir="5400000" algn="t" rotWithShape="0">
              <a:schemeClr val="accent4">
                <a:lumMod val="50000"/>
                <a:alpha val="40000"/>
              </a:schemeClr>
            </a:outerShdw>
          </a:effectLst>
        </p:spPr>
        <p:txBody>
          <a:bodyPr wrap="square" lIns="0" tIns="0" rIns="0" bIns="0" rtlCol="0" anchor="b" anchorCtr="0">
            <a:noAutofit/>
          </a:bodyPr>
          <a:lstStyle/>
          <a:p>
            <a:pPr indent="0" algn="ctr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把股市搞起来，</a:t>
            </a:r>
            <a:r>
              <a:rPr lang="en-US" altLang="zh-CN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2</a:t>
            </a:r>
            <a:r>
              <a:rPr lang="zh-CN" altLang="en-US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亿股民，</a:t>
            </a:r>
            <a:r>
              <a:rPr lang="en-US" altLang="zh-CN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7</a:t>
            </a:r>
            <a:r>
              <a:rPr lang="zh-CN" altLang="en-US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亿基民，这个体量</a:t>
            </a:r>
            <a:r>
              <a:rPr lang="zh-CN" altLang="en-US" b="1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</a:rPr>
              <a:t>巨大</a:t>
            </a:r>
            <a:endParaRPr lang="zh-CN" altLang="en-US" b="1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</a:endParaRPr>
          </a:p>
        </p:txBody>
      </p:sp>
    </p:spTree>
    <p:custDataLst>
      <p:tags r:id="rId3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</a:t>
            </a:r>
            <a:r>
              <a:rPr lang="en-US" altLang="zh-CN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  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月线金叉，决战下半年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" y="866140"/>
            <a:ext cx="11002645" cy="5499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资金持续进场，布局下一轮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机会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770255"/>
            <a:ext cx="11844020" cy="57181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47420" y="3429317"/>
            <a:ext cx="5080000" cy="1322070"/>
          </a:xfrm>
          <a:prstGeom prst="rect">
            <a:avLst/>
          </a:prstGeom>
        </p:spPr>
        <p:txBody>
          <a:bodyPr>
            <a:spAutoFit/>
          </a:bodyPr>
          <a:p>
            <a:r>
              <a:rPr lang="zh-CN" altLang="en-US" sz="1600" b="1">
                <a:solidFill>
                  <a:srgbClr val="000000"/>
                </a:solidFill>
              </a:rPr>
              <a:t>推动指数三连阳的核心驱动</a:t>
            </a:r>
            <a:endParaRPr lang="zh-CN" altLang="en-US" sz="1600" b="1">
              <a:solidFill>
                <a:srgbClr val="000000"/>
              </a:solidFill>
            </a:endParaRPr>
          </a:p>
          <a:p>
            <a:r>
              <a:rPr lang="en-US" altLang="zh-CN" sz="1600" b="1">
                <a:solidFill>
                  <a:srgbClr val="000000"/>
                </a:solidFill>
              </a:rPr>
              <a:t>1. </a:t>
            </a:r>
            <a:r>
              <a:rPr lang="zh-CN" altLang="en-US" sz="1600" b="1">
                <a:solidFill>
                  <a:srgbClr val="000000"/>
                </a:solidFill>
              </a:rPr>
              <a:t>外部风险因素短期缓和；</a:t>
            </a:r>
            <a:endParaRPr lang="zh-CN" altLang="en-US" sz="1600" b="1">
              <a:solidFill>
                <a:srgbClr val="000000"/>
              </a:solidFill>
            </a:endParaRPr>
          </a:p>
          <a:p>
            <a:r>
              <a:rPr lang="en-US" altLang="zh-CN" sz="1600" b="1">
                <a:solidFill>
                  <a:srgbClr val="000000"/>
                </a:solidFill>
              </a:rPr>
              <a:t>2. </a:t>
            </a:r>
            <a:r>
              <a:rPr lang="zh-CN" altLang="en-US" sz="1600" b="1">
                <a:solidFill>
                  <a:srgbClr val="000000"/>
                </a:solidFill>
              </a:rPr>
              <a:t>美联储降息预期提升；</a:t>
            </a:r>
            <a:endParaRPr lang="zh-CN" altLang="en-US" sz="1600" b="1">
              <a:solidFill>
                <a:srgbClr val="000000"/>
              </a:solidFill>
            </a:endParaRPr>
          </a:p>
          <a:p>
            <a:r>
              <a:rPr lang="en-US" altLang="zh-CN" sz="1600" b="1">
                <a:solidFill>
                  <a:srgbClr val="000000"/>
                </a:solidFill>
              </a:rPr>
              <a:t>3. </a:t>
            </a:r>
            <a:r>
              <a:rPr lang="zh-CN" altLang="en-US" sz="1600" b="1">
                <a:solidFill>
                  <a:srgbClr val="000000"/>
                </a:solidFill>
              </a:rPr>
              <a:t>官宣</a:t>
            </a:r>
            <a:r>
              <a:rPr lang="en-US" altLang="zh-CN" sz="1600" b="1">
                <a:solidFill>
                  <a:srgbClr val="000000"/>
                </a:solidFill>
              </a:rPr>
              <a:t>9.3</a:t>
            </a:r>
            <a:r>
              <a:rPr lang="zh-CN" altLang="en-US" sz="1600" b="1">
                <a:solidFill>
                  <a:srgbClr val="000000"/>
                </a:solidFill>
              </a:rPr>
              <a:t>大阅兵，提振情绪；</a:t>
            </a:r>
            <a:endParaRPr lang="zh-CN" altLang="en-US" sz="1600" b="1">
              <a:solidFill>
                <a:srgbClr val="000000"/>
              </a:solidFill>
            </a:endParaRPr>
          </a:p>
          <a:p>
            <a:r>
              <a:rPr lang="en-US" altLang="zh-CN" sz="1600" b="1">
                <a:solidFill>
                  <a:srgbClr val="000000"/>
                </a:solidFill>
              </a:rPr>
              <a:t>4. </a:t>
            </a:r>
            <a:r>
              <a:rPr lang="zh-CN" altLang="en-US" sz="1600" b="1">
                <a:solidFill>
                  <a:srgbClr val="000000"/>
                </a:solidFill>
              </a:rPr>
              <a:t>国内新一轮稳增长政策即将落地。</a:t>
            </a:r>
            <a:endParaRPr lang="zh-CN" altLang="en-US" sz="1600" b="1">
              <a:solidFill>
                <a:srgbClr val="00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51200" y="730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继续留意券商的</a:t>
            </a:r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机会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" y="977900"/>
            <a:ext cx="6047740" cy="5140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365" y="977900"/>
            <a:ext cx="6096635" cy="2184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365" y="3162300"/>
            <a:ext cx="6096000" cy="11874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47765" y="4428490"/>
            <a:ext cx="594296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券商月线金叉，资金大幅度进场，国泰君安国际第一个虚拟资产交易牌照，后续会有第二家，第三</a:t>
            </a:r>
            <a:r>
              <a:rPr lang="zh-CN" altLang="en-US" sz="2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家</a:t>
            </a:r>
            <a:endParaRPr lang="zh-CN" altLang="en-US" sz="20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zh-CN" altLang="en-US" sz="2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尤其是头部大券商随时会迎来异动，所以带有金融属性的方向也会有资金</a:t>
            </a:r>
            <a:r>
              <a:rPr lang="zh-CN" altLang="en-US" sz="2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跟随。</a:t>
            </a:r>
            <a:endParaRPr lang="zh-CN" altLang="en-US" sz="20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5248_1*n_h_a*1_1_1"/>
  <p:tag name="KSO_WM_TEMPLATE_CATEGORY" val="diagram"/>
  <p:tag name="KSO_WM_TEMPLATE_INDEX" val="20235248"/>
  <p:tag name="KSO_WM_UNIT_LAYERLEVEL" val="1_1_1"/>
  <p:tag name="KSO_WM_TAG_VERSION" val="3.0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type&quot;:0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ISCONTENTSTITLE" val="0"/>
  <p:tag name="KSO_WM_UNIT_ISNUMDGMTITLE" val="0"/>
  <p:tag name="KSO_WM_BEAUTIFY_FLAG" val="#wm#"/>
  <p:tag name="KSO_WM_UNIT_VALUE" val="12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添加标题具体内容"/>
  <p:tag name="KSO_WM_UNIT_LINE_FORE_SCHEMECOLOR_INDEX" val="-2"/>
  <p:tag name="KSO_WM_DIAGRAM_USE_COLOR_VALUE" val="{&quot;color_scheme&quot;:1,&quot;color_type&quot;:1,&quot;theme_color_indexes&quot;:[8,9,8,9,8,9]}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3"/>
  <p:tag name="KSO_WM_UNIT_ID" val="diagram20230948_1*o_h_i*1_1_3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7900000214576721,&quot;colorType&quot;:1,&quot;foreColorIndex&quot;:13,&quot;transparency&quot;:0.740000009536743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79"/>
  <p:tag name="KSO_WM_DIAGRAM_USE_COLOR_VALUE" val="{&quot;color_scheme&quot;:1,&quot;color_type&quot;:1,&quot;theme_color_indexes&quot;:[8,9,8,9,8,9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3"/>
  <p:tag name="KSO_WM_UNIT_ID" val="diagram20230948_1*o_h_i*1_2_3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7900000214576721,&quot;colorType&quot;:1,&quot;foreColorIndex&quot;:13,&quot;transparency&quot;:0.740000009536743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79"/>
  <p:tag name="KSO_WM_DIAGRAM_USE_COLOR_VALUE" val="{&quot;color_scheme&quot;:1,&quot;color_type&quot;:1,&quot;theme_color_indexes&quot;:[8,9,8,9,8,9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3"/>
  <p:tag name="KSO_WM_UNIT_ID" val="diagram20230948_1*o_h_i*1_3_3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7900000214576721,&quot;colorType&quot;:1,&quot;foreColorIndex&quot;:13,&quot;transparency&quot;:0.740000009536743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79"/>
  <p:tag name="KSO_WM_DIAGRAM_USE_COLOR_VALUE" val="{&quot;color_scheme&quot;:1,&quot;color_type&quot;:1,&quot;theme_color_indexes&quot;:[8,9,8,9,8,9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4_3"/>
  <p:tag name="KSO_WM_UNIT_ID" val="diagram20230948_1*o_h_i*1_4_3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7900000214576721,&quot;colorType&quot;:1,&quot;foreColorIndex&quot;:13,&quot;transparency&quot;:0.740000009536743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79"/>
  <p:tag name="KSO_WM_DIAGRAM_USE_COLOR_VALUE" val="{&quot;color_scheme&quot;:1,&quot;color_type&quot;:1,&quot;theme_color_indexes&quot;:[8,9,8,9,8,9]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5_3"/>
  <p:tag name="KSO_WM_UNIT_ID" val="diagram20230948_1*o_h_i*1_5_3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7900000214576721,&quot;colorType&quot;:1,&quot;foreColorIndex&quot;:13,&quot;transparency&quot;:0.740000009536743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79"/>
  <p:tag name="KSO_WM_DIAGRAM_USE_COLOR_VALUE" val="{&quot;color_scheme&quot;:1,&quot;color_type&quot;:1,&quot;theme_color_indexes&quot;:[8,9,8,9,8,9]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2"/>
  <p:tag name="KSO_WM_UNIT_ID" val="diagram20230948_1*o_h_i*1_1_2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,&quot;colorType&quot;:1,&quot;foreColorIndex&quot;:5,&quot;pos&quot;:1,&quot;transparency&quot;:0.4000000059604645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2"/>
  <p:tag name="KSO_WM_UNIT_ID" val="diagram20230948_1*o_h_i*1_2_2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,&quot;colorType&quot;:1,&quot;foreColorIndex&quot;:5,&quot;pos&quot;:1,&quot;transparency&quot;:0.4000000059604645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2"/>
  <p:tag name="KSO_WM_UNIT_ID" val="diagram20230948_1*o_h_i*1_3_2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,&quot;colorType&quot;:1,&quot;foreColorIndex&quot;:5,&quot;pos&quot;:1,&quot;transparency&quot;:0.4000000059604645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4_2"/>
  <p:tag name="KSO_WM_UNIT_ID" val="diagram20230948_1*o_h_i*1_4_2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,&quot;colorType&quot;:1,&quot;foreColorIndex&quot;:5,&quot;pos&quot;:1,&quot;transparency&quot;:0.4000000059604645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5_2"/>
  <p:tag name="KSO_WM_UNIT_ID" val="diagram20230948_1*o_h_i*1_5_2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,&quot;colorType&quot;:1,&quot;foreColorIndex&quot;:5,&quot;pos&quot;:1,&quot;transparency&quot;:0.4000000059604645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SUBTYPE" val="d"/>
  <p:tag name="KSO_WM_UNIT_TYPE" val="o_h_i"/>
  <p:tag name="KSO_WM_UNIT_INDEX" val="1_1_1"/>
  <p:tag name="KSO_WM_UNIT_ID" val="diagram20230948_1*o_h_i*1_1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SUBTYPE" val="d"/>
  <p:tag name="KSO_WM_UNIT_TYPE" val="o_h_i"/>
  <p:tag name="KSO_WM_UNIT_INDEX" val="1_2_1"/>
  <p:tag name="KSO_WM_UNIT_ID" val="diagram20230948_1*o_h_i*1_2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SUBTYPE" val="d"/>
  <p:tag name="KSO_WM_UNIT_TYPE" val="o_h_i"/>
  <p:tag name="KSO_WM_UNIT_INDEX" val="1_3_1"/>
  <p:tag name="KSO_WM_UNIT_ID" val="diagram20230948_1*o_h_i*1_3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SUBTYPE" val="d"/>
  <p:tag name="KSO_WM_UNIT_TYPE" val="o_h_i"/>
  <p:tag name="KSO_WM_UNIT_INDEX" val="1_4_1"/>
  <p:tag name="KSO_WM_UNIT_ID" val="diagram20230948_1*o_h_i*1_4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SUBTYPE" val="d"/>
  <p:tag name="KSO_WM_UNIT_TYPE" val="o_h_i"/>
  <p:tag name="KSO_WM_UNIT_INDEX" val="1_5_1"/>
  <p:tag name="KSO_WM_UNIT_ID" val="diagram20230948_1*o_h_i*1_5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1_1"/>
  <p:tag name="KSO_WM_UNIT_ID" val="diagram20230948_1*o_h_f*1_1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0"/>
  <p:tag name="KSO_WM_UNIT_TEXT_TYPE" val="1"/>
  <p:tag name="KSO_WM_UNIT_TEXT_LAYER_COUNT" val="1"/>
  <p:tag name="KSO_WM_BEAUTIFY_FLAG" val="#wm#"/>
  <p:tag name="KSO_WM_UNIT_PRESET_TEXT" val="单击此处添加项正文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2_1"/>
  <p:tag name="KSO_WM_UNIT_ID" val="diagram20230948_1*o_h_f*1_2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项正文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29.xml><?xml version="1.0" encoding="utf-8"?>
<p:tagLst xmlns:p="http://schemas.openxmlformats.org/presentationml/2006/main"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3_1"/>
  <p:tag name="KSO_WM_UNIT_ID" val="diagram20230948_1*o_h_f*1_3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项正文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4_1"/>
  <p:tag name="KSO_WM_UNIT_ID" val="diagram20230948_1*o_h_f*1_4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项正文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5_1"/>
  <p:tag name="KSO_WM_UNIT_ID" val="diagram20230948_1*o_h_f*1_5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项正文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4"/>
  <p:tag name="KSO_WM_UNIT_ID" val="diagram20230948_1*o_h_i*1_1_4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5299999713897705,&quot;colorType&quot;:1,&quot;foreColorIndex&quot;:5,&quot;transparency&quot;:0.5199999809265137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53"/>
  <p:tag name="KSO_WM_DIAGRAM_USE_COLOR_VALUE" val="{&quot;color_scheme&quot;:1,&quot;color_type&quot;:1,&quot;theme_color_indexes&quot;:[8,9,8,9,8,9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4"/>
  <p:tag name="KSO_WM_UNIT_ID" val="diagram20230948_1*o_h_i*1_2_4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5299999713897705,&quot;colorType&quot;:1,&quot;foreColorIndex&quot;:5,&quot;transparency&quot;:0.5199999809265137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53"/>
  <p:tag name="KSO_WM_DIAGRAM_USE_COLOR_VALUE" val="{&quot;color_scheme&quot;:1,&quot;color_type&quot;:1,&quot;theme_color_indexes&quot;:[8,9,8,9,8,9]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4"/>
  <p:tag name="KSO_WM_UNIT_ID" val="diagram20230948_1*o_h_i*1_3_4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5299999713897705,&quot;colorType&quot;:1,&quot;foreColorIndex&quot;:5,&quot;transparency&quot;:0.5199999809265137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53"/>
  <p:tag name="KSO_WM_DIAGRAM_USE_COLOR_VALUE" val="{&quot;color_scheme&quot;:1,&quot;color_type&quot;:1,&quot;theme_color_indexes&quot;:[8,9,8,9,8,9]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4_4"/>
  <p:tag name="KSO_WM_UNIT_ID" val="diagram20230948_1*o_h_i*1_4_4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solid&quot;:{&quot;brightness&quot;:0.5299999713897705,&quot;colorType&quot;:1,&quot;foreColorIndex&quot;:5,&quot;transparency&quot;:0.5199999809265137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53"/>
  <p:tag name="KSO_WM_DIAGRAM_USE_COLOR_VALUE" val="{&quot;color_scheme&quot;:1,&quot;color_type&quot;:1,&quot;theme_color_indexes&quot;:[8,9,8,9,8,9]}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a"/>
  <p:tag name="KSO_WM_UNIT_INDEX" val="1_1_1"/>
  <p:tag name="KSO_WM_UNIT_ID" val="diagram20230948_1*o_h_a*1_1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-0.25,&quot;colorType&quot;:1,&quot;foreColorIndex&quot;:5,&quot;pos&quot;:0.9200000166893005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标题"/>
  <p:tag name="KSO_WM_UNIT_FILL_TYPE" val="3"/>
  <p:tag name="KSO_WM_DIAGRAM_USE_COLOR_VALUE" val="{&quot;color_scheme&quot;:1,&quot;color_type&quot;:1,&quot;theme_color_indexes&quot;:[8,9,8,9,8,9]}"/>
</p:tagLst>
</file>

<file path=ppt/tags/tag1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a"/>
  <p:tag name="KSO_WM_UNIT_INDEX" val="1_2_1"/>
  <p:tag name="KSO_WM_UNIT_ID" val="diagram20230948_1*o_h_a*1_2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-0.25,&quot;colorType&quot;:1,&quot;foreColorIndex&quot;:5,&quot;pos&quot;:1,&quot;transparency&quot;:0},{&quot;brightness&quot;:0.1599999964237213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标题"/>
  <p:tag name="KSO_WM_UNIT_FILL_TYPE" val="3"/>
  <p:tag name="KSO_WM_DIAGRAM_USE_COLOR_VALUE" val="{&quot;color_scheme&quot;:1,&quot;color_type&quot;:1,&quot;theme_color_indexes&quot;:[8,9,8,9,8,9]}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a"/>
  <p:tag name="KSO_WM_UNIT_INDEX" val="1_3_1"/>
  <p:tag name="KSO_WM_UNIT_ID" val="diagram20230948_1*o_h_a*1_3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,&quot;colorType&quot;:1,&quot;foreColorIndex&quot;:5,&quot;pos&quot;:0.7699999809265137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"/>
  <p:tag name="KSO_WM_UNIT_TEXT_TYPE" val="1"/>
  <p:tag name="KSO_WM_BEAUTIFY_FLAG" val="#wm#"/>
  <p:tag name="KSO_WM_UNIT_PRESET_TEXT" val="标题"/>
  <p:tag name="KSO_WM_UNIT_FILL_TYPE" val="3"/>
  <p:tag name="KSO_WM_DIAGRAM_USE_COLOR_VALUE" val="{&quot;color_scheme&quot;:1,&quot;color_type&quot;:1,&quot;theme_color_indexes&quot;:[8,9,8,9,8,9]}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a"/>
  <p:tag name="KSO_WM_UNIT_INDEX" val="1_4_1"/>
  <p:tag name="KSO_WM_UNIT_ID" val="diagram20230948_1*o_h_a*1_4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标题"/>
  <p:tag name="KSO_WM_UNIT_FILL_TYPE" val="3"/>
  <p:tag name="KSO_WM_DIAGRAM_USE_COLOR_VALUE" val="{&quot;color_scheme&quot;:1,&quot;color_type&quot;:1,&quot;theme_color_indexes&quot;:[8,9,8,9,8,9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a"/>
  <p:tag name="KSO_WM_UNIT_INDEX" val="1_5_1"/>
  <p:tag name="KSO_WM_UNIT_ID" val="diagram20230948_1*o_h_a*1_5_1"/>
  <p:tag name="KSO_WM_TEMPLATE_CATEGORY" val="diagram"/>
  <p:tag name="KSO_WM_TEMPLATE_INDEX" val="2023094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450.1500454735944,&quot;left&quot;:24.1,&quot;top&quot;:63.22499389648438,&quot;width&quot;:920.1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.6000000238418579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标题"/>
  <p:tag name="KSO_WM_UNIT_FILL_TYPE" val="3"/>
  <p:tag name="KSO_WM_DIAGRAM_USE_COLOR_VALUE" val="{&quot;color_scheme&quot;:1,&quot;color_type&quot;:1,&quot;theme_color_indexes&quot;:[8,9,8,9,8,9]}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,3312435]}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4_3*l_h_f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4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4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4_3*l_h_f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4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4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4_3*l_h_f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4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4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964_3*l_h_f*1_4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964_3*l_h_i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3*l_h_i*1_2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964_3*l_h_i*1_4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64_3*l_h_i*1_3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4_3*l_h_i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4_3*l_h_i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1964_3*l_h_i*1_4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4_3*l_h_a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4_3*l_h_a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4_3*l_h_a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964_3*l_h_a*1_4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18.08798546017624,&quot;left&quot;:62.628173828125,&quot;top&quot;:104.0857940673828,&quot;width&quot;:825.5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,3312563,3403046,3317789,3321418]}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45_2*n_h_h_f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45_2*n_h_h_a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45_2*n_h_h_f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 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45_2*n_h_h_a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45_2*n_h_h_f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输入你的智能图形项正文，文字是您思想的提炼，请尽量言简意赅的阐述观点。单击此处输入你的智能图形项正文，文字是您思想的提炼。单击此处输入你的智能图形项正文，文字是您思想的提炼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45_2*n_h_h_a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6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"/>
  <p:tag name="KSO_WM_UNIT_LINE_FORE_SCHEMECOLOR_INDEX_1" val="5"/>
  <p:tag name="KSO_WM_UNIT_LINE_FORE_SCHEMECOLOR_INDEX_1_POS" val="0"/>
  <p:tag name="KSO_WM_UNIT_LINE_FORE_SCHEMECOLOR_INDEX_1_TRANS" val="1"/>
  <p:tag name="KSO_WM_UNIT_LINE_FORE_SCHEMECOLOR_INDEX_2_BRIGHTNESS" val="0"/>
  <p:tag name="KSO_WM_UNIT_LINE_FORE_SCHEMECOLOR_INDEX_2" val="5"/>
  <p:tag name="KSO_WM_UNIT_LINE_FORE_SCHEMECOLOR_INDEX_2_POS" val="0.64"/>
  <p:tag name="KSO_WM_UNIT_LINE_FORE_SCHEMECOLOR_INDEX_2_TRANS" val="0"/>
  <p:tag name="KSO_WM_UNIT_LINE_FORE_SCHEMECOLOR_INDEX_3_BRIGHTNESS" val="0.8"/>
  <p:tag name="KSO_WM_UNIT_LINE_FORE_SCHEMECOLOR_INDEX_3" val="15"/>
  <p:tag name="KSO_WM_UNIT_LINE_FORE_SCHEMECOLOR_INDEX_3_POS" val="0.9"/>
  <p:tag name="KSO_WM_UNIT_LINE_FORE_SCHEMECOLOR_INDEX_3_TRANS" val="0.53"/>
  <p:tag name="KSO_WM_UNIT_LINE_FORE_SCHEMECOLOR_INDEX_4_BRIGHTNESS" val="0.8"/>
  <p:tag name="KSO_WM_UNIT_LINE_FORE_SCHEMECOLOR_INDEX_4" val="15"/>
  <p:tag name="KSO_WM_UNIT_LINE_FORE_SCHEMECOLOR_INDEX_4_POS" val="0.95"/>
  <p:tag name="KSO_WM_UNIT_LINE_FORE_SCHEMECOLOR_INDEX_4_TRANS" val="0"/>
  <p:tag name="KSO_WM_UNIT_LINE_FORE_SCHEMECOLOR_INDEX_5_BRIGHTNESS" val="0.8"/>
  <p:tag name="KSO_WM_UNIT_LINE_FORE_SCHEMECOLOR_INDEX_5" val="15"/>
  <p:tag name="KSO_WM_UNIT_LINE_FORE_SCHEMECOLOR_INDEX_5_POS" val="1"/>
  <p:tag name="KSO_WM_UNIT_LINE_FORE_SCHEMECOLOR_INDEX_5_TRANS" val="0.9"/>
  <p:tag name="KSO_WM_UNIT_LINE_GRADIENT_TYPE" val="0"/>
  <p:tag name="KSO_WM_UNIT_LINE_GRADIENT_ANGLE" val="0"/>
  <p:tag name="KSO_WM_UNIT_LINE_GRADIENT_DIRECTION" val="3"/>
  <p:tag name="KSO_WM_UNIT_LINE_FILL_TYPE" val="5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i*1_2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2_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type&quot;:0},&quot;glow&quot;:{&quot;colorType&quot;:0},&quot;line&quot;:{&quot;gradient&quot;:[{&quot;brightness&quot;:0.5,&quot;colorType&quot;:1,&quot;foreColorIndex&quot;:13,&quot;pos&quot;:1,&quot;transparency&quot;:0.699999988079071},{&quot;brightness&quot;:0.800000011920929,&quot;colorType&quot;:2,&quot;pos&quot;:0.15000000596046448,&quot;rgb&quot;:&quot;#fff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16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2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2_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6,&quot;pos&quot;:0,&quot;transparency&quot;:0},{&quot;brightness&quot;:0,&quot;colorType&quot;:2,&quot;pos&quot;:1,&quot;rgb&quot;:&quot;#ffffff&quot;,&quot;transparency&quot;:0},{&quot;brightness&quot;:0.800000011920929,&quot;colorType&quot;:1,&quot;foreColorIndex&quot;:6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6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1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1_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5,&quot;pos&quot;:0,&quot;transparency&quot;:0},{&quot;brightness&quot;:0,&quot;colorType&quot;:2,&quot;pos&quot;:1,&quot;rgb&quot;:&quot;#ffffff&quot;,&quot;transparency&quot;:0},{&quot;brightness&quot;:0.800000011920929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6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h_i*1_2_3_1"/>
  <p:tag name="KSO_WM_TEMPLATE_CATEGORY" val="diagram"/>
  <p:tag name="KSO_WM_TEMPLATE_INDEX" val="20230945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SUBTYPE" val="d"/>
  <p:tag name="KSO_WM_UNIT_TYPE" val="n_h_h_i"/>
  <p:tag name="KSO_WM_UNIT_INDEX" val="1_2_3_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800000011920929,&quot;colorType&quot;:1,&quot;foreColorIndex&quot;:10,&quot;pos&quot;:0,&quot;transparency&quot;:0},{&quot;brightness&quot;:0,&quot;colorType&quot;:2,&quot;pos&quot;:1,&quot;rgb&quot;:&quot;#ffffff&quot;,&quot;transparency&quot;:0},{&quot;brightness&quot;:0.800000011920929,&quot;colorType&quot;:1,&quot;foreColorIndex&quot;:7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5_2*n_h_a*1_1_1"/>
  <p:tag name="KSO_WM_TEMPLATE_CATEGORY" val="diagram"/>
  <p:tag name="KSO_WM_TEMPLATE_INDEX" val="20230945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MAX_ITEMCNT" val="4"/>
  <p:tag name="KSO_WM_DIAGRAM_MIN_ITEMCNT" val="2"/>
  <p:tag name="KSO_WM_DIAGRAM_VIRTUALLY_FRAME" val="{&quot;height&quot;:420.44646606445315,&quot;left&quot;:75.35,&quot;top&quot;:79.47676696777344,&quot;width&quot;:846.000078740157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PRESET_TEXT" val="单击添加&#10;项标题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,3312417]}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4_1*l_h_f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98.7784118652344,&quot;left&quot;:63.578173828125,&quot;top&quot;:92.13579406738282,&quot;width&quot;:825.5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4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7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4_1*l_h_f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98.7784118652344,&quot;left&quot;:63.578173828125,&quot;top&quot;:92.13579406738282,&quot;width&quot;:825.5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4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4_1*l_h_i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98.7784118652344,&quot;left&quot;:63.578173828125,&quot;top&quot;:92.13579406738282,&quot;width&quot;:825.54365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1*l_h_i*1_2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98.7784118652344,&quot;left&quot;:63.578173828125,&quot;top&quot;:92.13579406738282,&quot;width&quot;:825.54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4_1*l_h_i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98.7784118652344,&quot;left&quot;:63.578173828125,&quot;top&quot;:92.13579406738282,&quot;width&quot;:825.54365234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4_1*l_h_a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98.7784118652344,&quot;left&quot;:63.578173828125,&quot;top&quot;:92.13579406738282,&quot;width&quot;:825.5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4_1*l_h_a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98.7784118652344,&quot;left&quot;:63.578173828125,&quot;top&quot;:92.13579406738282,&quot;width&quot;:825.54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,3321420]}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4_2*l_h_f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5"/>
  <p:tag name="KSO_WM_UNIT_TEXT_TYPE" val="1"/>
  <p:tag name="KSO_WM_UNIT_TEXT_LAYER_COUNT" val="1"/>
  <p:tag name="KSO_WM_UNIT_PRESET_TEXT" val="单击此处添加文本内容，简明扼要地阐述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8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4_2*l_h_f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内容，简明扼要地阐述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8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4_2*l_h_f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内容，简明扼要地阐述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4_2*l_h_i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2*l_h_i*1_2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64_2*l_h_i*1_3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8,9,8,9,8,9]}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4_2*l_h_i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4_2*l_h_i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4_2*l_h_a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4_2*l_h_a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4_2*l_h_a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460.22841186523436,&quot;left&quot;:63.578173828125,&quot;top&quot;:57.28579406738281,&quot;width&quot;:818.25914900652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,3321416]}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2462_1*l_h_i*1_2_3"/>
  <p:tag name="KSO_WM_TEMPLATE_CATEGORY" val="diagram"/>
  <p:tag name="KSO_WM_TEMPLATE_INDEX" val="202324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1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62_1*l_h_i*1_2_2"/>
  <p:tag name="KSO_WM_TEMPLATE_CATEGORY" val="diagram"/>
  <p:tag name="KSO_WM_TEMPLATE_INDEX" val="202324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1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62_1*l_h_i*1_1_2"/>
  <p:tag name="KSO_WM_TEMPLATE_CATEGORY" val="diagram"/>
  <p:tag name="KSO_WM_TEMPLATE_INDEX" val="202324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2462_1*l_h_i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1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2462_1*l_h_i*1_1_3"/>
  <p:tag name="KSO_WM_TEMPLATE_CATEGORY" val="diagram"/>
  <p:tag name="KSO_WM_TEMPLATE_INDEX" val="202324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solid&quot;:{&quot;brightness&quot;:0,&quot;colorType&quot;:1,&quot;foreColorIndex&quot;:2,&quot;transparency&quot;:0.80000001192092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62_1*l_h_i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0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62_1*l_h_f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添加文本，简明扼要地阐述您的观点。根据需要可酌情增减文字，以便观者准确地理解您传达的思想。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62_1*l_h_a*1_2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0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62_1*l_h_f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62_1*l_h_a*1_1_1"/>
  <p:tag name="KSO_WM_TEMPLATE_CATEGORY" val="diagram"/>
  <p:tag name="KSO_WM_TEMPLATE_INDEX" val="2023246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8999938964844,&quot;left&quot;:54.377960205078125,&quot;top&quot;:145.20000305175782,&quot;width&quot;:851.24407958984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,3322137,3321780]}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4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6000000238418579,&quot;colorType&quot;:1,&quot;foreColorIndex&quot;:5,&quot;pos&quot;:1,&quot;transparency&quot;:0.64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2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8,9,8,9,8,9]}"/>
</p:tagLst>
</file>

<file path=ppt/tags/tag209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57_2*n_h_i*1_1_1"/>
  <p:tag name="KSO_WM_TEMPLATE_CATEGORY" val="diagram"/>
  <p:tag name="KSO_WM_TEMPLATE_INDEX" val="20230957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8,9,8,9,8,9]}"/>
</p:tagLst>
</file>

<file path=ppt/tags/tag2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2*n_h_h_f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2*n_h_h_a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2*n_h_h_f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2*n_h_h_a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2*n_h_h_f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根据需要可酌情增减文字，以便观者准确地理解您传达的思想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2*n_h_h_a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2*n_h_a*1_1_1"/>
  <p:tag name="KSO_WM_TEMPLATE_CATEGORY" val="diagram"/>
  <p:tag name="KSO_WM_TEMPLATE_INDEX" val="202309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x*1_1_1"/>
  <p:tag name="KSO_WM_TEMPLATE_CATEGORY" val="diagram"/>
  <p:tag name="KSO_WM_TEMPLATE_INDEX" val="202309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111*120"/>
  <p:tag name="KSO_WM_UNIT_TYPE" val="n_h_x"/>
  <p:tag name="KSO_WM_UNIT_INDEX" val="1_1_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8,9,8,9,8,9]}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8,9,8,9,8,9]}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64*69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8,9,8,9,8,9]}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57_2*n_h_h_x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73*73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8,9,8,9,8,9]}"/>
</p:tagLst>
</file>

<file path=ppt/tags/tag2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2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64.9951513767993,&quot;left&quot;:46.94999389648437,&quot;top&quot;:107.97500610351562,&quot;width&quot;:902.95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3499999940395355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8,9,8,9,8,9]}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,3321480,3312479]}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h_i"/>
  <p:tag name="KSO_WM_UNIT_INDEX" val="1_2_1_1"/>
  <p:tag name="KSO_WM_UNIT_ID" val="diagram20233167_1*n_h_h_i*1_2_1_1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n_h_h_i"/>
  <p:tag name="KSO_WM_UNIT_INDEX" val="1_2_2_1"/>
  <p:tag name="KSO_WM_UNIT_ID" val="diagram20233167_1*n_h_h_i*1_2_2_1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3167_1*n_h_i*1_1_3"/>
  <p:tag name="KSO_WM_TEMPLATE_CATEGORY" val="diagram"/>
  <p:tag name="KSO_WM_TEMPLATE_INDEX" val="2023316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8,9,8,9,8,9]}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3167_1*n_h_h_i*1_2_2_2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LINE_FORE_SCHEMECOLOR_INDEX" val="16"/>
  <p:tag name="KSO_WM_DIAGRAM_USE_COLOR_VALUE" val="{&quot;color_scheme&quot;:1,&quot;color_type&quot;:1,&quot;theme_color_indexes&quot;:[8,9,8,9,8,9]}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3167_1*n_h_h_i*1_2_1_2"/>
  <p:tag name="KSO_WM_TEMPLATE_CATEGORY" val="diagram"/>
  <p:tag name="KSO_WM_TEMPLATE_INDEX" val="2023316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16"/>
  <p:tag name="KSO_WM_DIAGRAM_USE_COLOR_VALUE" val="{&quot;color_scheme&quot;:1,&quot;color_type&quot;:1,&quot;theme_color_indexes&quot;:[8,9,8,9,8,9]}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3167_1*n_h_a*1_1_1"/>
  <p:tag name="KSO_WM_TEMPLATE_CATEGORY" val="diagram"/>
  <p:tag name="KSO_WM_TEMPLATE_INDEX" val="2023316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solid&quot;:{&quot;brightness&quot;:0,&quot;colorType&quot;:1,&quot;foreColorIndex&quot;:5,&quot;transparency&quot;:0.620000004768371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TEXT_TYPE" val="1"/>
  <p:tag name="KSO_WM_UNIT_VALUE" val="20"/>
  <p:tag name="KSO_WM_BEAUTIFY_FLAG" val="#wm#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3167_1*n_h_h_f*1_2_1_1"/>
  <p:tag name="KSO_WM_TEMPLATE_CATEGORY" val="diagram"/>
  <p:tag name="KSO_WM_TEMPLATE_INDEX" val="2023316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你的文本具体内容，文字是您思想的提炼，简明扼要地阐述您的内容观点。根据需要可酌情增减文字，以便观者准确地理解您传达的思想。单击此处添加文本具体内容，文字是您思想的提炼，简明扼要地阐述您的观点。"/>
  <p:tag name="KSO_WM_UNIT_LINE_FORE_SCHEMECOLOR_INDEX" val="-2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3167_1*n_h_h_f*1_2_2_1"/>
  <p:tag name="KSO_WM_TEMPLATE_CATEGORY" val="diagram"/>
  <p:tag name="KSO_WM_TEMPLATE_INDEX" val="20233167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你的文本具体内容，文字是您思想的提炼，简明扼要地阐述您的观点。根据需要可酌情增减文字，以便观者准确地理解您传达的思想。单击此处添加文本具体内容，文字是您思想的提炼，简明扼要地阐述您的观点。单击此处添加你的文本具体内容。"/>
  <p:tag name="KSO_WM_UNIT_LINE_FORE_SCHEMECOLOR_INDEX" val="-2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23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06*10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3167_1*n_h_h_x*1_2_1_1"/>
  <p:tag name="KSO_WM_TEMPLATE_CATEGORY" val="diagram"/>
  <p:tag name="KSO_WM_TEMPLATE_INDEX" val="20233167"/>
  <p:tag name="KSO_WM_UNIT_LAYERLEVEL" val="1_1_1_1"/>
  <p:tag name="KSO_WM_TAG_VERSION" val="3.0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8,9,8,9,8,9]}"/>
</p:tagLst>
</file>

<file path=ppt/tags/tag23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15*10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3167_1*n_h_h_x*1_2_2_1"/>
  <p:tag name="KSO_WM_TEMPLATE_CATEGORY" val="diagram"/>
  <p:tag name="KSO_WM_TEMPLATE_INDEX" val="20233167"/>
  <p:tag name="KSO_WM_UNIT_LAYERLEVEL" val="1_1_1_1"/>
  <p:tag name="KSO_WM_TAG_VERSION" val="3.0"/>
  <p:tag name="KSO_WM_DIAGRAM_MAX_ITEMCNT" val="4"/>
  <p:tag name="KSO_WM_DIAGRAM_MIN_ITEMCNT" val="2"/>
  <p:tag name="KSO_WM_DIAGRAM_VIRTUALLY_FRAME" val="{&quot;height&quot;:360.42503631832096,&quot;left&quot;:60.67500610351563,&quot;top&quot;:94.55000305175781,&quot;width&quot;:852.54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8,9,8,9,8,9]}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,3322137]}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]}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]}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]}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3258]}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347.15,&quot;left&quot;:277.75,&quot;top&quot;:108.9,&quot;width&quot;:652.35}"/>
</p:tagLst>
</file>

<file path=ppt/tags/tag2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8.xml><?xml version="1.0" encoding="utf-8"?>
<p:tagLst xmlns:p="http://schemas.openxmlformats.org/presentationml/2006/main">
  <p:tag name="KSO_WM_DIAGRAM_VIRTUALLY_FRAME" val="{&quot;height&quot;:347.15,&quot;left&quot;:277.75,&quot;top&quot;:108.9,&quot;width&quot;:652.35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402933,3322237]}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,3402933]}"/>
</p:tagLst>
</file>

<file path=ppt/tags/tag2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9.xml><?xml version="1.0" encoding="utf-8"?>
<p:tagLst xmlns:p="http://schemas.openxmlformats.org/presentationml/2006/main">
  <p:tag name="KSO_WM_DIAGRAM_VIRTUALLY_FRAME" val="{&quot;height&quot;:347.15,&quot;left&quot;:277.75,&quot;top&quot;:108.9,&quot;width&quot;:652.35}"/>
</p:tagLst>
</file>

<file path=ppt/tags/tag29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65&quot;:[20205176],&quot;70&quot;:[3402933,3322137,3322237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31.xml><?xml version="1.0" encoding="utf-8"?>
<p:tagLst xmlns:p="http://schemas.openxmlformats.org/presentationml/2006/main">
  <p:tag name="KSO_WM_DIAGRAM_VIRTUALLY_FRAME" val="{&quot;height&quot;:347.15,&quot;left&quot;:277.75,&quot;top&quot;:108.9,&quot;width&quot;:652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35.xml><?xml version="1.0" encoding="utf-8"?>
<p:tagLst xmlns:p="http://schemas.openxmlformats.org/presentationml/2006/main">
  <p:tag name="KSO_WM_DIAGRAM_VIRTUALLY_FRAME" val="{&quot;height&quot;:347.15,&quot;left&quot;:277.75,&quot;top&quot;:108.9,&quot;width&quot;:652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39.xml><?xml version="1.0" encoding="utf-8"?>
<p:tagLst xmlns:p="http://schemas.openxmlformats.org/presentationml/2006/main">
  <p:tag name="KSO_WM_DIAGRAM_VIRTUALLY_FRAME" val="{&quot;height&quot;:347.15,&quot;left&quot;:277.75,&quot;top&quot;:108.9,&quot;width&quot;:652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47.15,&quot;left&quot;:277.75,&quot;top&quot;:108.9,&quot;width&quot;:652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49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1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f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SUBTYPE" val="a"/>
  <p:tag name="KSO_WM_UNIT_NOCLEAR" val="0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12"/>
  <p:tag name="KSO_WM_BEAUTIFY_FLAG" val="#wm#"/>
  <p:tag name="KSO_WM_UNIT_PRESET_TEXT" val="单击此处添加你的文本具体内容，简明扼要地阐述您的观点。根据需要可酌情增减文字，以便观者准确地理解您传达的思想。单击此处添加你的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5_3*l_h_a*1_1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54998779296875,&quot;left&quot;:34.2,&quot;top&quot;:81.87500610351563,&quot;width&quot;:846.5749938964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52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1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53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1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54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55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2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56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2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57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2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58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f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SUBTYPE" val="a"/>
  <p:tag name="KSO_WM_UNIT_NOCLEAR" val="0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12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5_3*l_h_a*1_2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54998779296875,&quot;left&quot;:34.2,&quot;top&quot;:81.87500610351563,&quot;width&quot;:846.5749938964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61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3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62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3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63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3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64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f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SUBTYPE" val="a"/>
  <p:tag name="KSO_WM_UNIT_NOCLEAR" val="0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12"/>
  <p:tag name="KSO_WM_BEAUTIFY_FLAG" val="#wm#"/>
  <p:tag name="KSO_WM_UNIT_PRESET_TEXT" val="单击此处添加你的文本具体内容，简明扼要地阐述您的观点。根据需要可酌情增减文字，以便观者准确地理解您传达的思想。单击此处添加你的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5_3*l_h_a*1_3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54998779296875,&quot;left&quot;:34.2,&quot;top&quot;:81.87500610351563,&quot;width&quot;:846.5749938964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66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4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67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4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4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8,9,8,9,8,9]}"/>
</p:tagLst>
</file>

<file path=ppt/tags/tag68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4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69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i*1_4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HIGHLIGHT" val="0"/>
  <p:tag name="KSO_WM_UNIT_COMPATIBLE" val="0"/>
  <p:tag name="KSO_WM_UNIT_DIAGRAM_ISNUMVISUAL" val="0"/>
  <p:tag name="KSO_WM_UNIT_DIAGRAM_ISREFERUNIT" val="0"/>
  <p:tag name="KSO_WM_UNIT_ID" val="diagram20233205_3*l_h_f*1_4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SUBTYPE" val="a"/>
  <p:tag name="KSO_WM_UNIT_NOCLEAR" val="0"/>
  <p:tag name="KSO_WM_UNIT_TYPE" val="l_h_f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12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205_3*l_h_a*1_4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54998779296875,&quot;left&quot;:34.2,&quot;top&quot;:81.87500610351563,&quot;width&quot;:846.5749938964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标题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205_3*l_h_x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VALUE" val="80*69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54998779296875,&quot;left&quot;:34.2,&quot;top&quot;:81.87500610351563,&quot;width&quot;:846.574993896484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73.xml><?xml version="1.0" encoding="utf-8"?>
<p:tagLst xmlns:p="http://schemas.openxmlformats.org/presentationml/2006/main">
  <p:tag name="KSO_WM_DIAGRAM_VIRTUALLY_FRAME" val="{&quot;height&quot;:376.54998779296875,&quot;left&quot;:34.2,&quot;top&quot;:81.87500610351563,&quot;width&quot;:846.5749938964843}"/>
  <p:tag name="KSO_WM_UNIT_VALUE" val="90*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05_3*l_h_x*1_2_1"/>
  <p:tag name="KSO_WM_TEMPLATE_CATEGORY" val="diagram"/>
  <p:tag name="KSO_WM_TEMPLATE_INDEX" val="2023320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205_3*l_h_x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VALUE" val="64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54998779296875,&quot;left&quot;:34.2,&quot;top&quot;:81.87500610351563,&quot;width&quot;:846.574993896484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05_3*l_h_x*1_4_1"/>
  <p:tag name="KSO_WM_TEMPLATE_CATEGORY" val="diagram"/>
  <p:tag name="KSO_WM_TEMPLATE_INDEX" val="20233205"/>
  <p:tag name="KSO_WM_UNIT_LAYERLEVEL" val="1_1_1"/>
  <p:tag name="KSO_WM_TAG_VERSION" val="3.0"/>
  <p:tag name="KSO_WM_UNIT_VALUE" val="80*8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6.54998779296875,&quot;left&quot;:34.2,&quot;top&quot;:81.87500610351563,&quot;width&quot;:846.574993896484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8,9,8,9,8,9]}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65&quot;:[20205176],&quot;70&quot;:[3322237]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1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0.8999999761581421,&quot;transparency&quot;:1},{&quot;brightness&quot;:0.4000000059604645,&quot;colorType&quot;:1,&quot;foreColorIndex&quot;:5,&quot;pos&quot;:0.70999997854232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8,9,8,9,8,9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1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8,9,8,9,8,9]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2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2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8,9,8,9,8,9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3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3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8,9,8,9,8,9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1_1"/>
  <p:tag name="KSO_WM_TEMPLATE_CATEGORY" val="diagram"/>
  <p:tag name="KSO_WM_TEMPLATE_INDEX" val="2023524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},&quot;type&quot;:1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5248_1*n_h_h_f*1_2_1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添加正文具体内容"/>
  <p:tag name="KSO_WM_UNIT_LINE_FORE_SCHEMECOLOR_INDEX" val="-2"/>
  <p:tag name="KSO_WM_DIAGRAM_USE_COLOR_VALUE" val="{&quot;color_scheme&quot;:1,&quot;color_type&quot;:1,&quot;theme_color_indexes&quot;:[8,9,8,9,8,9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x*1_2_1_1"/>
  <p:tag name="KSO_WM_TEMPLATE_CATEGORY" val="diagram"/>
  <p:tag name="KSO_WM_TEMPLATE_INDEX" val="20235248"/>
  <p:tag name="KSO_WM_UNIT_LAYERLEVEL" val="1_1_1_1"/>
  <p:tag name="KSO_WM_TAG_VERSION" val="3.0"/>
  <p:tag name="KSO_WM_BEAUTIFY_FLAG" val="#wm#"/>
  <p:tag name="KSO_WM_UNIT_VALUE" val="100*100"/>
  <p:tag name="KSO_WM_DIAGRAM_GROUP_CODE" val="n1-1"/>
  <p:tag name="KSO_WM_UNIT_TYPE" val="n_h_h_x"/>
  <p:tag name="KSO_WM_UNIT_INDEX" val="1_2_1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2_1"/>
  <p:tag name="KSO_WM_TEMPLATE_CATEGORY" val="diagram"/>
  <p:tag name="KSO_WM_TEMPLATE_INDEX" val="2023524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2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8,9,8,9,8,9]}"/>
</p:tagLst>
</file>

<file path=ppt/tags/tag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5248_1*n_h_h_f*1_2_2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添加项正文内容"/>
  <p:tag name="KSO_WM_UNIT_LINE_FORE_SCHEMECOLOR_INDEX" val="-2"/>
  <p:tag name="KSO_WM_DIAGRAM_USE_COLOR_VALUE" val="{&quot;color_scheme&quot;:1,&quot;color_type&quot;:1,&quot;theme_color_indexes&quot;:[8,9,8,9,8,9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x*1_2_2_1"/>
  <p:tag name="KSO_WM_TEMPLATE_CATEGORY" val="diagram"/>
  <p:tag name="KSO_WM_TEMPLATE_INDEX" val="20235248"/>
  <p:tag name="KSO_WM_UNIT_LAYERLEVEL" val="1_1_1_1"/>
  <p:tag name="KSO_WM_TAG_VERSION" val="3.0"/>
  <p:tag name="KSO_WM_BEAUTIFY_FLAG" val="#wm#"/>
  <p:tag name="KSO_WM_UNIT_VALUE" val="100*100"/>
  <p:tag name="KSO_WM_DIAGRAM_GROUP_CODE" val="n1-1"/>
  <p:tag name="KSO_WM_UNIT_TYPE" val="n_h_h_x"/>
  <p:tag name="KSO_WM_UNIT_INDEX" val="1_2_2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i*1_2_3_1"/>
  <p:tag name="KSO_WM_TEMPLATE_CATEGORY" val="diagram"/>
  <p:tag name="KSO_WM_TEMPLATE_INDEX" val="2023524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3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0,&quot;colorType&quot;:1,&quot;foreColorIndex&quot;:5,&quot;transparency&quot;:0.810000002384185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LINE_FORE_SCHEMECOLOR_INDEX" val="-2"/>
  <p:tag name="KSO_WM_DIAGRAM_USE_COLOR_VALUE" val="{&quot;color_scheme&quot;:1,&quot;color_type&quot;:1,&quot;theme_color_indexes&quot;:[8,9,8,9,8,9]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5248_1*n_h_h_f*1_2_3_1"/>
  <p:tag name="KSO_WM_TEMPLATE_CATEGORY" val="diagram"/>
  <p:tag name="KSO_WM_TEMPLATE_INDEX" val="20235248"/>
  <p:tag name="KSO_WM_UNIT_LAYERLEVEL" val="1_1_1_1"/>
  <p:tag name="KSO_WM_TAG_VERSION" val="3.0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USESOURCEFORMAT_APPLY" val="1"/>
  <p:tag name="KSO_WM_UNIT_TEXT_LAYER_COUNT" val="1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添加项正文"/>
  <p:tag name="KSO_WM_UNIT_LINE_FORE_SCHEMECOLOR_INDEX" val="-2"/>
  <p:tag name="KSO_WM_DIAGRAM_USE_COLOR_VALUE" val="{&quot;color_scheme&quot;:1,&quot;color_type&quot;:1,&quot;theme_color_indexes&quot;:[8,9,8,9,8,9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h_x*1_2_3_1"/>
  <p:tag name="KSO_WM_TEMPLATE_CATEGORY" val="diagram"/>
  <p:tag name="KSO_WM_TEMPLATE_INDEX" val="20235248"/>
  <p:tag name="KSO_WM_UNIT_LAYERLEVEL" val="1_1_1_1"/>
  <p:tag name="KSO_WM_TAG_VERSION" val="3.0"/>
  <p:tag name="KSO_WM_BEAUTIFY_FLAG" val="#wm#"/>
  <p:tag name="KSO_WM_UNIT_VALUE" val="100*100"/>
  <p:tag name="KSO_WM_DIAGRAM_GROUP_CODE" val="n1-1"/>
  <p:tag name="KSO_WM_UNIT_TYPE" val="n_h_h_x"/>
  <p:tag name="KSO_WM_UNIT_INDEX" val="1_2_3_1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4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4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8,9,8,9,8,9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5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5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8,9,8,9,8,9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i*1_6"/>
  <p:tag name="KSO_WM_TEMPLATE_CATEGORY" val="diagram"/>
  <p:tag name="KSO_WM_TEMPLATE_INDEX" val="20235248"/>
  <p:tag name="KSO_WM_UNIT_LAYERLEVEL" val="1_1"/>
  <p:tag name="KSO_WM_TAG_VERSION" val="3.0"/>
  <p:tag name="KSO_WM_BEAUTIFY_FLAG" val="#wm#"/>
  <p:tag name="KSO_WM_DIAGRAM_GROUP_CODE" val="n1-1"/>
  <p:tag name="KSO_WM_UNIT_TYPE" val="n_i"/>
  <p:tag name="KSO_WM_UNIT_INDEX" val="1_6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solid&quot;:{&quot;brightness&quot;:0.6000000238418579,&quot;colorType&quot;:1,&quot;foreColorIndex&quot;:7,&quot;transparency&quot;:0.579999983310699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6"/>
  <p:tag name="KSO_WM_UNIT_LINE_FORE_SCHEMECOLOR_INDEX" val="-2"/>
  <p:tag name="KSO_WM_DIAGRAM_USE_COLOR_VALUE" val="{&quot;color_scheme&quot;:1,&quot;color_type&quot;:1,&quot;theme_color_indexes&quot;:[8,9,8,9,8,9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2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8,9,8,9,8,9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3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3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8,9,8,9,8,9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4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4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gradient&quot;:[{&quot;brightness&quot;:0.4000000059604645,&quot;colorType&quot;:1,&quot;foreColorIndex&quot;:5,&quot;pos&quot;:0.4300000071525574,&quot;transparency&quot;:1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8,9,8,9,8,9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5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5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8,9,8,9,8,9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6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6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8,9,8,9,8,9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248_1*n_h_i*1_1_7"/>
  <p:tag name="KSO_WM_TEMPLATE_CATEGORY" val="diagram"/>
  <p:tag name="KSO_WM_TEMPLATE_INDEX" val="20235248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7"/>
  <p:tag name="KSO_WM_DIAGRAM_VERSION" val="3"/>
  <p:tag name="KSO_WM_DIAGRAM_COLOR_TRICK" val="4"/>
  <p:tag name="KSO_WM_DIAGRAM_COLOR_TEXT_CAN_REMOVE" val="n"/>
  <p:tag name="KSO_WM_DIAGRAM_MAX_ITEMCNT" val="5"/>
  <p:tag name="KSO_WM_DIAGRAM_MIN_ITEMCNT" val="3"/>
  <p:tag name="KSO_WM_DIAGRAM_VIRTUALLY_FRAME" val="{&quot;height&quot;:416.4499969482422,&quot;left&quot;:148.02499389648438,&quot;top&quot;:69.45000305175782,&quot;width&quot;:656.9500122070312}"/>
  <p:tag name="KSO_WM_DIAGRAM_COLOR_MATCH_VALUE" val="{&quot;shape&quot;:{&quot;fill&quot;:{&quot;gradient&quot;:[{&quot;brightness&quot;:0.4000000059604645,&quot;colorType&quot;:1,&quot;foreColorIndex&quot;:5,&quot;pos&quot;:0.4300000071525574,&quot;transparency&quot;:0.4099999964237213},{&quot;brightness&quot;:0.4000000059604645,&quot;colorType&quot;:1,&quot;foreColorIndex&quot;:5,&quot;pos&quot;:0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-2"/>
  <p:tag name="KSO_WM_DIAGRAM_USE_COLOR_VALUE" val="{&quot;color_scheme&quot;:1,&quot;color_type&quot;:1,&quot;theme_color_indexes&quot;:[8,9,8,9,8,9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7714</Words>
  <Application>WPS 演示</Application>
  <PresentationFormat>宽屏</PresentationFormat>
  <Paragraphs>447</Paragraphs>
  <Slides>42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Wingdings</vt:lpstr>
      <vt:lpstr>方正宝黑体 简 Medium</vt:lpstr>
      <vt:lpstr>方正宝黑体 简 Light</vt:lpstr>
      <vt:lpstr>思源黑体 CN Bold</vt:lpstr>
      <vt:lpstr>黑体</vt:lpstr>
      <vt:lpstr>汉仪雅酷黑简</vt:lpstr>
      <vt:lpstr>思源黑体 CN Normal</vt:lpstr>
      <vt:lpstr>Arial Unicode MS</vt:lpstr>
      <vt:lpstr>Calibri</vt:lpstr>
      <vt:lpstr>汉仪力量黑简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阿涛</cp:lastModifiedBy>
  <cp:revision>290</cp:revision>
  <dcterms:created xsi:type="dcterms:W3CDTF">2022-12-31T05:43:00Z</dcterms:created>
  <dcterms:modified xsi:type="dcterms:W3CDTF">2025-06-26T12:42:27Z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AF768F74901346D2BA776471A028A0DA_13</vt:lpwstr>
  </property>
</Properties>
</file>