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0" r:id="rId3"/>
    <p:sldId id="321" r:id="rId5"/>
    <p:sldId id="387" r:id="rId6"/>
    <p:sldId id="391" r:id="rId7"/>
    <p:sldId id="410" r:id="rId8"/>
    <p:sldId id="389" r:id="rId9"/>
    <p:sldId id="395" r:id="rId10"/>
    <p:sldId id="396" r:id="rId11"/>
    <p:sldId id="337" r:id="rId12"/>
    <p:sldId id="392" r:id="rId13"/>
    <p:sldId id="412" r:id="rId14"/>
    <p:sldId id="411" r:id="rId15"/>
    <p:sldId id="384" r:id="rId16"/>
    <p:sldId id="394" r:id="rId17"/>
    <p:sldId id="322" r:id="rId18"/>
    <p:sldId id="413" r:id="rId19"/>
    <p:sldId id="418" r:id="rId20"/>
    <p:sldId id="414" r:id="rId21"/>
    <p:sldId id="416" r:id="rId22"/>
    <p:sldId id="417" r:id="rId23"/>
    <p:sldId id="415" r:id="rId24"/>
    <p:sldId id="338" r:id="rId25"/>
    <p:sldId id="398" r:id="rId26"/>
    <p:sldId id="401" r:id="rId27"/>
    <p:sldId id="409" r:id="rId28"/>
    <p:sldId id="378" r:id="rId29"/>
    <p:sldId id="327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100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6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9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30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tags" Target="../tags/tag71.xml"/><Relationship Id="rId7" Type="http://schemas.openxmlformats.org/officeDocument/2006/relationships/image" Target="../media/image31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72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7.xml"/><Relationship Id="rId3" Type="http://schemas.openxmlformats.org/officeDocument/2006/relationships/image" Target="../media/image33.png"/><Relationship Id="rId2" Type="http://schemas.openxmlformats.org/officeDocument/2006/relationships/tags" Target="../tags/tag76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tags" Target="../tags/tag78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37.png"/><Relationship Id="rId2" Type="http://schemas.openxmlformats.org/officeDocument/2006/relationships/tags" Target="../tags/tag80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38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39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7.xml"/><Relationship Id="rId3" Type="http://schemas.openxmlformats.org/officeDocument/2006/relationships/image" Target="../media/image40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91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4.xml"/><Relationship Id="rId3" Type="http://schemas.openxmlformats.org/officeDocument/2006/relationships/image" Target="../media/image43.png"/><Relationship Id="rId2" Type="http://schemas.openxmlformats.org/officeDocument/2006/relationships/tags" Target="../tags/tag93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image" Target="../media/image44.png"/><Relationship Id="rId2" Type="http://schemas.openxmlformats.org/officeDocument/2006/relationships/tags" Target="../tags/tag95.xml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8.xml"/><Relationship Id="rId3" Type="http://schemas.openxmlformats.org/officeDocument/2006/relationships/image" Target="../media/image45.png"/><Relationship Id="rId2" Type="http://schemas.openxmlformats.org/officeDocument/2006/relationships/tags" Target="../tags/tag97.xml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5.png"/><Relationship Id="rId2" Type="http://schemas.openxmlformats.org/officeDocument/2006/relationships/tags" Target="../tags/tag4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49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稳中求进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交替前行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汇金增持，中长向好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86549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汇金持续增持，宽基成为核心方向，长期稳定市场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机构投资者主导行情，资金推动轮，指数托底，题材轮动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6225" y="784860"/>
            <a:ext cx="7593965" cy="5009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901305" y="3462020"/>
            <a:ext cx="3862705" cy="2331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901305" y="784860"/>
            <a:ext cx="3862705" cy="2629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</a:t>
            </a:r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历史机遇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85851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上证指数捕捞季节年，季，月，金叉区域，季线</a:t>
            </a:r>
            <a:r>
              <a:rPr lang="en-US" altLang="zh-CN" dirty="0" smtClean="0">
                <a:solidFill>
                  <a:schemeClr val="bg1"/>
                </a:solidFill>
              </a:rPr>
              <a:t>MACD</a:t>
            </a:r>
            <a:r>
              <a:rPr lang="zh-CN" altLang="en-US" dirty="0" smtClean="0">
                <a:solidFill>
                  <a:schemeClr val="bg1"/>
                </a:solidFill>
              </a:rPr>
              <a:t>金叉，开启投资好年份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dirty="0" smtClean="0">
                <a:solidFill>
                  <a:schemeClr val="bg1"/>
                </a:solidFill>
              </a:rPr>
              <a:t>96-97</a:t>
            </a:r>
            <a:r>
              <a:rPr lang="zh-CN" altLang="en-US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1260" y="688340"/>
            <a:ext cx="9544050" cy="51701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7920" y="2021840"/>
            <a:ext cx="4973955" cy="27108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周期共振，年线金叉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91285" y="59556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年线金叉区域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个，季线金叉区域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个，月线金叉区域</a:t>
            </a:r>
            <a:r>
              <a:rPr lang="en-US" altLang="zh-CN" b="1" dirty="0" smtClean="0">
                <a:solidFill>
                  <a:schemeClr val="bg1"/>
                </a:solidFill>
              </a:rPr>
              <a:t>29</a:t>
            </a:r>
            <a:r>
              <a:rPr lang="zh-CN" altLang="en-US" b="1" dirty="0" smtClean="0">
                <a:solidFill>
                  <a:schemeClr val="bg1"/>
                </a:solidFill>
              </a:rPr>
              <a:t>个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周线金叉区域，中小为主，关注中小盘机会轮动，周线调整只是洗盘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43330" y="747395"/>
            <a:ext cx="9595485" cy="51974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拐点已过，天时来临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0260" y="5617845"/>
            <a:ext cx="103054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机构主导，调整就是机会，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充分理解慢，不能快，不能疯，快速上是风险，快速下就是机会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平均股价</a:t>
            </a:r>
            <a:r>
              <a:rPr lang="en-US" altLang="zh-CN" b="1" dirty="0" smtClean="0">
                <a:solidFill>
                  <a:schemeClr val="bg1"/>
                </a:solidFill>
              </a:rPr>
              <a:t>W</a:t>
            </a:r>
            <a:r>
              <a:rPr lang="zh-CN" altLang="en-US" b="1" dirty="0" smtClean="0">
                <a:solidFill>
                  <a:schemeClr val="bg1"/>
                </a:solidFill>
              </a:rPr>
              <a:t>压力，震荡后突破。指数已经突破。中短向下，高低切换，关注中小科创短线低位启动。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7645" y="716280"/>
            <a:ext cx="8971280" cy="48596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指数增强，超越市场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7774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82917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8457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9118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1026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6125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年收益为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42.83%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，牛市最优配置基金，弹性较大，爆发力较强，赚了指数也赚钱！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9390" y="809625"/>
            <a:ext cx="6981825" cy="4090035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>
            <p:custDataLst>
              <p:tags r:id="rId8"/>
            </p:custDataLst>
          </p:nvPr>
        </p:nvSpPr>
        <p:spPr>
          <a:xfrm>
            <a:off x="703580" y="646239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0025" y="810260"/>
            <a:ext cx="6981190" cy="4078605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左手中特，市值龙头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趋势波动，顺势前行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842645"/>
            <a:ext cx="9533255" cy="46462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红利本金，机构首选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5260" y="566039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895" y="665480"/>
            <a:ext cx="91992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60" y="1431290"/>
            <a:ext cx="2552065" cy="1398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260" y="2924175"/>
            <a:ext cx="2552700" cy="1114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稳健分红，控盘增加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控盘增加代表机构介入，选取控盘反复增加品种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稳定分红中，选择低位启动补涨，顺势跟踪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4280" y="671195"/>
            <a:ext cx="9709150" cy="52590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3485" y="737235"/>
            <a:ext cx="9639300" cy="5221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天时地利，全面投资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轻舟已过，乘势而上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左手中特，市值龙头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16"/>
            </p:custDataLst>
          </p:nvPr>
        </p:nvGrpSpPr>
        <p:grpSpPr>
          <a:xfrm>
            <a:off x="4187825" y="4796155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右手科技，自主可控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控盘增加，突破平台，关注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9525" y="737235"/>
            <a:ext cx="9657080" cy="52311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控盘增加，趋势延续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</a:t>
            </a:r>
            <a:r>
              <a:rPr lang="zh-CN" altLang="en-US" dirty="0" smtClean="0">
                <a:solidFill>
                  <a:schemeClr val="bg1"/>
                </a:solidFill>
              </a:rPr>
              <a:t>增加</a:t>
            </a:r>
            <a:r>
              <a:rPr lang="zh-CN" altLang="en-US" dirty="0" smtClean="0">
                <a:solidFill>
                  <a:schemeClr val="bg1"/>
                </a:solidFill>
              </a:rPr>
              <a:t>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3490" y="737235"/>
            <a:ext cx="9709150" cy="52590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右手科技，自主可控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跟随节奏，关注主题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6836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空间龙头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趋势龙头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控盘反复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左手科技，右手消费：芯片，新能源车，机器人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39085" y="796925"/>
            <a:ext cx="9220200" cy="5109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0" y="796925"/>
            <a:ext cx="7865745" cy="5112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金叉区域，关注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0315" y="719455"/>
            <a:ext cx="9691370" cy="52495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多空转折，顺势前行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日线控盘增加</a:t>
            </a:r>
            <a:r>
              <a:rPr lang="zh-CN" altLang="en-US" dirty="0" smtClean="0">
                <a:solidFill>
                  <a:schemeClr val="bg1"/>
                </a:solidFill>
              </a:rPr>
              <a:t>，金叉末端，静待</a:t>
            </a:r>
            <a:r>
              <a:rPr lang="en-US" altLang="zh-CN" dirty="0" smtClean="0">
                <a:solidFill>
                  <a:schemeClr val="bg1"/>
                </a:solidFill>
              </a:rPr>
              <a:t>B</a:t>
            </a:r>
            <a:r>
              <a:rPr lang="zh-CN" altLang="en-US" dirty="0" smtClean="0">
                <a:solidFill>
                  <a:schemeClr val="bg1"/>
                </a:solidFill>
              </a:rPr>
              <a:t>点回档金叉的机会，注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72235" y="737235"/>
            <a:ext cx="9471660" cy="51308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控盘增加，关注下个熊线上移的机会，注意业绩波动风险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9850" y="707390"/>
            <a:ext cx="9512300" cy="51523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天时地利，全面投资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政策向好，中长入市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0365" y="4643120"/>
            <a:ext cx="5403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稳预期，扩内需，积极财政持续发力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机构加速入场，融资规模回归，龙虎活跃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各路资金持续入场，机构建仓抢筹阶段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资金推动论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机构，中长，指数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1010920"/>
            <a:ext cx="6617335" cy="2414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3456305"/>
            <a:ext cx="6614160" cy="2385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365" y="1010920"/>
            <a:ext cx="5403850" cy="361696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93715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科特估双轮驱动，左手红利现金，右手科技创新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地产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数据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39495" y="3362960"/>
            <a:ext cx="9839325" cy="2453640"/>
            <a:chOff x="2468" y="5225"/>
            <a:chExt cx="15495" cy="386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8" y="5225"/>
              <a:ext cx="5543" cy="38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1" y="5226"/>
              <a:ext cx="9953" cy="3863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54050" y="788035"/>
            <a:ext cx="10752455" cy="2524760"/>
            <a:chOff x="1030" y="1161"/>
            <a:chExt cx="16933" cy="397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" y="1161"/>
              <a:ext cx="11483" cy="39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513" y="1161"/>
              <a:ext cx="5451" cy="3976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445260" y="59175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低利率，不确定行情下，固收加成为机构投资者首选，规模持续新高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机构减持货基，个人投资者增持货基，认知偏差，跟随机构，主动理财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跟随机构，主动变化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0682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机构首选，固收系列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19225" y="5020945"/>
            <a:ext cx="8886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短期债基：回撤极小，比货币收益高一些，但有轻微回撤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中长期债基：</a:t>
            </a:r>
            <a:r>
              <a:rPr lang="zh-CN" altLang="en-US" sz="2400" b="1">
                <a:solidFill>
                  <a:schemeClr val="bg1"/>
                </a:solidFill>
                <a:sym typeface="+mn-ea"/>
              </a:rPr>
              <a:t>大小年</a:t>
            </a:r>
            <a:r>
              <a:rPr lang="zh-CN" altLang="en-US" sz="2400" b="1">
                <a:solidFill>
                  <a:schemeClr val="bg1"/>
                </a:solidFill>
              </a:rPr>
              <a:t>收益差别明显，开始有回撤的感知</a:t>
            </a:r>
            <a:endParaRPr lang="zh-CN" altLang="en-US" sz="2400" b="1">
              <a:solidFill>
                <a:schemeClr val="bg1"/>
              </a:solidFill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</a:rPr>
              <a:t>固收</a:t>
            </a:r>
            <a:r>
              <a:rPr lang="en-US" altLang="zh-CN" sz="2400" b="1">
                <a:solidFill>
                  <a:schemeClr val="bg1"/>
                </a:solidFill>
              </a:rPr>
              <a:t>+</a:t>
            </a:r>
            <a:r>
              <a:rPr lang="zh-CN" altLang="en-US" sz="2400" b="1">
                <a:solidFill>
                  <a:schemeClr val="bg1"/>
                </a:solidFill>
              </a:rPr>
              <a:t>：收益更明显，波动性更大，稳中有进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109980"/>
            <a:ext cx="5964424" cy="360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20" name="矩形标注 19"/>
          <p:cNvSpPr/>
          <p:nvPr/>
        </p:nvSpPr>
        <p:spPr>
          <a:xfrm>
            <a:off x="3820160" y="3949700"/>
            <a:ext cx="2170430" cy="295275"/>
          </a:xfrm>
          <a:prstGeom prst="wedgeRectCallout">
            <a:avLst>
              <a:gd name="adj1" fmla="val 26487"/>
              <a:gd name="adj2" fmla="val -153655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短债基：回撤极小，类比货基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1" name="矩形标注 20"/>
          <p:cNvSpPr/>
          <p:nvPr/>
        </p:nvSpPr>
        <p:spPr>
          <a:xfrm>
            <a:off x="5028565" y="2705735"/>
            <a:ext cx="1991360" cy="285115"/>
          </a:xfrm>
          <a:prstGeom prst="wedgeRectCallout">
            <a:avLst>
              <a:gd name="adj1" fmla="val -21895"/>
              <a:gd name="adj2" fmla="val 9241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中长期债基：回撤偏少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2" name="矩形标注 21"/>
          <p:cNvSpPr/>
          <p:nvPr/>
        </p:nvSpPr>
        <p:spPr>
          <a:xfrm>
            <a:off x="4257040" y="2019935"/>
            <a:ext cx="3067685" cy="285115"/>
          </a:xfrm>
          <a:prstGeom prst="wedgeRectCallout">
            <a:avLst>
              <a:gd name="adj1" fmla="val -18008"/>
              <a:gd name="adj2" fmla="val 11904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一级债基（固收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）：回撤可控，收益增厚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sp>
        <p:nvSpPr>
          <p:cNvPr id="23" name="矩形标注 22"/>
          <p:cNvSpPr/>
          <p:nvPr/>
        </p:nvSpPr>
        <p:spPr>
          <a:xfrm>
            <a:off x="1019175" y="1334135"/>
            <a:ext cx="3324860" cy="285115"/>
          </a:xfrm>
          <a:prstGeom prst="wedgeRectCallout">
            <a:avLst>
              <a:gd name="adj1" fmla="val 45032"/>
              <a:gd name="adj2" fmla="val 102338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bg1"/>
                </a:solidFill>
              </a:rPr>
              <a:t>二级债基（固收</a:t>
            </a:r>
            <a:r>
              <a:rPr lang="en-US" altLang="zh-CN" sz="1200">
                <a:solidFill>
                  <a:schemeClr val="bg1"/>
                </a:solidFill>
              </a:rPr>
              <a:t>+</a:t>
            </a:r>
            <a:r>
              <a:rPr lang="zh-CN" altLang="en-US" sz="1200">
                <a:solidFill>
                  <a:schemeClr val="bg1"/>
                </a:solidFill>
              </a:rPr>
              <a:t>）：有回撤，收益明显增厚</a:t>
            </a:r>
            <a:endParaRPr lang="zh-CN" altLang="en-US" sz="120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780" y="1023620"/>
            <a:ext cx="4253230" cy="37719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理财不慌，经传帮忙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4136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产品，牛市行情下理财首选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8410" y="733425"/>
            <a:ext cx="9429750" cy="5107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80" y="3651885"/>
            <a:ext cx="5650865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 userDrawn="1">
            <p:custDataLst>
              <p:tags r:id="rId4"/>
            </p:custDataLst>
          </p:nvPr>
        </p:nvSpPr>
        <p:spPr>
          <a:xfrm>
            <a:off x="703580" y="646239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轻舟已过，乘势而上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  <p:tag name="resource_record_key" val="{&quot;29&quot;:[50000076],&quot;65&quot;:[2020517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32.4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32.4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67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68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69.xml><?xml version="1.0" encoding="utf-8"?>
<p:tagLst xmlns:p="http://schemas.openxmlformats.org/presentationml/2006/main">
  <p:tag name="KSO_WM_UNIT_TABLE_BEAUTIFY" val="smartTable{eb18314e-3796-45b5-bd8c-49231bfba724}"/>
  <p:tag name="TABLE_ENDDRAG_ORIGIN_RECT" val="363*97"/>
  <p:tag name="TABLE_ENDDRAG_RECT" val="574*73*363*97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  <p:tag name="resource_record_key" val="{&quot;29&quot;:[50000076],&quot;65&quot;:[20205176]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3806</Words>
  <Application>WPS 演示</Application>
  <PresentationFormat>宽屏</PresentationFormat>
  <Paragraphs>310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306</cp:revision>
  <dcterms:created xsi:type="dcterms:W3CDTF">2022-12-31T05:43:00Z</dcterms:created>
  <dcterms:modified xsi:type="dcterms:W3CDTF">2025-09-26T10:04:55Z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30BBB53737224E83A9BDCED4E29E3F19_13</vt:lpwstr>
  </property>
</Properties>
</file>