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89" r:id="rId8"/>
    <p:sldId id="392" r:id="rId9"/>
    <p:sldId id="395" r:id="rId10"/>
    <p:sldId id="396" r:id="rId11"/>
    <p:sldId id="337" r:id="rId12"/>
    <p:sldId id="383" r:id="rId13"/>
    <p:sldId id="384" r:id="rId14"/>
    <p:sldId id="393" r:id="rId15"/>
    <p:sldId id="394" r:id="rId16"/>
    <p:sldId id="381" r:id="rId17"/>
    <p:sldId id="322" r:id="rId18"/>
    <p:sldId id="349" r:id="rId19"/>
    <p:sldId id="397" r:id="rId20"/>
    <p:sldId id="351" r:id="rId21"/>
    <p:sldId id="386" r:id="rId22"/>
    <p:sldId id="402" r:id="rId23"/>
    <p:sldId id="338" r:id="rId24"/>
    <p:sldId id="374" r:id="rId25"/>
    <p:sldId id="399" r:id="rId26"/>
    <p:sldId id="350" r:id="rId27"/>
    <p:sldId id="398" r:id="rId28"/>
    <p:sldId id="401" r:id="rId29"/>
    <p:sldId id="378" r:id="rId30"/>
    <p:sldId id="356" r:id="rId31"/>
    <p:sldId id="327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2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80.xml"/><Relationship Id="rId20" Type="http://schemas.openxmlformats.org/officeDocument/2006/relationships/image" Target="../media/image28.png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29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30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9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35.png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36.png"/><Relationship Id="rId2" Type="http://schemas.openxmlformats.org/officeDocument/2006/relationships/tags" Target="../tags/tag97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0.xml"/><Relationship Id="rId3" Type="http://schemas.openxmlformats.org/officeDocument/2006/relationships/image" Target="../media/image37.png"/><Relationship Id="rId2" Type="http://schemas.openxmlformats.org/officeDocument/2006/relationships/tags" Target="../tags/tag99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2.xml"/><Relationship Id="rId3" Type="http://schemas.openxmlformats.org/officeDocument/2006/relationships/image" Target="../media/image38.png"/><Relationship Id="rId2" Type="http://schemas.openxmlformats.org/officeDocument/2006/relationships/tags" Target="../tags/tag101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7.xml"/><Relationship Id="rId3" Type="http://schemas.openxmlformats.org/officeDocument/2006/relationships/image" Target="../media/image34.png"/><Relationship Id="rId2" Type="http://schemas.openxmlformats.org/officeDocument/2006/relationships/tags" Target="../tags/tag106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9.xml"/><Relationship Id="rId4" Type="http://schemas.openxmlformats.org/officeDocument/2006/relationships/image" Target="../media/image40.png"/><Relationship Id="rId3" Type="http://schemas.openxmlformats.org/officeDocument/2006/relationships/tags" Target="../tags/tag108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1.xml"/><Relationship Id="rId3" Type="http://schemas.openxmlformats.org/officeDocument/2006/relationships/image" Target="../media/image41.png"/><Relationship Id="rId2" Type="http://schemas.openxmlformats.org/officeDocument/2006/relationships/tags" Target="../tags/tag110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3.xml"/><Relationship Id="rId3" Type="http://schemas.openxmlformats.org/officeDocument/2006/relationships/image" Target="../media/image42.png"/><Relationship Id="rId2" Type="http://schemas.openxmlformats.org/officeDocument/2006/relationships/tags" Target="../tags/tag112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5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tags" Target="../tags/tag114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7.xml"/><Relationship Id="rId3" Type="http://schemas.openxmlformats.org/officeDocument/2006/relationships/image" Target="../media/image45.png"/><Relationship Id="rId2" Type="http://schemas.openxmlformats.org/officeDocument/2006/relationships/tags" Target="../tags/tag116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9.xml"/><Relationship Id="rId3" Type="http://schemas.openxmlformats.org/officeDocument/2006/relationships/image" Target="../media/image46.png"/><Relationship Id="rId2" Type="http://schemas.openxmlformats.org/officeDocument/2006/relationships/tags" Target="../tags/tag118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0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9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5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交替前行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年线金叉，突破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3800</a:t>
            </a:r>
            <a:endParaRPr lang="en-US" alt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上证指数捕捞季节年，季，月，周线金叉区域，季线</a:t>
            </a:r>
            <a:r>
              <a:rPr lang="en-US" altLang="zh-CN" dirty="0" smtClean="0">
                <a:solidFill>
                  <a:schemeClr val="bg1"/>
                </a:solidFill>
              </a:rPr>
              <a:t>MACD</a:t>
            </a:r>
            <a:r>
              <a:rPr lang="zh-CN" altLang="en-US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权重搭台，题材领先，轮动补涨，涨时重势，</a:t>
            </a:r>
            <a:r>
              <a:rPr lang="en-US" altLang="zh-CN" dirty="0" smtClean="0">
                <a:solidFill>
                  <a:schemeClr val="bg1"/>
                </a:solidFill>
              </a:rPr>
              <a:t>2019</a:t>
            </a:r>
            <a:r>
              <a:rPr lang="zh-CN" altLang="en-US" dirty="0" smtClean="0">
                <a:solidFill>
                  <a:schemeClr val="bg1"/>
                </a:solidFill>
              </a:rPr>
              <a:t>年的翻版行情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895" y="683260"/>
            <a:ext cx="9495155" cy="5144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15895" y="1994535"/>
            <a:ext cx="5283200" cy="28689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拐点已过，天时来临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26</a:t>
            </a:r>
            <a:r>
              <a:rPr lang="zh-CN" dirty="0" smtClean="0">
                <a:solidFill>
                  <a:schemeClr val="bg1"/>
                </a:solidFill>
              </a:rPr>
              <a:t>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指数全红，双创领涨，题材活跃，大盘托底，轮动补涨，不是不涨，时机未到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9985" y="661670"/>
            <a:ext cx="9626600" cy="5214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57675" y="1778635"/>
            <a:ext cx="6362700" cy="34474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把握机遇，经传严选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915" y="5454015"/>
            <a:ext cx="1186751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策略通过海量大数据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模拟筛选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，筛选流通规模以持有小市值股票，提高收益爆发性，严选同类产品，超越同类产品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中证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以上，上不封顶，最大回撤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-13%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，时间的玫瑰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7995" y="928370"/>
            <a:ext cx="5040078" cy="3700200"/>
            <a:chOff x="1178" y="1814"/>
            <a:chExt cx="7023" cy="5362"/>
          </a:xfrm>
        </p:grpSpPr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1178" y="1814"/>
              <a:ext cx="7011" cy="19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7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90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大数据分析挖掘技术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4958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大模型技术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1190" y="4164"/>
              <a:ext cx="7011" cy="205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A873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34" y="4271"/>
              <a:ext cx="3721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行情因子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圆角矩形 11"/>
            <p:cNvSpPr/>
            <p:nvPr>
              <p:custDataLst>
                <p:tags r:id="rId6"/>
              </p:custDataLst>
            </p:nvPr>
          </p:nvSpPr>
          <p:spPr>
            <a:xfrm>
              <a:off x="1477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动量因子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7"/>
              </p:custDataLst>
            </p:nvPr>
          </p:nvSpPr>
          <p:spPr>
            <a:xfrm>
              <a:off x="1477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盘口因子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8"/>
              </p:custDataLst>
            </p:nvPr>
          </p:nvSpPr>
          <p:spPr>
            <a:xfrm>
              <a:off x="3658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波动率因子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9"/>
              </p:custDataLst>
            </p:nvPr>
          </p:nvSpPr>
          <p:spPr>
            <a:xfrm>
              <a:off x="3658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技术分析因子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5839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资金流因子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11"/>
              </p:custDataLst>
            </p:nvPr>
          </p:nvSpPr>
          <p:spPr>
            <a:xfrm>
              <a:off x="5839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市值因子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圆角矩形 20"/>
            <p:cNvSpPr/>
            <p:nvPr>
              <p:custDataLst>
                <p:tags r:id="rId12"/>
              </p:custDataLst>
            </p:nvPr>
          </p:nvSpPr>
          <p:spPr>
            <a:xfrm>
              <a:off x="1477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超预期因子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圆角矩形 21"/>
            <p:cNvSpPr/>
            <p:nvPr>
              <p:custDataLst>
                <p:tags r:id="rId13"/>
              </p:custDataLst>
            </p:nvPr>
          </p:nvSpPr>
          <p:spPr>
            <a:xfrm>
              <a:off x="3655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14"/>
              </p:custDataLst>
            </p:nvPr>
          </p:nvSpPr>
          <p:spPr>
            <a:xfrm>
              <a:off x="5833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舆情因子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15"/>
              </p:custDataLst>
            </p:nvPr>
          </p:nvSpPr>
          <p:spPr>
            <a:xfrm>
              <a:off x="2568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行业景气度因子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16"/>
              </p:custDataLst>
            </p:nvPr>
          </p:nvSpPr>
          <p:spPr>
            <a:xfrm>
              <a:off x="4785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事件驱动因子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上箭头 22"/>
            <p:cNvSpPr/>
            <p:nvPr/>
          </p:nvSpPr>
          <p:spPr>
            <a:xfrm>
              <a:off x="256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上箭头 23"/>
            <p:cNvSpPr/>
            <p:nvPr>
              <p:custDataLst>
                <p:tags r:id="rId17"/>
              </p:custDataLst>
            </p:nvPr>
          </p:nvSpPr>
          <p:spPr>
            <a:xfrm>
              <a:off x="447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上箭头 27"/>
            <p:cNvSpPr/>
            <p:nvPr>
              <p:custDataLst>
                <p:tags r:id="rId18"/>
              </p:custDataLst>
            </p:nvPr>
          </p:nvSpPr>
          <p:spPr>
            <a:xfrm>
              <a:off x="638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9"/>
              </p:custDataLst>
            </p:nvPr>
          </p:nvSpPr>
          <p:spPr>
            <a:xfrm>
              <a:off x="3390" y="1900"/>
              <a:ext cx="2477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衍生因子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" name="上箭头 32"/>
            <p:cNvSpPr/>
            <p:nvPr/>
          </p:nvSpPr>
          <p:spPr>
            <a:xfrm>
              <a:off x="2635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上箭头 33"/>
            <p:cNvSpPr/>
            <p:nvPr/>
          </p:nvSpPr>
          <p:spPr>
            <a:xfrm>
              <a:off x="6403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7437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1W+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特征因子结合小盘风格，严选基金底层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0880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，年化收益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48%+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3270" y="929005"/>
            <a:ext cx="6164580" cy="358394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，牛市最优配置基金，弹性最大，爆发力最强，赚了指数也赚钱！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1310" y="810260"/>
            <a:ext cx="6697980" cy="407352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轮动补涨，稳健前行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8</a:t>
            </a:r>
            <a:r>
              <a:rPr lang="zh-CN" altLang="en-US" dirty="0" smtClean="0">
                <a:solidFill>
                  <a:schemeClr val="bg1"/>
                </a:solidFill>
              </a:rPr>
              <a:t>月末注意业绩暴雷风险，跟随趋势，个股注意高位波动风险，乐观谨慎对待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中短线向上，低位启动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控盘增加，中长期向好，小调小机会，大调大机会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0955" y="732790"/>
            <a:ext cx="9608820" cy="5205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左手中特，市值龙头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现金分红，稳健前行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硬通货受到中长期资金期待，分红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自由现金流成为机构首选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关注自由现金流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高分红行业的低位价值，银行之后，资源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公用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" y="706120"/>
            <a:ext cx="5301615" cy="27800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85" y="3532505"/>
            <a:ext cx="6443345" cy="24047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80" y="3526790"/>
            <a:ext cx="5218430" cy="2410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120" y="706120"/>
            <a:ext cx="5706110" cy="27813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稳健分红，控盘增加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控盘增加代表机构介入，选取控盘反复增加品种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稳定分红中，选择低位启动补涨，顺势跟踪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2360" y="678815"/>
            <a:ext cx="9721850" cy="5266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点回档金叉，突破调整平台，关注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6345" y="691515"/>
            <a:ext cx="9743440" cy="5277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6030" y="737235"/>
            <a:ext cx="9679940" cy="5243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天时地利，全面投资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轻舟已过，乘势而上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左手中特，市值龙头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右手科特，科技创新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4925" y="737235"/>
            <a:ext cx="9581515" cy="5189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右手科特，科技创新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涨幅靠前，硬科技为主，三电，软件，半导体，电器，汽配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关注科技调整之后的补涨机遇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95" y="952500"/>
            <a:ext cx="10163175" cy="4953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85" y="788035"/>
            <a:ext cx="9469120" cy="512889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涨幅靠前，硬科技为主，三电，软件，半导体，电器，汽配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关注科技调整之后的补涨机遇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796290"/>
            <a:ext cx="7865745" cy="5112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控盘启动，多空顺势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热点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业绩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控盘突破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多空金叉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多方区域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熊线上方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顺势跟踪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破线离场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6030" y="725805"/>
            <a:ext cx="9679305" cy="5243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空间龙头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趋势龙头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科技崛起，科技主线：机器人，</a:t>
            </a:r>
            <a:r>
              <a:rPr lang="en-US" altLang="zh-CN" dirty="0" smtClean="0">
                <a:solidFill>
                  <a:schemeClr val="bg1"/>
                </a:solidFill>
              </a:rPr>
              <a:t>PCB</a:t>
            </a:r>
            <a:r>
              <a:rPr lang="zh-CN" altLang="en-US" dirty="0" smtClean="0">
                <a:solidFill>
                  <a:schemeClr val="bg1"/>
                </a:solidFill>
              </a:rPr>
              <a:t>，数据中心，国产芯片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3175" y="744855"/>
            <a:ext cx="9643745" cy="5223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5390" y="671195"/>
            <a:ext cx="9761855" cy="52876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70" y="2531110"/>
            <a:ext cx="8048625" cy="10382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日线金叉，熊线上移，突破长期平台回踩，关注下个熊线上移的机会，注意业绩波动风险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345" y="754380"/>
            <a:ext cx="9463405" cy="51257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</a:t>
            </a:r>
            <a:r>
              <a:rPr lang="zh-CN" dirty="0" smtClean="0">
                <a:solidFill>
                  <a:schemeClr val="bg1"/>
                </a:solidFill>
              </a:rPr>
              <a:t>，熊线上移，关注下个熊线上移的机会，注意业绩波动风险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6360" y="688340"/>
            <a:ext cx="9479280" cy="51346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天时地利，全面投资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0365" y="4643120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稳预期，扩内需，积极财政持续发力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机构加速入场，融资规模回归，龙虎活跃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各路资金持续入场，机构建仓抢筹阶段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010920"/>
            <a:ext cx="6617335" cy="2414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456305"/>
            <a:ext cx="6614160" cy="2385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65" y="1010920"/>
            <a:ext cx="5403850" cy="3616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资金旺，资产荒，理财忙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存款，余额宝，国债，保险等理财利率持续下行，主动理财成为刚需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银证转账并未新高，市场处于机构入市阶段，全面配置，主动跟随天时历史机遇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" y="3223260"/>
            <a:ext cx="6830060" cy="27031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385" y="742315"/>
            <a:ext cx="3399790" cy="24409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95" y="742315"/>
            <a:ext cx="6830060" cy="2440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385" y="3223895"/>
            <a:ext cx="3399155" cy="27025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5380" y="725170"/>
            <a:ext cx="9655810" cy="52304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280" y="3651885"/>
            <a:ext cx="5650865" cy="20269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轻舟已过，乘势而上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83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84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85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8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4006</Words>
  <Application>WPS 演示</Application>
  <PresentationFormat>宽屏</PresentationFormat>
  <Paragraphs>354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汉仪雅酷黑简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笔芯啊</cp:lastModifiedBy>
  <cp:revision>297</cp:revision>
  <dcterms:created xsi:type="dcterms:W3CDTF">2022-12-31T05:43:00Z</dcterms:created>
  <dcterms:modified xsi:type="dcterms:W3CDTF">2025-08-22T08:55:22Z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1AAB86B772054668B3BB05E694642787_13</vt:lpwstr>
  </property>
</Properties>
</file>