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0" r:id="rId3"/>
    <p:sldId id="321" r:id="rId5"/>
    <p:sldId id="387" r:id="rId6"/>
    <p:sldId id="391" r:id="rId7"/>
    <p:sldId id="389" r:id="rId8"/>
    <p:sldId id="392" r:id="rId9"/>
    <p:sldId id="395" r:id="rId10"/>
    <p:sldId id="396" r:id="rId11"/>
    <p:sldId id="337" r:id="rId12"/>
    <p:sldId id="383" r:id="rId13"/>
    <p:sldId id="384" r:id="rId14"/>
    <p:sldId id="393" r:id="rId15"/>
    <p:sldId id="394" r:id="rId16"/>
    <p:sldId id="381" r:id="rId17"/>
    <p:sldId id="322" r:id="rId18"/>
    <p:sldId id="349" r:id="rId19"/>
    <p:sldId id="397" r:id="rId20"/>
    <p:sldId id="350" r:id="rId21"/>
    <p:sldId id="351" r:id="rId22"/>
    <p:sldId id="386" r:id="rId23"/>
    <p:sldId id="338" r:id="rId24"/>
    <p:sldId id="374" r:id="rId25"/>
    <p:sldId id="398" r:id="rId26"/>
    <p:sldId id="378" r:id="rId27"/>
    <p:sldId id="356" r:id="rId28"/>
    <p:sldId id="327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77E9CF2-EE90-483D-A4EF-A8963C2996F4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TxStyle/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B2A4D942-4347-43C4-AC9D-2686EAE93D57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TxStyle/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6C8283E7-ABE9-49F8-83E5-0C91CEFED6DA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TxStyle/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A807DD16-57AB-4964-9848-6623798E0C5E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TxStyle/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115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4.xml"/><Relationship Id="rId7" Type="http://schemas.openxmlformats.org/officeDocument/2006/relationships/image" Target="../media/image9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tags" Target="../tags/tag58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1.xml"/><Relationship Id="rId3" Type="http://schemas.openxmlformats.org/officeDocument/2006/relationships/image" Target="../media/image30.png"/><Relationship Id="rId2" Type="http://schemas.openxmlformats.org/officeDocument/2006/relationships/tags" Target="../tags/tag60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80.xml"/><Relationship Id="rId20" Type="http://schemas.openxmlformats.org/officeDocument/2006/relationships/image" Target="../media/image31.png"/><Relationship Id="rId2" Type="http://schemas.openxmlformats.org/officeDocument/2006/relationships/tags" Target="../tags/tag62.xml"/><Relationship Id="rId19" Type="http://schemas.openxmlformats.org/officeDocument/2006/relationships/tags" Target="../tags/tag79.xml"/><Relationship Id="rId18" Type="http://schemas.openxmlformats.org/officeDocument/2006/relationships/tags" Target="../tags/tag78.xml"/><Relationship Id="rId17" Type="http://schemas.openxmlformats.org/officeDocument/2006/relationships/tags" Target="../tags/tag77.xml"/><Relationship Id="rId16" Type="http://schemas.openxmlformats.org/officeDocument/2006/relationships/tags" Target="../tags/tag76.xml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image" Target="../media/image32.png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9.xml"/><Relationship Id="rId3" Type="http://schemas.openxmlformats.org/officeDocument/2006/relationships/image" Target="../media/image33.png"/><Relationship Id="rId2" Type="http://schemas.openxmlformats.org/officeDocument/2006/relationships/tags" Target="../tags/tag88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9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tags" Target="../tags/tag93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6.xml"/><Relationship Id="rId3" Type="http://schemas.openxmlformats.org/officeDocument/2006/relationships/image" Target="../media/image38.png"/><Relationship Id="rId2" Type="http://schemas.openxmlformats.org/officeDocument/2006/relationships/tags" Target="../tags/tag95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8.xml"/><Relationship Id="rId3" Type="http://schemas.openxmlformats.org/officeDocument/2006/relationships/image" Target="../media/image39.png"/><Relationship Id="rId2" Type="http://schemas.openxmlformats.org/officeDocument/2006/relationships/tags" Target="../tags/tag97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0.xml"/><Relationship Id="rId3" Type="http://schemas.openxmlformats.org/officeDocument/2006/relationships/image" Target="../media/image40.png"/><Relationship Id="rId2" Type="http://schemas.openxmlformats.org/officeDocument/2006/relationships/tags" Target="../tags/tag99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image" Target="../media/image11.png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1.xml"/><Relationship Id="rId2" Type="http://schemas.openxmlformats.org/officeDocument/2006/relationships/image" Target="../media/image10.png"/><Relationship Id="rId19" Type="http://schemas.openxmlformats.org/officeDocument/2006/relationships/tags" Target="../tags/tag40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2.xml"/><Relationship Id="rId3" Type="http://schemas.openxmlformats.org/officeDocument/2006/relationships/image" Target="../media/image41.png"/><Relationship Id="rId2" Type="http://schemas.openxmlformats.org/officeDocument/2006/relationships/tags" Target="../tags/tag101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7.xml"/><Relationship Id="rId3" Type="http://schemas.openxmlformats.org/officeDocument/2006/relationships/image" Target="../media/image42.png"/><Relationship Id="rId2" Type="http://schemas.openxmlformats.org/officeDocument/2006/relationships/tags" Target="../tags/tag106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9.xml"/><Relationship Id="rId3" Type="http://schemas.openxmlformats.org/officeDocument/2006/relationships/image" Target="../media/image43.png"/><Relationship Id="rId2" Type="http://schemas.openxmlformats.org/officeDocument/2006/relationships/tags" Target="../tags/tag108.xml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11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tags" Target="../tags/tag110.xml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3.xml"/><Relationship Id="rId3" Type="http://schemas.openxmlformats.org/officeDocument/2006/relationships/image" Target="../media/image46.png"/><Relationship Id="rId2" Type="http://schemas.openxmlformats.org/officeDocument/2006/relationships/tags" Target="../tags/tag112.xml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4.xml"/><Relationship Id="rId2" Type="http://schemas.openxmlformats.org/officeDocument/2006/relationships/image" Target="../media/image47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4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45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4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47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0.xml"/><Relationship Id="rId3" Type="http://schemas.openxmlformats.org/officeDocument/2006/relationships/image" Target="../media/image19.png"/><Relationship Id="rId2" Type="http://schemas.openxmlformats.org/officeDocument/2006/relationships/tags" Target="../tags/tag49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5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4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53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稳中求进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交替前行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年线金叉，主题活跃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5365" y="683260"/>
            <a:ext cx="5850255" cy="31769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1313180" y="58585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上证指数捕捞季节年，季，月，周线金叉，季线</a:t>
            </a:r>
            <a:r>
              <a:rPr lang="en-US" altLang="zh-CN" dirty="0" smtClean="0">
                <a:solidFill>
                  <a:schemeClr val="bg1"/>
                </a:solidFill>
              </a:rPr>
              <a:t>MACD</a:t>
            </a:r>
            <a:r>
              <a:rPr lang="zh-CN" altLang="en-US" dirty="0" smtClean="0">
                <a:solidFill>
                  <a:schemeClr val="bg1"/>
                </a:solidFill>
              </a:rPr>
              <a:t>金叉，开启投资好年份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权重搭台，题材领先，轮动补涨，涨时重势，</a:t>
            </a:r>
            <a:r>
              <a:rPr lang="en-US" altLang="zh-CN" dirty="0" smtClean="0">
                <a:solidFill>
                  <a:schemeClr val="bg1"/>
                </a:solidFill>
              </a:rPr>
              <a:t>2019</a:t>
            </a:r>
            <a:r>
              <a:rPr lang="zh-CN" altLang="en-US" dirty="0" smtClean="0">
                <a:solidFill>
                  <a:schemeClr val="bg1"/>
                </a:solidFill>
              </a:rPr>
              <a:t>年的翻版行情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4150" y="683260"/>
            <a:ext cx="5864860" cy="3176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b="43267"/>
          <a:stretch>
            <a:fillRect/>
          </a:stretch>
        </p:blipFill>
        <p:spPr>
          <a:xfrm>
            <a:off x="184150" y="3921760"/>
            <a:ext cx="2843530" cy="1744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 b="42446"/>
          <a:stretch>
            <a:fillRect/>
          </a:stretch>
        </p:blipFill>
        <p:spPr>
          <a:xfrm>
            <a:off x="3192780" y="3921760"/>
            <a:ext cx="2802255" cy="17443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rcRect b="42483"/>
          <a:stretch>
            <a:fillRect/>
          </a:stretch>
        </p:blipFill>
        <p:spPr>
          <a:xfrm>
            <a:off x="6160135" y="3921760"/>
            <a:ext cx="2804160" cy="17443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rcRect b="43314"/>
          <a:stretch>
            <a:fillRect/>
          </a:stretch>
        </p:blipFill>
        <p:spPr>
          <a:xfrm>
            <a:off x="9099550" y="3921760"/>
            <a:ext cx="2846070" cy="174434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拐点已过，天时来临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067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22</a:t>
            </a:r>
            <a:r>
              <a:rPr lang="zh-CN" dirty="0" smtClean="0">
                <a:solidFill>
                  <a:schemeClr val="bg1"/>
                </a:solidFill>
              </a:rPr>
              <a:t>大指数年线依然金叉，指数托底，题材主线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指数全红，双创领涨，题材活跃，大盘托底，轮动补涨，不是不涨，时机未到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5260" y="753745"/>
            <a:ext cx="9482455" cy="51365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把握机遇，经传严选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8915" y="5454015"/>
            <a:ext cx="11867515" cy="968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策略通过海量大数据</a:t>
            </a:r>
            <a:r>
              <a:rPr 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模拟筛选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，筛选流通规模以持有小市值股票，提高收益爆发性，严选同类产品，超越同类产品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中证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1000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年化超额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20%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以上，上不封顶，最大回撤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-13%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，时间的玫瑰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67995" y="928370"/>
            <a:ext cx="5040078" cy="3700200"/>
            <a:chOff x="1178" y="1814"/>
            <a:chExt cx="7023" cy="5362"/>
          </a:xfrm>
        </p:grpSpPr>
        <p:sp>
          <p:nvSpPr>
            <p:cNvPr id="30" name="矩形 29"/>
            <p:cNvSpPr/>
            <p:nvPr>
              <p:custDataLst>
                <p:tags r:id="rId3"/>
              </p:custDataLst>
            </p:nvPr>
          </p:nvSpPr>
          <p:spPr>
            <a:xfrm>
              <a:off x="1178" y="1814"/>
              <a:ext cx="7011" cy="199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7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90" y="6609"/>
              <a:ext cx="3231" cy="567"/>
            </a:xfrm>
            <a:prstGeom prst="roundRect">
              <a:avLst/>
            </a:prstGeom>
            <a:solidFill>
              <a:srgbClr val="0059E9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大数据分析挖掘技术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圆角矩形 7"/>
            <p:cNvSpPr/>
            <p:nvPr>
              <p:custDataLst>
                <p:tags r:id="rId4"/>
              </p:custDataLst>
            </p:nvPr>
          </p:nvSpPr>
          <p:spPr>
            <a:xfrm>
              <a:off x="4958" y="6609"/>
              <a:ext cx="3231" cy="567"/>
            </a:xfrm>
            <a:prstGeom prst="roundRect">
              <a:avLst/>
            </a:prstGeom>
            <a:solidFill>
              <a:srgbClr val="0059E9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大模型技术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1190" y="4164"/>
              <a:ext cx="7011" cy="2059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FA873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734" y="4271"/>
              <a:ext cx="3721" cy="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sz="1400" b="1">
                  <a:solidFill>
                    <a:srgbClr val="0840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行情因子</a:t>
              </a:r>
              <a:endParaRPr lang="zh-CN" sz="1400" b="1">
                <a:solidFill>
                  <a:srgbClr val="08409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2" name="圆角矩形 11"/>
            <p:cNvSpPr/>
            <p:nvPr>
              <p:custDataLst>
                <p:tags r:id="rId6"/>
              </p:custDataLst>
            </p:nvPr>
          </p:nvSpPr>
          <p:spPr>
            <a:xfrm>
              <a:off x="1477" y="4862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动量因子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圆角矩形 12"/>
            <p:cNvSpPr/>
            <p:nvPr>
              <p:custDataLst>
                <p:tags r:id="rId7"/>
              </p:custDataLst>
            </p:nvPr>
          </p:nvSpPr>
          <p:spPr>
            <a:xfrm>
              <a:off x="1477" y="5473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盘口因子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圆角矩形 13"/>
            <p:cNvSpPr/>
            <p:nvPr>
              <p:custDataLst>
                <p:tags r:id="rId8"/>
              </p:custDataLst>
            </p:nvPr>
          </p:nvSpPr>
          <p:spPr>
            <a:xfrm>
              <a:off x="3658" y="4862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波动率因子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圆角矩形 14"/>
            <p:cNvSpPr/>
            <p:nvPr>
              <p:custDataLst>
                <p:tags r:id="rId9"/>
              </p:custDataLst>
            </p:nvPr>
          </p:nvSpPr>
          <p:spPr>
            <a:xfrm>
              <a:off x="3658" y="5473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技术分析因子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6" name="圆角矩形 15"/>
            <p:cNvSpPr/>
            <p:nvPr>
              <p:custDataLst>
                <p:tags r:id="rId10"/>
              </p:custDataLst>
            </p:nvPr>
          </p:nvSpPr>
          <p:spPr>
            <a:xfrm>
              <a:off x="5839" y="4862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L2</a:t>
              </a: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资金流因子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圆角矩形 16"/>
            <p:cNvSpPr/>
            <p:nvPr>
              <p:custDataLst>
                <p:tags r:id="rId11"/>
              </p:custDataLst>
            </p:nvPr>
          </p:nvSpPr>
          <p:spPr>
            <a:xfrm>
              <a:off x="5839" y="5473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市值因子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圆角矩形 20"/>
            <p:cNvSpPr/>
            <p:nvPr>
              <p:custDataLst>
                <p:tags r:id="rId12"/>
              </p:custDataLst>
            </p:nvPr>
          </p:nvSpPr>
          <p:spPr>
            <a:xfrm>
              <a:off x="1477" y="2478"/>
              <a:ext cx="1940" cy="454"/>
            </a:xfrm>
            <a:prstGeom prst="roundRect">
              <a:avLst/>
            </a:prstGeom>
            <a:solidFill>
              <a:srgbClr val="00B7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超预期因子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圆角矩形 21"/>
            <p:cNvSpPr/>
            <p:nvPr>
              <p:custDataLst>
                <p:tags r:id="rId13"/>
              </p:custDataLst>
            </p:nvPr>
          </p:nvSpPr>
          <p:spPr>
            <a:xfrm>
              <a:off x="3655" y="2478"/>
              <a:ext cx="1940" cy="454"/>
            </a:xfrm>
            <a:prstGeom prst="roundRect">
              <a:avLst/>
            </a:prstGeom>
            <a:solidFill>
              <a:srgbClr val="00B7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预测因子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圆角矩形 17"/>
            <p:cNvSpPr/>
            <p:nvPr>
              <p:custDataLst>
                <p:tags r:id="rId14"/>
              </p:custDataLst>
            </p:nvPr>
          </p:nvSpPr>
          <p:spPr>
            <a:xfrm>
              <a:off x="5833" y="2478"/>
              <a:ext cx="1940" cy="454"/>
            </a:xfrm>
            <a:prstGeom prst="roundRect">
              <a:avLst/>
            </a:prstGeom>
            <a:solidFill>
              <a:srgbClr val="00B7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舆情因子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圆角矩形 18"/>
            <p:cNvSpPr/>
            <p:nvPr>
              <p:custDataLst>
                <p:tags r:id="rId15"/>
              </p:custDataLst>
            </p:nvPr>
          </p:nvSpPr>
          <p:spPr>
            <a:xfrm>
              <a:off x="2568" y="3103"/>
              <a:ext cx="1940" cy="454"/>
            </a:xfrm>
            <a:prstGeom prst="roundRect">
              <a:avLst/>
            </a:prstGeom>
            <a:solidFill>
              <a:srgbClr val="00B7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行业景气度因子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圆角矩形 19"/>
            <p:cNvSpPr/>
            <p:nvPr>
              <p:custDataLst>
                <p:tags r:id="rId16"/>
              </p:custDataLst>
            </p:nvPr>
          </p:nvSpPr>
          <p:spPr>
            <a:xfrm>
              <a:off x="4785" y="3103"/>
              <a:ext cx="1940" cy="454"/>
            </a:xfrm>
            <a:prstGeom prst="roundRect">
              <a:avLst/>
            </a:prstGeom>
            <a:solidFill>
              <a:srgbClr val="00B7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事件驱动因子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上箭头 22"/>
            <p:cNvSpPr/>
            <p:nvPr/>
          </p:nvSpPr>
          <p:spPr>
            <a:xfrm>
              <a:off x="2568" y="3728"/>
              <a:ext cx="340" cy="34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FF98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上箭头 23"/>
            <p:cNvSpPr/>
            <p:nvPr>
              <p:custDataLst>
                <p:tags r:id="rId17"/>
              </p:custDataLst>
            </p:nvPr>
          </p:nvSpPr>
          <p:spPr>
            <a:xfrm>
              <a:off x="4478" y="3728"/>
              <a:ext cx="340" cy="34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FF98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上箭头 27"/>
            <p:cNvSpPr/>
            <p:nvPr>
              <p:custDataLst>
                <p:tags r:id="rId18"/>
              </p:custDataLst>
            </p:nvPr>
          </p:nvSpPr>
          <p:spPr>
            <a:xfrm>
              <a:off x="6388" y="3728"/>
              <a:ext cx="340" cy="34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FF98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19"/>
              </p:custDataLst>
            </p:nvPr>
          </p:nvSpPr>
          <p:spPr>
            <a:xfrm>
              <a:off x="3390" y="1900"/>
              <a:ext cx="2477" cy="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sz="1400" b="1">
                  <a:solidFill>
                    <a:srgbClr val="0840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衍生因子</a:t>
              </a:r>
              <a:endParaRPr lang="zh-CN" sz="1400" b="1">
                <a:solidFill>
                  <a:srgbClr val="08409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" name="上箭头 32"/>
            <p:cNvSpPr/>
            <p:nvPr/>
          </p:nvSpPr>
          <p:spPr>
            <a:xfrm>
              <a:off x="2635" y="6165"/>
              <a:ext cx="340" cy="34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0059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上箭头 33"/>
            <p:cNvSpPr/>
            <p:nvPr/>
          </p:nvSpPr>
          <p:spPr>
            <a:xfrm>
              <a:off x="6403" y="6165"/>
              <a:ext cx="340" cy="34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0059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674370" y="4948238"/>
            <a:ext cx="4448810" cy="370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1W+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特征因子结合小盘风格，严选基金底层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908800" y="4948238"/>
            <a:ext cx="4448810" cy="370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  <a:spcAft>
                <a:spcPts val="600"/>
              </a:spcAft>
              <a:buClrTx/>
              <a:buSzTx/>
              <a:buFontTx/>
            </a:pPr>
            <a:r>
              <a:rPr 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年化超额收益</a:t>
            </a: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20%+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，年化收益</a:t>
            </a: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48%+</a:t>
            </a:r>
            <a:endParaRPr lang="en-US" altLang="zh-CN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43270" y="929005"/>
            <a:ext cx="6164580" cy="3583940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指数增强，超越市场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290435" y="2277745"/>
          <a:ext cx="4610735" cy="1184910"/>
        </p:xfrm>
        <a:graphic>
          <a:graphicData uri="http://schemas.openxmlformats.org/drawingml/2006/table">
            <a:tbl>
              <a:tblPr firstRow="1">
                <a:tableStyleId>{977E9CF2-EE90-483D-A4EF-A8963C2996F4}</a:tableStyleId>
              </a:tblPr>
              <a:tblGrid>
                <a:gridCol w="615315"/>
                <a:gridCol w="2399665"/>
                <a:gridCol w="1595755"/>
              </a:tblGrid>
              <a:tr h="179070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A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251460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＜</a:t>
                      </a:r>
                      <a:r>
                        <a:rPr lang="en-US" sz="1050" kern="1200" dirty="0"/>
                        <a:t>7</a:t>
                      </a:r>
                      <a:r>
                        <a:rPr lang="zh-CN" sz="1050" kern="1200" dirty="0"/>
                        <a:t>天</a:t>
                      </a:r>
                      <a:endParaRPr lang="zh-CN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1.50%</a:t>
                      </a:r>
                      <a:endParaRPr lang="en-US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7</a:t>
                      </a:r>
                      <a:r>
                        <a:rPr lang="zh-CN" altLang="zh-CN" sz="1050" kern="1200" dirty="0"/>
                        <a:t>天≤</a:t>
                      </a:r>
                      <a:r>
                        <a:rPr lang="en-US" altLang="zh-CN" sz="1050" kern="1200" dirty="0"/>
                        <a:t>Y&lt;</a:t>
                      </a:r>
                      <a:r>
                        <a:rPr lang="en-US" sz="1050" kern="1200" dirty="0"/>
                        <a:t>30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0.75%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30</a:t>
                      </a:r>
                      <a:r>
                        <a:rPr lang="zh-CN" altLang="en-US" sz="1050" kern="1200" dirty="0"/>
                        <a:t>天≤</a:t>
                      </a:r>
                      <a:r>
                        <a:rPr lang="en-US" altLang="zh-CN" sz="1050" kern="1200" dirty="0"/>
                        <a:t>Y</a:t>
                      </a:r>
                      <a:r>
                        <a:rPr lang="zh-CN" altLang="en-US" sz="1050" kern="1200" dirty="0"/>
                        <a:t>＜</a:t>
                      </a:r>
                      <a:r>
                        <a:rPr lang="en-US" altLang="zh-CN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0.50%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 marL="91447" marR="91447" marT="45817" marB="45817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≥</a:t>
                      </a:r>
                      <a:r>
                        <a:rPr lang="en-US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0.00%</a:t>
                      </a:r>
                      <a:endParaRPr lang="en-US" sz="1050" kern="12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7290435" y="4829175"/>
          <a:ext cx="4610100" cy="1082675"/>
        </p:xfrm>
        <a:graphic>
          <a:graphicData uri="http://schemas.openxmlformats.org/drawingml/2006/table">
            <a:tbl>
              <a:tblPr firstRow="1">
                <a:tableStyleId>{B2A4D942-4347-43C4-AC9D-2686EAE93D57}</a:tableStyleId>
              </a:tblPr>
              <a:tblGrid>
                <a:gridCol w="1018540"/>
                <a:gridCol w="3591560"/>
              </a:tblGrid>
              <a:tr h="289560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管理费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050" kern="1200" dirty="0"/>
                        <a:t>1.00%/</a:t>
                      </a:r>
                      <a:r>
                        <a:rPr lang="zh-CN" altLang="en-US" sz="1050" kern="1200" dirty="0"/>
                        <a:t>年</a:t>
                      </a:r>
                      <a:endParaRPr lang="zh-CN" altLang="en-US" sz="1050" kern="1200" dirty="0"/>
                    </a:p>
                  </a:txBody>
                  <a:tcPr anchor="ctr"/>
                </a:tc>
              </a:tr>
              <a:tr h="299085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托管费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0.15%/</a:t>
                      </a:r>
                      <a:r>
                        <a:rPr lang="zh-CN" altLang="zh-CN" sz="1050" kern="1200" dirty="0"/>
                        <a:t>年</a:t>
                      </a:r>
                      <a:endParaRPr lang="zh-CN" altLang="zh-CN" sz="1050" kern="1200" dirty="0"/>
                    </a:p>
                  </a:txBody>
                  <a:tcPr anchor="ctr"/>
                </a:tc>
              </a:tr>
              <a:tr h="424815">
                <a:tc>
                  <a:txBody>
                    <a:bodyPr/>
                    <a:p>
                      <a:pPr marL="0" indent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200" dirty="0"/>
                        <a:t>销售服务费</a:t>
                      </a:r>
                      <a:endParaRPr lang="zh-CN" altLang="en-US" sz="1050" kern="12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0.4%/</a:t>
                      </a:r>
                      <a:r>
                        <a:rPr lang="zh-CN" altLang="en-US" sz="1200" kern="1200" dirty="0"/>
                        <a:t>年</a:t>
                      </a:r>
                      <a:endParaRPr lang="en-US" altLang="zh-CN" sz="1200" kern="1200" dirty="0"/>
                    </a:p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200" dirty="0"/>
                        <a:t>（仅</a:t>
                      </a:r>
                      <a:r>
                        <a:rPr lang="en-US" altLang="zh-CN" sz="1200" kern="1200" dirty="0"/>
                        <a:t>C</a:t>
                      </a:r>
                      <a:r>
                        <a:rPr lang="zh-CN" altLang="en-US" sz="1200" kern="1200" dirty="0"/>
                        <a:t>类份额）</a:t>
                      </a:r>
                      <a:endParaRPr lang="zh-CN" altLang="en-US" sz="1200" kern="1200" dirty="0"/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7290435" y="3584575"/>
          <a:ext cx="4610100" cy="1122680"/>
        </p:xfrm>
        <a:graphic>
          <a:graphicData uri="http://schemas.openxmlformats.org/drawingml/2006/table">
            <a:tbl>
              <a:tblPr firstRow="1">
                <a:tableStyleId>{6C8283E7-ABE9-49F8-83E5-0C91CEFED6DA}</a:tableStyleId>
              </a:tblPr>
              <a:tblGrid>
                <a:gridCol w="615950"/>
                <a:gridCol w="2748915"/>
                <a:gridCol w="1245235"/>
              </a:tblGrid>
              <a:tr h="210185">
                <a:tc rowSpan="4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C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304165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＜</a:t>
                      </a:r>
                      <a:r>
                        <a:rPr lang="en-US" sz="1100" kern="1200" dirty="0"/>
                        <a:t>7</a:t>
                      </a:r>
                      <a:r>
                        <a:rPr lang="zh-CN" sz="1100" kern="1200" dirty="0"/>
                        <a:t>天</a:t>
                      </a:r>
                      <a:endParaRPr lang="zh-CN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1.50%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480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7</a:t>
                      </a:r>
                      <a:r>
                        <a:rPr lang="zh-CN" altLang="zh-CN" sz="1100" kern="1200" dirty="0"/>
                        <a:t>天≤</a:t>
                      </a:r>
                      <a:r>
                        <a:rPr lang="en-US" altLang="zh-CN" sz="1100" kern="1200" dirty="0"/>
                        <a:t>Y&lt;30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353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≥</a:t>
                      </a:r>
                      <a:r>
                        <a:rPr lang="en-US" sz="1100" kern="1200" dirty="0"/>
                        <a:t>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393065" y="5911850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36" name="表格 11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7290435" y="810260"/>
          <a:ext cx="4611370" cy="1345565"/>
        </p:xfrm>
        <a:graphic>
          <a:graphicData uri="http://schemas.openxmlformats.org/drawingml/2006/table">
            <a:tbl>
              <a:tblPr firstRow="1">
                <a:tableStyleId>{A807DD16-57AB-4964-9848-6623798E0C5E}</a:tableStyleId>
              </a:tblPr>
              <a:tblGrid>
                <a:gridCol w="558800"/>
                <a:gridCol w="2142490"/>
                <a:gridCol w="1212850"/>
                <a:gridCol w="697230"/>
              </a:tblGrid>
              <a:tr h="309245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申购费率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100" dirty="0"/>
                        <a:t>金额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（元）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A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C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1.20%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0.80%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marL="0" marR="0" indent="0" algn="ctr" defTabSz="30238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500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0.30%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≥</a:t>
                      </a:r>
                      <a:r>
                        <a:rPr lang="en-US" altLang="zh-CN" sz="1100" kern="1200" dirty="0"/>
                        <a:t>500</a:t>
                      </a:r>
                      <a:r>
                        <a:rPr lang="zh-CN" altLang="en-US" sz="1100" kern="1200" dirty="0"/>
                        <a:t>万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100" kern="1200" dirty="0"/>
                        <a:t>每笔</a:t>
                      </a:r>
                      <a:r>
                        <a:rPr lang="en-US" sz="1100" kern="1200" dirty="0"/>
                        <a:t>1000</a:t>
                      </a:r>
                      <a:r>
                        <a:rPr lang="zh-CN" sz="1100" kern="1200" dirty="0"/>
                        <a:t>元</a:t>
                      </a:r>
                      <a:endParaRPr lang="zh-CN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7" name="图片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240" y="838835"/>
            <a:ext cx="6911975" cy="399034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38" name="文本框 37"/>
          <p:cNvSpPr txBox="1"/>
          <p:nvPr>
            <p:custDataLst>
              <p:tags r:id="rId8"/>
            </p:custDataLst>
          </p:nvPr>
        </p:nvSpPr>
        <p:spPr>
          <a:xfrm>
            <a:off x="200025" y="4961255"/>
            <a:ext cx="6981190" cy="79375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近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年收益为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42.83%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，年化超额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20%+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，牛市最优配置基金，弹性最大，爆发力最强，赚了指数也赚钱！</a:t>
            </a:r>
            <a:endParaRPr lang="zh-CN" altLang="en-US" sz="1600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轮动补涨，稳健前行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3788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8</a:t>
            </a:r>
            <a:r>
              <a:rPr lang="zh-CN" altLang="en-US" dirty="0" smtClean="0">
                <a:solidFill>
                  <a:schemeClr val="bg1"/>
                </a:solidFill>
              </a:rPr>
              <a:t>月注意业绩暴雷风险，跟随趋势，顶部振幅扩大，乐观谨慎对待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中短线向上，低位启动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控盘增加，中长期向好，小调小机会，大调大机会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9040" y="737235"/>
            <a:ext cx="9613265" cy="5207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左手中特，市值龙头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现金分红，稳健前行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3725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硬通货受到中长期资金期待，分红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自由现金流成为机构首选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关注自由现金流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高分红行业的低位价值，银行之后，资源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公用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" y="696595"/>
            <a:ext cx="5546090" cy="27946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25" y="706120"/>
            <a:ext cx="5301615" cy="27800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85" y="3532505"/>
            <a:ext cx="6443345" cy="24047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80" y="3526790"/>
            <a:ext cx="5218430" cy="241046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稳健分红，控盘增加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448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控盘增加代表机构介入，选取控盘反复增加品种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稳定分红中，选择低位启动补涨，顺势跟踪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4450" y="751205"/>
            <a:ext cx="9563100" cy="51803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机会来临，强者恒强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1905" y="694055"/>
            <a:ext cx="9646920" cy="52381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日线捕捞季节</a:t>
            </a:r>
            <a:r>
              <a:rPr lang="zh-CN" altLang="en-US" dirty="0" smtClean="0">
                <a:solidFill>
                  <a:schemeClr val="bg1"/>
                </a:solidFill>
              </a:rPr>
              <a:t>金叉区域，关注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</a:rPr>
              <a:t>点回档金叉，突破调整平台，关注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9355" y="653415"/>
            <a:ext cx="9813290" cy="53155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天时地利，全面投资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轻舟已过，乘势而上</a:t>
              </a:r>
              <a:endParaRPr 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左手中特，市值龙头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16"/>
            </p:custDataLst>
          </p:nvPr>
        </p:nvGrpSpPr>
        <p:grpSpPr>
          <a:xfrm>
            <a:off x="4187825" y="4796155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右手科特，科技创新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日线熊线上移，捕捞季节</a:t>
            </a:r>
            <a:r>
              <a:rPr lang="zh-CN" altLang="en-US" dirty="0" smtClean="0">
                <a:solidFill>
                  <a:schemeClr val="bg1"/>
                </a:solidFill>
              </a:rPr>
              <a:t>金叉，关注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9675" y="675640"/>
            <a:ext cx="9772650" cy="52933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右手科特，科技创新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趋势波动，顺势前行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6836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涨幅靠前，硬科技为主，三电，软件，半导体，电器，汽配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关注科技调整之后的补涨机遇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5400" y="737235"/>
            <a:ext cx="9637395" cy="52203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跟随节奏，关注主题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6836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空间龙头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趋势龙头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控盘反复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科技崛起，科技主线：机器人，</a:t>
            </a:r>
            <a:r>
              <a:rPr lang="en-US" altLang="zh-CN" dirty="0" smtClean="0">
                <a:solidFill>
                  <a:schemeClr val="bg1"/>
                </a:solidFill>
              </a:rPr>
              <a:t>PCB</a:t>
            </a:r>
            <a:r>
              <a:rPr lang="zh-CN" altLang="en-US" dirty="0" smtClean="0">
                <a:solidFill>
                  <a:schemeClr val="bg1"/>
                </a:solidFill>
              </a:rPr>
              <a:t>，数据中心，国产芯片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2705" y="737235"/>
            <a:ext cx="9547225" cy="51714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业绩增加，资金流入，红肥绿瘦，控盘增加，周线金叉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日线金叉，熊线上移，突破长期平台回踩，关注下个熊线上移的机会，注意业绩波动风险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0170" y="692150"/>
            <a:ext cx="9471660" cy="5130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25" y="2624455"/>
            <a:ext cx="3619500" cy="12668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业绩稳定，资金流入，红肥绿瘦，控盘增加，月线，周线金叉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</a:t>
            </a:r>
            <a:r>
              <a:rPr lang="en-US" altLang="zh-CN" dirty="0" smtClean="0">
                <a:solidFill>
                  <a:schemeClr val="bg1"/>
                </a:solidFill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</a:rPr>
              <a:t>点回档金叉</a:t>
            </a:r>
            <a:r>
              <a:rPr lang="zh-CN" dirty="0" smtClean="0">
                <a:solidFill>
                  <a:schemeClr val="bg1"/>
                </a:solidFill>
              </a:rPr>
              <a:t>，熊线上移，关注下个熊线上移的机会，注意业绩波动风险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8735" y="694690"/>
            <a:ext cx="9573260" cy="51854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天时地利，全面投资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政策向好，中长入市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30365" y="4643120"/>
            <a:ext cx="54038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稳预期，扩内需，积极财政持续发力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机构加速入场，融资规模回归，龙虎活跃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各路资金持续入场，机构建仓抢筹阶段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资金推动论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" y="1010920"/>
            <a:ext cx="6617335" cy="2414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" y="3456305"/>
            <a:ext cx="6614160" cy="23856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365" y="1010920"/>
            <a:ext cx="5403850" cy="36169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资金旺，资产荒，理财忙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556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存款，余额宝，国债，保险等理财利率持续下行，主动理财成为刚需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银证转账并未新高，市场处于机构入市阶段，全面配置，主动跟随天时历史机遇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95" y="3223260"/>
            <a:ext cx="6830060" cy="27031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385" y="742315"/>
            <a:ext cx="3399790" cy="24409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695" y="742315"/>
            <a:ext cx="6830060" cy="24409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385" y="3223895"/>
            <a:ext cx="3399155" cy="270256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复盘历史，布局未来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93715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dirty="0" smtClean="0">
                <a:solidFill>
                  <a:schemeClr val="bg1"/>
                </a:solidFill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</a:rPr>
              <a:t>，中特估</a:t>
            </a:r>
            <a:r>
              <a:rPr lang="en-US" altLang="zh-CN" dirty="0" smtClean="0">
                <a:solidFill>
                  <a:schemeClr val="bg1"/>
                </a:solidFill>
              </a:rPr>
              <a:t>vs</a:t>
            </a:r>
            <a:r>
              <a:rPr lang="zh-CN" altLang="en-US" dirty="0" smtClean="0">
                <a:solidFill>
                  <a:schemeClr val="bg1"/>
                </a:solidFill>
              </a:rPr>
              <a:t>科特估双轮驱动，左手红利现金，右手科技创新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地产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数据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6705" y="1043940"/>
            <a:ext cx="11579225" cy="43649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理财不慌，经传帮忙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19225" y="5020945"/>
            <a:ext cx="88861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短期债基：回撤极小，比货币收益高一些，但有轻微回撤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中长期债基：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大小年</a:t>
            </a:r>
            <a:r>
              <a:rPr lang="zh-CN" altLang="en-US" sz="2400" b="1">
                <a:solidFill>
                  <a:schemeClr val="bg1"/>
                </a:solidFill>
              </a:rPr>
              <a:t>收益差别明显，开始有回撤的感知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固收</a:t>
            </a:r>
            <a:r>
              <a:rPr lang="en-US" altLang="zh-CN" sz="2400" b="1">
                <a:solidFill>
                  <a:schemeClr val="bg1"/>
                </a:solidFill>
              </a:rPr>
              <a:t>+</a:t>
            </a:r>
            <a:r>
              <a:rPr lang="zh-CN" altLang="en-US" sz="2400" b="1">
                <a:solidFill>
                  <a:schemeClr val="bg1"/>
                </a:solidFill>
              </a:rPr>
              <a:t>：收益更明显，波动性更大，稳中有进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1109980"/>
            <a:ext cx="5964424" cy="360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20" name="矩形标注 19"/>
          <p:cNvSpPr/>
          <p:nvPr/>
        </p:nvSpPr>
        <p:spPr>
          <a:xfrm>
            <a:off x="3820160" y="3949700"/>
            <a:ext cx="2170430" cy="295275"/>
          </a:xfrm>
          <a:prstGeom prst="wedgeRectCallout">
            <a:avLst>
              <a:gd name="adj1" fmla="val 26487"/>
              <a:gd name="adj2" fmla="val -153655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短债基：回撤极小，类比货基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1" name="矩形标注 20"/>
          <p:cNvSpPr/>
          <p:nvPr/>
        </p:nvSpPr>
        <p:spPr>
          <a:xfrm>
            <a:off x="5028565" y="2705735"/>
            <a:ext cx="1991360" cy="285115"/>
          </a:xfrm>
          <a:prstGeom prst="wedgeRectCallout">
            <a:avLst>
              <a:gd name="adj1" fmla="val -21895"/>
              <a:gd name="adj2" fmla="val 9241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中长期债基：回撤偏少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2" name="矩形标注 21"/>
          <p:cNvSpPr/>
          <p:nvPr/>
        </p:nvSpPr>
        <p:spPr>
          <a:xfrm>
            <a:off x="4257040" y="2019935"/>
            <a:ext cx="3067685" cy="285115"/>
          </a:xfrm>
          <a:prstGeom prst="wedgeRectCallout">
            <a:avLst>
              <a:gd name="adj1" fmla="val -18008"/>
              <a:gd name="adj2" fmla="val 119042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一级债基（固收</a:t>
            </a:r>
            <a:r>
              <a:rPr lang="en-US" altLang="zh-CN" sz="1200">
                <a:solidFill>
                  <a:schemeClr val="bg1"/>
                </a:solidFill>
              </a:rPr>
              <a:t>+</a:t>
            </a:r>
            <a:r>
              <a:rPr lang="zh-CN" altLang="en-US" sz="1200">
                <a:solidFill>
                  <a:schemeClr val="bg1"/>
                </a:solidFill>
              </a:rPr>
              <a:t>）：回撤可控，收益增厚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3" name="矩形标注 22"/>
          <p:cNvSpPr/>
          <p:nvPr/>
        </p:nvSpPr>
        <p:spPr>
          <a:xfrm>
            <a:off x="1019175" y="1334135"/>
            <a:ext cx="3324860" cy="285115"/>
          </a:xfrm>
          <a:prstGeom prst="wedgeRectCallout">
            <a:avLst>
              <a:gd name="adj1" fmla="val 45032"/>
              <a:gd name="adj2" fmla="val 10233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二级债基（固收</a:t>
            </a:r>
            <a:r>
              <a:rPr lang="en-US" altLang="zh-CN" sz="1200">
                <a:solidFill>
                  <a:schemeClr val="bg1"/>
                </a:solidFill>
              </a:rPr>
              <a:t>+</a:t>
            </a:r>
            <a:r>
              <a:rPr lang="zh-CN" altLang="en-US" sz="1200">
                <a:solidFill>
                  <a:schemeClr val="bg1"/>
                </a:solidFill>
              </a:rPr>
              <a:t>）：有回撤，收益明显增厚</a:t>
            </a:r>
            <a:endParaRPr lang="zh-CN" altLang="en-US" sz="1200">
              <a:solidFill>
                <a:schemeClr val="bg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780" y="1023620"/>
            <a:ext cx="4253230" cy="37719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理财不慌，经传帮忙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556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固收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产品，牛市行情下理财首选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大仓位债基稳健收益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小仓位股票超额收益，跑赢普通理财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5550" y="680085"/>
            <a:ext cx="9739630" cy="52755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665" y="3679190"/>
            <a:ext cx="5095240" cy="20237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轻舟已过，乘势而上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5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  <p:tag name="resource_record_key" val="{&quot;29&quot;:[50000076],&quot;65&quot;:[20205176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TABLE_ENDDRAG_ORIGIN_RECT" val="363*91"/>
  <p:tag name="TABLE_ENDDRAG_RECT" val="571*195*363*91"/>
</p:tagLst>
</file>

<file path=ppt/tags/tag83.xml><?xml version="1.0" encoding="utf-8"?>
<p:tagLst xmlns:p="http://schemas.openxmlformats.org/presentationml/2006/main">
  <p:tag name="TABLE_ENDDRAG_ORIGIN_RECT" val="362*67"/>
  <p:tag name="TABLE_ENDDRAG_RECT" val="571*412*363*67"/>
</p:tagLst>
</file>

<file path=ppt/tags/tag84.xml><?xml version="1.0" encoding="utf-8"?>
<p:tagLst xmlns:p="http://schemas.openxmlformats.org/presentationml/2006/main">
  <p:tag name="TABLE_ENDDRAG_ORIGIN_RECT" val="362*88"/>
  <p:tag name="TABLE_ENDDRAG_RECT" val="571*315*363*88"/>
</p:tagLst>
</file>

<file path=ppt/tags/tag85.xml><?xml version="1.0" encoding="utf-8"?>
<p:tagLst xmlns:p="http://schemas.openxmlformats.org/presentationml/2006/main">
  <p:tag name="KSO_WM_UNIT_TABLE_BEAUTIFY" val="smartTable{eb18314e-3796-45b5-bd8c-49231bfba724}"/>
  <p:tag name="TABLE_ENDDRAG_ORIGIN_RECT" val="363*97"/>
  <p:tag name="TABLE_ENDDRAG_RECT" val="574*73*363*97"/>
</p:tagLst>
</file>

<file path=ppt/tags/tag86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29&quot;:[50000076],&quot;65&quot;:[20205176]}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3594</Words>
  <Application>WPS 演示</Application>
  <PresentationFormat>宽屏</PresentationFormat>
  <Paragraphs>333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汉仪雅酷黑简</vt:lpstr>
      <vt:lpstr>方正宝黑体 简 Medium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笔芯啊</cp:lastModifiedBy>
  <cp:revision>295</cp:revision>
  <dcterms:created xsi:type="dcterms:W3CDTF">2022-12-31T05:43:00Z</dcterms:created>
  <dcterms:modified xsi:type="dcterms:W3CDTF">2025-08-15T11:33:20Z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C217815E5DD34CDC9BAB1FE1F246F66E_13</vt:lpwstr>
  </property>
</Properties>
</file>