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12" r:id="rId4"/>
    <p:sldId id="306" r:id="rId5"/>
    <p:sldId id="287" r:id="rId6"/>
    <p:sldId id="322" r:id="rId7"/>
    <p:sldId id="326" r:id="rId8"/>
    <p:sldId id="325" r:id="rId9"/>
    <p:sldId id="321" r:id="rId10"/>
    <p:sldId id="328" r:id="rId11"/>
    <p:sldId id="320" r:id="rId12"/>
    <p:sldId id="324" r:id="rId13"/>
    <p:sldId id="327" r:id="rId14"/>
    <p:sldId id="323" r:id="rId15"/>
    <p:sldId id="286" r:id="rId16"/>
    <p:sldId id="329" r:id="rId17"/>
    <p:sldId id="31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3" userDrawn="1">
          <p15:clr>
            <a:srgbClr val="A4A3A4"/>
          </p15:clr>
        </p15:guide>
        <p15:guide id="2" pos="3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B8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3"/>
        <p:guide pos="36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6.png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1" Type="http://schemas.openxmlformats.org/officeDocument/2006/relationships/image" Target="../media/image6.png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郑州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郑州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衡阳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136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:罗雪奎丨执业编号:A1120616080001</a:t>
            </a:r>
            <a:r>
              <a:rPr lang="en-US" altLang="zh-CN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3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1.xml"/><Relationship Id="rId5" Type="http://schemas.openxmlformats.org/officeDocument/2006/relationships/image" Target="../media/image20.png"/><Relationship Id="rId4" Type="http://schemas.openxmlformats.org/officeDocument/2006/relationships/tags" Target="../tags/tag60.xml"/><Relationship Id="rId3" Type="http://schemas.openxmlformats.org/officeDocument/2006/relationships/image" Target="../media/image19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6.xml"/><Relationship Id="rId6" Type="http://schemas.openxmlformats.org/officeDocument/2006/relationships/image" Target="../media/image22.png"/><Relationship Id="rId5" Type="http://schemas.openxmlformats.org/officeDocument/2006/relationships/tags" Target="../tags/tag65.xml"/><Relationship Id="rId4" Type="http://schemas.openxmlformats.org/officeDocument/2006/relationships/image" Target="../media/image2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25.png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../media/image24.png"/><Relationship Id="rId4" Type="http://schemas.openxmlformats.org/officeDocument/2006/relationships/tags" Target="../tags/tag69.xml"/><Relationship Id="rId3" Type="http://schemas.openxmlformats.org/officeDocument/2006/relationships/image" Target="../media/image23.png"/><Relationship Id="rId2" Type="http://schemas.openxmlformats.org/officeDocument/2006/relationships/tags" Target="../tags/tag6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3.xml"/><Relationship Id="rId10" Type="http://schemas.openxmlformats.org/officeDocument/2006/relationships/image" Target="../media/image26.png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81.xml"/><Relationship Id="rId7" Type="http://schemas.openxmlformats.org/officeDocument/2006/relationships/image" Target="../media/image29.png"/><Relationship Id="rId6" Type="http://schemas.openxmlformats.org/officeDocument/2006/relationships/tags" Target="../tags/tag80.xml"/><Relationship Id="rId5" Type="http://schemas.openxmlformats.org/officeDocument/2006/relationships/image" Target="../media/image28.png"/><Relationship Id="rId4" Type="http://schemas.openxmlformats.org/officeDocument/2006/relationships/tags" Target="../tags/tag79.xml"/><Relationship Id="rId3" Type="http://schemas.openxmlformats.org/officeDocument/2006/relationships/image" Target="../media/image27.png"/><Relationship Id="rId2" Type="http://schemas.openxmlformats.org/officeDocument/2006/relationships/tags" Target="../tags/tag7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2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12.png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3" Type="http://schemas.openxmlformats.org/officeDocument/2006/relationships/image" Target="../media/image13.png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7.xml"/><Relationship Id="rId7" Type="http://schemas.openxmlformats.org/officeDocument/2006/relationships/image" Target="../media/image16.png"/><Relationship Id="rId6" Type="http://schemas.openxmlformats.org/officeDocument/2006/relationships/tags" Target="../tags/tag46.xml"/><Relationship Id="rId5" Type="http://schemas.openxmlformats.org/officeDocument/2006/relationships/image" Target="../media/image15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14.pn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image" Target="../media/image18.png"/><Relationship Id="rId4" Type="http://schemas.openxmlformats.org/officeDocument/2006/relationships/tags" Target="../tags/tag53.xml"/><Relationship Id="rId3" Type="http://schemas.openxmlformats.org/officeDocument/2006/relationships/image" Target="../media/image17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邵阳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基金排名战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年末排名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3705" y="1039495"/>
            <a:ext cx="4900295" cy="2909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28030" y="1039495"/>
            <a:ext cx="5424805" cy="3586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81860" y="5197475"/>
            <a:ext cx="832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上半年月线金叉反弹强势的</a:t>
            </a:r>
            <a:r>
              <a:rPr lang="en-US" altLang="zh-CN">
                <a:solidFill>
                  <a:srgbClr val="FFFF00"/>
                </a:solidFill>
              </a:rPr>
              <a:t>AI </a:t>
            </a:r>
            <a:r>
              <a:rPr lang="zh-CN" altLang="en-US">
                <a:solidFill>
                  <a:srgbClr val="FFFF00"/>
                </a:solidFill>
              </a:rPr>
              <a:t>是今年的基金重仓，年底有望波段反弹</a:t>
            </a:r>
            <a:endParaRPr lang="zh-CN" altLang="en-US">
              <a:solidFill>
                <a:srgbClr val="FFFF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21255" y="15240"/>
            <a:ext cx="77368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散户减少催动波段反弹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2034223" y="6191885"/>
            <a:ext cx="81235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4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</a:t>
            </a:r>
            <a:r>
              <a:rPr lang="zh-CN" altLang="en-US" sz="14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罗雪奎丨执业编号:</a:t>
            </a:r>
            <a:r>
              <a:rPr lang="zh-CN" altLang="en-US" sz="14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A1120616080001</a:t>
            </a:r>
            <a:endParaRPr lang="zh-CN" altLang="en-US" sz="14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4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4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8719" t="7598"/>
          <a:stretch>
            <a:fillRect/>
          </a:stretch>
        </p:blipFill>
        <p:spPr>
          <a:xfrm>
            <a:off x="205740" y="1006475"/>
            <a:ext cx="6550025" cy="4448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59245" y="5354320"/>
            <a:ext cx="4749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二季报汽车散户减少</a:t>
            </a:r>
            <a:r>
              <a:rPr lang="en-US" altLang="zh-CN">
                <a:solidFill>
                  <a:srgbClr val="FFFF00"/>
                </a:solidFill>
              </a:rPr>
              <a:t>+</a:t>
            </a:r>
            <a:r>
              <a:rPr lang="zh-CN" altLang="en-US">
                <a:solidFill>
                  <a:srgbClr val="FFFF00"/>
                </a:solidFill>
              </a:rPr>
              <a:t>机构增仓催动反弹</a:t>
            </a:r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13245" y="1259205"/>
            <a:ext cx="4652645" cy="24549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0510" y="15240"/>
            <a:ext cx="67119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三季报散户减少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超跌反弹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467"/>
          <a:stretch>
            <a:fillRect/>
          </a:stretch>
        </p:blipFill>
        <p:spPr>
          <a:xfrm>
            <a:off x="222250" y="865505"/>
            <a:ext cx="4779645" cy="3862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3401675" y="4940935"/>
            <a:ext cx="4726305" cy="2769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50485" y="907415"/>
            <a:ext cx="4090035" cy="2397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55235" y="3428365"/>
            <a:ext cx="3559175" cy="27476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9755" y="508190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1.</a:t>
            </a:r>
            <a:r>
              <a:rPr lang="zh-CN" altLang="en-US">
                <a:highlight>
                  <a:srgbClr val="FFFF00"/>
                </a:highlight>
              </a:rPr>
              <a:t>散户减少，机构增多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en-US" altLang="zh-CN">
                <a:highlight>
                  <a:srgbClr val="FFFF00"/>
                </a:highlight>
              </a:rPr>
              <a:t>2.</a:t>
            </a:r>
            <a:r>
              <a:rPr lang="zh-CN" altLang="en-US">
                <a:highlight>
                  <a:srgbClr val="FFFF00"/>
                </a:highlight>
              </a:rPr>
              <a:t>水手突破下轨到上轨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en-US" altLang="zh-CN">
                <a:highlight>
                  <a:srgbClr val="FFFF00"/>
                </a:highlight>
              </a:rPr>
              <a:t>3.</a:t>
            </a:r>
            <a:r>
              <a:rPr lang="zh-CN" altLang="en-US">
                <a:highlight>
                  <a:srgbClr val="FFFF00"/>
                </a:highlight>
              </a:rPr>
              <a:t>周线金叉波段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455025" y="2808605"/>
            <a:ext cx="3679190" cy="280035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短线机会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资金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68900" y="3595370"/>
            <a:ext cx="3345815" cy="2600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02370" y="918210"/>
            <a:ext cx="2820035" cy="26409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69535" y="950595"/>
            <a:ext cx="3345180" cy="2597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73380" y="918210"/>
            <a:ext cx="4697730" cy="51904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02370" y="4107180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大单：突破意愿</a:t>
            </a:r>
            <a:endParaRPr lang="zh-CN" altLang="en-US">
              <a:solidFill>
                <a:srgbClr val="FFFF00"/>
              </a:solidFill>
            </a:endParaRPr>
          </a:p>
          <a:p>
            <a:r>
              <a:rPr lang="zh-CN" altLang="en-US">
                <a:solidFill>
                  <a:srgbClr val="FFFF00"/>
                </a:solidFill>
              </a:rPr>
              <a:t>资金：下跌承接盘</a:t>
            </a:r>
            <a:endParaRPr lang="zh-CN" altLang="en-US">
              <a:solidFill>
                <a:srgbClr val="FFFF00"/>
              </a:solidFill>
            </a:endParaRPr>
          </a:p>
          <a:p>
            <a:r>
              <a:rPr lang="zh-CN" altLang="en-US">
                <a:solidFill>
                  <a:srgbClr val="FFFF00"/>
                </a:solidFill>
              </a:rPr>
              <a:t>控盘：中线资金沉淀</a:t>
            </a:r>
            <a:endParaRPr lang="zh-CN" altLang="en-US">
              <a:solidFill>
                <a:srgbClr val="FFFF00"/>
              </a:solidFill>
            </a:endParaRPr>
          </a:p>
          <a:p>
            <a:endParaRPr lang="zh-CN" altLang="en-US">
              <a:solidFill>
                <a:srgbClr val="FFFF00"/>
              </a:solidFill>
            </a:endParaRPr>
          </a:p>
          <a:p>
            <a:r>
              <a:rPr lang="zh-CN" altLang="en-US">
                <a:solidFill>
                  <a:srgbClr val="FFFF00"/>
                </a:solidFill>
              </a:rPr>
              <a:t>日线死叉三天</a:t>
            </a:r>
            <a:r>
              <a:rPr lang="en-US" altLang="zh-CN">
                <a:solidFill>
                  <a:srgbClr val="FFFF00"/>
                </a:solidFill>
              </a:rPr>
              <a:t>+</a:t>
            </a:r>
            <a:r>
              <a:rPr lang="zh-CN" altLang="en-US">
                <a:solidFill>
                  <a:srgbClr val="FFFF00"/>
                </a:solidFill>
              </a:rPr>
              <a:t>缩量回档</a:t>
            </a:r>
            <a:endParaRPr lang="zh-CN" altLang="en-US">
              <a:solidFill>
                <a:srgbClr val="FFFF00"/>
              </a:solidFill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十多年证券市场经验，本科金融主修，个人独创《底部三买点》《一分钟选股法》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636770" y="1719580"/>
            <a:ext cx="7160260" cy="1256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打响基金排名战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" name="图片 3" descr="画板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025" y="404495"/>
            <a:ext cx="3785235" cy="5964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罗雪奎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|  执业编号:A1120616080001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板块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基金排名战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短线机会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43100" y="14605"/>
            <a:ext cx="86563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大盘：大小机会同时酝酿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7480" y="1059815"/>
            <a:ext cx="8579485" cy="4906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18575" y="1595755"/>
            <a:ext cx="301942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rgbClr val="FFFF00"/>
                </a:solidFill>
              </a:rPr>
              <a:t>1.</a:t>
            </a:r>
            <a:r>
              <a:rPr lang="zh-CN" altLang="en-US" sz="2000" b="1">
                <a:solidFill>
                  <a:srgbClr val="FFFF00"/>
                </a:solidFill>
              </a:rPr>
              <a:t>国运线下轨支撑</a:t>
            </a:r>
            <a:endParaRPr lang="zh-CN" altLang="en-US" sz="2000" b="1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rgbClr val="FFFF00"/>
                </a:solidFill>
              </a:rPr>
              <a:t>2.</a:t>
            </a:r>
            <a:r>
              <a:rPr lang="zh-CN" altLang="en-US" sz="2000" b="1">
                <a:solidFill>
                  <a:srgbClr val="FFFF00"/>
                </a:solidFill>
              </a:rPr>
              <a:t>捕捞季节月线金小机会</a:t>
            </a:r>
            <a:endParaRPr lang="zh-CN" altLang="en-US" sz="2000" b="1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rgbClr val="FFFF00"/>
                </a:solidFill>
              </a:rPr>
              <a:t>3.</a:t>
            </a:r>
            <a:r>
              <a:rPr lang="zh-CN" altLang="en-US" sz="2000" b="1">
                <a:solidFill>
                  <a:srgbClr val="FFFF00"/>
                </a:solidFill>
              </a:rPr>
              <a:t>海洋状态金叉大机会</a:t>
            </a:r>
            <a:endParaRPr lang="zh-CN" altLang="en-US" sz="2000" b="1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275" y="3429000"/>
            <a:ext cx="4251960" cy="30943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环境开始乐观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595" y="1110615"/>
            <a:ext cx="5424805" cy="2138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97880" y="939800"/>
            <a:ext cx="4260215" cy="3244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7880" y="4362450"/>
            <a:ext cx="3802380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00"/>
                </a:solidFill>
              </a:rPr>
              <a:t>1.</a:t>
            </a:r>
            <a:r>
              <a:rPr lang="zh-CN" altLang="en-US">
                <a:solidFill>
                  <a:srgbClr val="FFFF00"/>
                </a:solidFill>
              </a:rPr>
              <a:t>人民币汇率击穿</a:t>
            </a:r>
            <a:r>
              <a:rPr lang="en-US" altLang="zh-CN">
                <a:solidFill>
                  <a:srgbClr val="FFFF00"/>
                </a:solidFill>
              </a:rPr>
              <a:t>60</a:t>
            </a:r>
            <a:r>
              <a:rPr lang="zh-CN" altLang="en-US">
                <a:solidFill>
                  <a:srgbClr val="FFFF00"/>
                </a:solidFill>
              </a:rPr>
              <a:t>日线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00"/>
                </a:solidFill>
              </a:rPr>
              <a:t>2.</a:t>
            </a:r>
            <a:r>
              <a:rPr lang="zh-CN" altLang="en-US">
                <a:solidFill>
                  <a:srgbClr val="FFFF00"/>
                </a:solidFill>
              </a:rPr>
              <a:t>北向资金流入增加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00"/>
                </a:solidFill>
              </a:rPr>
              <a:t>3.</a:t>
            </a:r>
            <a:r>
              <a:rPr lang="zh-CN" altLang="en-US">
                <a:solidFill>
                  <a:srgbClr val="FFFF00"/>
                </a:solidFill>
              </a:rPr>
              <a:t>市场炒作情绪脱离冰点区域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140" y="5874385"/>
            <a:ext cx="1369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20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冰点区域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板块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板块资金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4315" y="909320"/>
            <a:ext cx="5024755" cy="3971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74970" y="1298575"/>
            <a:ext cx="5835015" cy="32651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28995" y="53155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科技</a:t>
            </a:r>
            <a:r>
              <a:rPr lang="en-US" altLang="zh-CN">
                <a:solidFill>
                  <a:srgbClr val="FFFF00"/>
                </a:solidFill>
              </a:rPr>
              <a:t>+</a:t>
            </a:r>
            <a:r>
              <a:rPr lang="zh-CN" altLang="en-US">
                <a:solidFill>
                  <a:srgbClr val="FFFF00"/>
                </a:solidFill>
              </a:rPr>
              <a:t>汽车</a:t>
            </a:r>
            <a:r>
              <a:rPr lang="en-US" altLang="zh-CN">
                <a:solidFill>
                  <a:srgbClr val="FFFF00"/>
                </a:solidFill>
              </a:rPr>
              <a:t>+</a:t>
            </a:r>
            <a:r>
              <a:rPr lang="zh-CN" altLang="en-US">
                <a:solidFill>
                  <a:srgbClr val="FFFF00"/>
                </a:solidFill>
              </a:rPr>
              <a:t>传媒（</a:t>
            </a:r>
            <a:r>
              <a:rPr lang="en-US" altLang="zh-CN">
                <a:solidFill>
                  <a:srgbClr val="FFFF00"/>
                </a:solidFill>
              </a:rPr>
              <a:t>AI</a:t>
            </a:r>
            <a:r>
              <a:rPr lang="zh-CN" altLang="en-US">
                <a:solidFill>
                  <a:srgbClr val="FFFF00"/>
                </a:solidFill>
              </a:rPr>
              <a:t>叠加）</a:t>
            </a:r>
            <a:endParaRPr lang="zh-CN" altLang="en-US">
              <a:solidFill>
                <a:srgbClr val="FFFF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9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GE4MmM3N2M1Njg0N2RlMTM3NDgxNjk5YmFiZDMxNTI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WPS 演示</Application>
  <PresentationFormat>宽屏</PresentationFormat>
  <Paragraphs>87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255</cp:revision>
  <dcterms:created xsi:type="dcterms:W3CDTF">2022-12-31T05:43:00Z</dcterms:created>
  <dcterms:modified xsi:type="dcterms:W3CDTF">2023-11-16T09:22:27Z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9483410270224F49A685FF696A17F788</vt:lpwstr>
  </property>
</Properties>
</file>