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</p:sldMasterIdLst>
  <p:sldIdLst>
    <p:sldId id="283" r:id="rId4"/>
    <p:sldId id="306" r:id="rId5"/>
    <p:sldId id="314" r:id="rId6"/>
    <p:sldId id="315" r:id="rId7"/>
    <p:sldId id="325" r:id="rId8"/>
    <p:sldId id="330" r:id="rId9"/>
    <p:sldId id="327" r:id="rId10"/>
    <p:sldId id="331" r:id="rId11"/>
    <p:sldId id="313" r:id="rId12"/>
    <p:sldId id="299" r:id="rId13"/>
    <p:sldId id="326" r:id="rId14"/>
    <p:sldId id="322" r:id="rId15"/>
    <p:sldId id="328" r:id="rId16"/>
    <p:sldId id="323" r:id="rId17"/>
    <p:sldId id="329" r:id="rId18"/>
    <p:sldId id="317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3" userDrawn="1">
          <p15:clr>
            <a:srgbClr val="A4A3A4"/>
          </p15:clr>
        </p15:guide>
        <p15:guide id="2" pos="36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BB8"/>
    <a:srgbClr val="241789"/>
    <a:srgbClr val="4A4A4A"/>
    <a:srgbClr val="FFFEEB"/>
    <a:srgbClr val="FFF4A3"/>
    <a:srgbClr val="D9D9D9"/>
    <a:srgbClr val="7C0000"/>
    <a:srgbClr val="7E0001"/>
    <a:srgbClr val="FF8D8D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13"/>
        <p:guide pos="36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1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image" Target="../media/image5.png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image" Target="../media/image2.png"/><Relationship Id="rId2" Type="http://schemas.openxmlformats.org/officeDocument/2006/relationships/tags" Target="../tags/tag32.xml"/><Relationship Id="rId11" Type="http://schemas.openxmlformats.org/officeDocument/2006/relationships/image" Target="../media/image4.png"/><Relationship Id="rId10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7" Type="http://schemas.openxmlformats.org/officeDocument/2006/relationships/image" Target="../media/image4.png"/><Relationship Id="rId6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7" Type="http://schemas.openxmlformats.org/officeDocument/2006/relationships/image" Target="../media/image4.png"/><Relationship Id="rId6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4" Type="http://schemas.openxmlformats.org/officeDocument/2006/relationships/image" Target="../media/image6.png"/><Relationship Id="rId13" Type="http://schemas.openxmlformats.org/officeDocument/2006/relationships/tags" Target="../tags/tag19.xml"/><Relationship Id="rId12" Type="http://schemas.openxmlformats.org/officeDocument/2006/relationships/image" Target="../media/image3.png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7" Type="http://schemas.openxmlformats.org/officeDocument/2006/relationships/image" Target="../media/image4.png"/><Relationship Id="rId6" Type="http://schemas.openxmlformats.org/officeDocument/2006/relationships/tags" Target="../tags/tag28.xml"/><Relationship Id="rId5" Type="http://schemas.openxmlformats.org/officeDocument/2006/relationships/image" Target="../media/image3.png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厦门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 userDrawn="1">
            <p:custDataLst>
              <p:tags r:id="rId4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感谢聆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8"/>
            </p:custDataLst>
          </p:nvPr>
        </p:nvSpPr>
        <p:spPr>
          <a:xfrm>
            <a:off x="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 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罗雪奎丨执业编号:A1120616080001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8"/>
            </p:custDataLst>
          </p:nvPr>
        </p:nvSpPr>
        <p:spPr>
          <a:xfrm>
            <a:off x="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 :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苏柏安丨执业编号:A1120619080002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画板 2 拷贝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圆角矩形 8"/>
          <p:cNvSpPr/>
          <p:nvPr userDrawn="1">
            <p:custDataLst>
              <p:tags r:id="rId7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感谢聆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>
            <p:custDataLst>
              <p:tags r:id="rId10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2" name="图片 11" descr="矢量智能对象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13" name="图片 12" descr="组 2928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74320" y="191770"/>
            <a:ext cx="1551940" cy="355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郑州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郑州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衡阳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8"/>
            </p:custDataLst>
          </p:nvPr>
        </p:nvSpPr>
        <p:spPr>
          <a:xfrm>
            <a:off x="0" y="6582410"/>
            <a:ext cx="12191365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3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 :罗雪奎丨执业编号:A1120616080001</a:t>
            </a:r>
            <a:r>
              <a:rPr lang="en-US" altLang="zh-CN" sz="13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</a:t>
            </a:r>
            <a:r>
              <a:rPr lang="zh-CN" altLang="en-US" sz="13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3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tags" Target="../tags/tag39.xml"/><Relationship Id="rId7" Type="http://schemas.openxmlformats.org/officeDocument/2006/relationships/tags" Target="../tags/tag38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3" Type="http://schemas.openxmlformats.org/officeDocument/2006/relationships/theme" Target="../theme/theme2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4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7.xml"/><Relationship Id="rId5" Type="http://schemas.openxmlformats.org/officeDocument/2006/relationships/image" Target="../media/image23.png"/><Relationship Id="rId4" Type="http://schemas.openxmlformats.org/officeDocument/2006/relationships/tags" Target="../tags/tag86.xml"/><Relationship Id="rId3" Type="http://schemas.openxmlformats.org/officeDocument/2006/relationships/image" Target="../media/image22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tags" Target="../tags/tag92.xml"/><Relationship Id="rId7" Type="http://schemas.openxmlformats.org/officeDocument/2006/relationships/image" Target="../media/image26.png"/><Relationship Id="rId6" Type="http://schemas.openxmlformats.org/officeDocument/2006/relationships/tags" Target="../tags/tag91.xml"/><Relationship Id="rId5" Type="http://schemas.openxmlformats.org/officeDocument/2006/relationships/image" Target="../media/image25.png"/><Relationship Id="rId4" Type="http://schemas.openxmlformats.org/officeDocument/2006/relationships/tags" Target="../tags/tag90.xml"/><Relationship Id="rId3" Type="http://schemas.openxmlformats.org/officeDocument/2006/relationships/image" Target="../media/image24.png"/><Relationship Id="rId2" Type="http://schemas.openxmlformats.org/officeDocument/2006/relationships/tags" Target="../tags/tag89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94.xml"/><Relationship Id="rId11" Type="http://schemas.openxmlformats.org/officeDocument/2006/relationships/image" Target="../media/image28.png"/><Relationship Id="rId10" Type="http://schemas.openxmlformats.org/officeDocument/2006/relationships/tags" Target="../tags/tag93.xml"/><Relationship Id="rId1" Type="http://schemas.openxmlformats.org/officeDocument/2006/relationships/tags" Target="../tags/tag8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tags" Target="../tags/tag102.xml"/><Relationship Id="rId7" Type="http://schemas.openxmlformats.org/officeDocument/2006/relationships/image" Target="../media/image31.png"/><Relationship Id="rId6" Type="http://schemas.openxmlformats.org/officeDocument/2006/relationships/tags" Target="../tags/tag101.xml"/><Relationship Id="rId5" Type="http://schemas.openxmlformats.org/officeDocument/2006/relationships/image" Target="../media/image30.png"/><Relationship Id="rId4" Type="http://schemas.openxmlformats.org/officeDocument/2006/relationships/tags" Target="../tags/tag100.xml"/><Relationship Id="rId3" Type="http://schemas.openxmlformats.org/officeDocument/2006/relationships/image" Target="../media/image29.png"/><Relationship Id="rId2" Type="http://schemas.openxmlformats.org/officeDocument/2006/relationships/tags" Target="../tags/tag99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03.xml"/><Relationship Id="rId1" Type="http://schemas.openxmlformats.org/officeDocument/2006/relationships/tags" Target="../tags/tag9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1.xml"/><Relationship Id="rId7" Type="http://schemas.openxmlformats.org/officeDocument/2006/relationships/image" Target="../media/image35.png"/><Relationship Id="rId6" Type="http://schemas.openxmlformats.org/officeDocument/2006/relationships/tags" Target="../tags/tag110.xml"/><Relationship Id="rId5" Type="http://schemas.openxmlformats.org/officeDocument/2006/relationships/image" Target="../media/image34.png"/><Relationship Id="rId4" Type="http://schemas.openxmlformats.org/officeDocument/2006/relationships/tags" Target="../tags/tag109.xml"/><Relationship Id="rId3" Type="http://schemas.openxmlformats.org/officeDocument/2006/relationships/image" Target="../media/image33.png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49.xml"/><Relationship Id="rId6" Type="http://schemas.openxmlformats.org/officeDocument/2006/relationships/image" Target="../media/image11.png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image" Target="../media/image13.png"/><Relationship Id="rId15" Type="http://schemas.openxmlformats.org/officeDocument/2006/relationships/slideLayout" Target="../slideLayouts/slideLayout5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7.xml"/><Relationship Id="rId3" Type="http://schemas.openxmlformats.org/officeDocument/2006/relationships/image" Target="../media/image14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tags" Target="../tags/tag70.xml"/><Relationship Id="rId3" Type="http://schemas.openxmlformats.org/officeDocument/2006/relationships/image" Target="../media/image15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5.xml"/><Relationship Id="rId7" Type="http://schemas.openxmlformats.org/officeDocument/2006/relationships/image" Target="../media/image18.png"/><Relationship Id="rId6" Type="http://schemas.openxmlformats.org/officeDocument/2006/relationships/tags" Target="../tags/tag74.xml"/><Relationship Id="rId5" Type="http://schemas.openxmlformats.org/officeDocument/2006/relationships/image" Target="../media/image17.png"/><Relationship Id="rId4" Type="http://schemas.openxmlformats.org/officeDocument/2006/relationships/tags" Target="../tags/tag73.xml"/><Relationship Id="rId3" Type="http://schemas.openxmlformats.org/officeDocument/2006/relationships/image" Target="../media/image16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0.xml"/><Relationship Id="rId7" Type="http://schemas.openxmlformats.org/officeDocument/2006/relationships/image" Target="../media/image21.png"/><Relationship Id="rId6" Type="http://schemas.openxmlformats.org/officeDocument/2006/relationships/tags" Target="../tags/tag79.xml"/><Relationship Id="rId5" Type="http://schemas.openxmlformats.org/officeDocument/2006/relationships/image" Target="../media/image20.png"/><Relationship Id="rId4" Type="http://schemas.openxmlformats.org/officeDocument/2006/relationships/tags" Target="../tags/tag78.xml"/><Relationship Id="rId3" Type="http://schemas.openxmlformats.org/officeDocument/2006/relationships/image" Target="../media/image19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485390" y="0"/>
            <a:ext cx="72205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板块：科技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金融，进退有度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7490" y="906780"/>
            <a:ext cx="6671945" cy="54578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80300" y="1130935"/>
            <a:ext cx="40640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FF00"/>
                </a:solidFill>
              </a:rPr>
              <a:t>市场涨</a:t>
            </a:r>
            <a:r>
              <a:rPr lang="en-US" altLang="zh-CN" sz="2800">
                <a:solidFill>
                  <a:srgbClr val="FFFF00"/>
                </a:solidFill>
              </a:rPr>
              <a:t>——</a:t>
            </a:r>
            <a:r>
              <a:rPr lang="zh-CN" altLang="en-US" sz="2800">
                <a:solidFill>
                  <a:srgbClr val="FFFF00"/>
                </a:solidFill>
              </a:rPr>
              <a:t>科技牛</a:t>
            </a:r>
            <a:endParaRPr lang="zh-CN" altLang="en-US" sz="280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FF00"/>
                </a:solidFill>
              </a:rPr>
              <a:t>市场跌</a:t>
            </a:r>
            <a:r>
              <a:rPr lang="en-US" altLang="zh-CN" sz="2800">
                <a:solidFill>
                  <a:srgbClr val="FFFF00"/>
                </a:solidFill>
              </a:rPr>
              <a:t>——</a:t>
            </a:r>
            <a:r>
              <a:rPr lang="zh-CN" altLang="en-US" sz="2800">
                <a:solidFill>
                  <a:srgbClr val="FFFF00"/>
                </a:solidFill>
              </a:rPr>
              <a:t>金融机会</a:t>
            </a:r>
            <a:endParaRPr lang="zh-CN" altLang="en-US" sz="2800">
              <a:solidFill>
                <a:srgbClr val="FFFF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78700" y="2667635"/>
            <a:ext cx="4267200" cy="29444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211820" y="5850255"/>
            <a:ext cx="2600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最近略微降温注意分化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80615" y="0"/>
            <a:ext cx="79235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若指数跌什么是机会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证券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3200" y="1010920"/>
            <a:ext cx="5037455" cy="2962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13400" y="1010920"/>
            <a:ext cx="5988685" cy="29629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9790" y="6073775"/>
            <a:ext cx="9716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FF00"/>
                </a:solidFill>
              </a:rPr>
              <a:t>指数新低金融不断新高，</a:t>
            </a:r>
            <a:r>
              <a:rPr lang="en-US" altLang="zh-CN" sz="2800">
                <a:solidFill>
                  <a:srgbClr val="FFFF00"/>
                </a:solidFill>
              </a:rPr>
              <a:t> </a:t>
            </a:r>
            <a:r>
              <a:rPr lang="zh-CN" altLang="en-US" sz="2800">
                <a:solidFill>
                  <a:srgbClr val="FFFF00"/>
                </a:solidFill>
              </a:rPr>
              <a:t>每次</a:t>
            </a:r>
            <a:r>
              <a:rPr lang="en-US" altLang="zh-CN" sz="2800">
                <a:solidFill>
                  <a:srgbClr val="FFFF00"/>
                </a:solidFill>
              </a:rPr>
              <a:t>3000</a:t>
            </a:r>
            <a:r>
              <a:rPr lang="zh-CN" altLang="en-US" sz="2800">
                <a:solidFill>
                  <a:srgbClr val="FFFF00"/>
                </a:solidFill>
              </a:rPr>
              <a:t>点保卫战金融大获全胜</a:t>
            </a:r>
            <a:endParaRPr lang="zh-CN" altLang="en-US" sz="2800">
              <a:solidFill>
                <a:srgbClr val="FFFF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686800" y="4017645"/>
            <a:ext cx="2915920" cy="16922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613400" y="4017645"/>
            <a:ext cx="3007995" cy="16922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59790" y="222885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每次海洋状态下轨迎来波段反弹</a:t>
            </a:r>
            <a:endParaRPr lang="zh-CN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3200" y="4057650"/>
            <a:ext cx="4971415" cy="200406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四季度展望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181985" y="15240"/>
            <a:ext cx="64693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消灭海洋状态低位板块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7010" y="916305"/>
            <a:ext cx="6678930" cy="2240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2715" y="3289300"/>
            <a:ext cx="3554730" cy="3192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543800" y="916305"/>
            <a:ext cx="4584065" cy="41217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628265" y="3702685"/>
            <a:ext cx="4916170" cy="2870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7959090" y="536257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黄金海洋状态低位金叉，散户数量减少，四季度存在超跌反弹机会。</a:t>
            </a:r>
            <a:endParaRPr lang="zh-CN" altLang="en-US">
              <a:highlight>
                <a:srgbClr val="FFFF00"/>
              </a:highlight>
            </a:endParaRPr>
          </a:p>
          <a:p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4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短线机会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181985" y="15240"/>
            <a:ext cx="64693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大单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资金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+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99530" y="1078865"/>
            <a:ext cx="3217545" cy="30295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933815" y="2618740"/>
            <a:ext cx="3077845" cy="29248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23520" y="974725"/>
            <a:ext cx="5769610" cy="510730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组 29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88110" y="3778885"/>
            <a:ext cx="9427210" cy="211328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117465" y="4384040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104130" y="4657725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十四年证券市场经验，本科金融主修，个人独创《底部三买点》《超级买入法》 《五进五出法》 配合短线买卖，独创《穿越牛熊九套战法》，精准预判每个阶段市场特征制定最优交易策略。</a:t>
            </a:r>
            <a:endParaRPr lang="en-US" altLang="zh-CN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4867275" y="1109980"/>
            <a:ext cx="5952490" cy="2441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/>
            <a:r>
              <a:rPr lang="zh-CN" altLang="en-US" sz="8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跨年行情</a:t>
            </a:r>
            <a:endParaRPr lang="zh-CN" altLang="en-US" sz="8000" b="1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ctr" fontAlgn="auto"/>
            <a:r>
              <a:rPr lang="zh-CN" altLang="en-US" sz="8000" b="1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如火如荼</a:t>
            </a:r>
            <a:endParaRPr lang="zh-CN" altLang="en-US" sz="8000" b="1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185" y="43033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909185" y="46177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4" name="图片 3" descr="画板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9025" y="404495"/>
            <a:ext cx="3785235" cy="59645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927600" y="3832860"/>
            <a:ext cx="4069080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罗雪奎</a:t>
            </a:r>
            <a:r>
              <a:rPr lang="en-US" altLang="zh-CN" sz="1500">
                <a:solidFill>
                  <a:srgbClr val="210BB8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| 执业编号:A1120616080001</a:t>
            </a:r>
            <a:endParaRPr lang="en-US" altLang="zh-CN" sz="1500">
              <a:solidFill>
                <a:srgbClr val="210BB8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2672715"/>
            <a:ext cx="2500630" cy="12693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442085"/>
            <a:ext cx="6239510" cy="7943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926330" y="14986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760210" y="15849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大</a:t>
            </a:r>
            <a:r>
              <a:rPr lang="en-US" altLang="zh-CN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盘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8" name="图片 17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2432685"/>
            <a:ext cx="6239510" cy="79438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926330" y="24892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二章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760210" y="25755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板</a:t>
            </a:r>
            <a:r>
              <a:rPr lang="en-US" altLang="zh-CN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块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3423285"/>
            <a:ext cx="6239510" cy="79438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4926330" y="34798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三章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6760210" y="35661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四季度展望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3" name="图片 32" descr="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4870" y="4380230"/>
            <a:ext cx="6239510" cy="794385"/>
          </a:xfrm>
          <a:prstGeom prst="rect">
            <a:avLst/>
          </a:prstGeom>
        </p:spPr>
      </p:pic>
      <p:sp>
        <p:nvSpPr>
          <p:cNvPr id="34" name="文本框 33"/>
          <p:cNvSpPr txBox="1"/>
          <p:nvPr>
            <p:custDataLst>
              <p:tags r:id="rId12"/>
            </p:custDataLst>
          </p:nvPr>
        </p:nvSpPr>
        <p:spPr>
          <a:xfrm>
            <a:off x="4933950" y="4436745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四章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3"/>
            </p:custDataLst>
          </p:nvPr>
        </p:nvSpPr>
        <p:spPr>
          <a:xfrm>
            <a:off x="6767830" y="4523105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短线机会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</a:t>
            </a:r>
            <a:r>
              <a:rPr lang="en-US" altLang="zh-CN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     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盘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29535" y="15240"/>
            <a:ext cx="78143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题材：月线金叉跨年行情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64055" y="925830"/>
            <a:ext cx="8713470" cy="54673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943100" y="14605"/>
            <a:ext cx="86563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大盘：大小机会同时酝酿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7480" y="1059815"/>
            <a:ext cx="8579485" cy="49060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18575" y="1595755"/>
            <a:ext cx="301942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70000"/>
              </a:lnSpc>
            </a:pPr>
            <a:r>
              <a:rPr lang="en-US" altLang="zh-CN" sz="2000" b="1">
                <a:solidFill>
                  <a:srgbClr val="FFFF00"/>
                </a:solidFill>
              </a:rPr>
              <a:t>1.</a:t>
            </a:r>
            <a:r>
              <a:rPr lang="zh-CN" altLang="en-US" sz="2000" b="1">
                <a:solidFill>
                  <a:srgbClr val="FFFF00"/>
                </a:solidFill>
              </a:rPr>
              <a:t>国运线下轨支撑</a:t>
            </a:r>
            <a:endParaRPr lang="zh-CN" altLang="en-US" sz="2000" b="1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000" b="1">
                <a:solidFill>
                  <a:srgbClr val="FFFF00"/>
                </a:solidFill>
              </a:rPr>
              <a:t>2.</a:t>
            </a:r>
            <a:r>
              <a:rPr lang="zh-CN" altLang="en-US" sz="2000" b="1">
                <a:solidFill>
                  <a:srgbClr val="FFFF00"/>
                </a:solidFill>
              </a:rPr>
              <a:t>捕捞季节月线金小机会</a:t>
            </a:r>
            <a:endParaRPr lang="zh-CN" altLang="en-US" sz="2000" b="1">
              <a:solidFill>
                <a:srgbClr val="FFFF00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zh-CN" sz="2000" b="1">
                <a:solidFill>
                  <a:srgbClr val="FFFF00"/>
                </a:solidFill>
              </a:rPr>
              <a:t>3.</a:t>
            </a:r>
            <a:r>
              <a:rPr lang="zh-CN" altLang="en-US" sz="2000" b="1">
                <a:solidFill>
                  <a:srgbClr val="FFFF00"/>
                </a:solidFill>
              </a:rPr>
              <a:t>海洋状态金叉大机会</a:t>
            </a:r>
            <a:endParaRPr lang="zh-CN" altLang="en-US" sz="2000" b="1">
              <a:solidFill>
                <a:srgbClr val="FFFF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008630" y="15240"/>
            <a:ext cx="64693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环境改善，酝酿反弹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06375" y="966470"/>
            <a:ext cx="5842000" cy="2693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6375" y="3775075"/>
            <a:ext cx="5842000" cy="26289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542405" y="845185"/>
            <a:ext cx="4646930" cy="29298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41185" y="4434205"/>
            <a:ext cx="4137025" cy="12528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FFFF00"/>
                </a:solidFill>
                <a:sym typeface="+mn-ea"/>
              </a:rPr>
              <a:t>1.</a:t>
            </a:r>
            <a:r>
              <a:rPr lang="zh-CN" altLang="en-US">
                <a:solidFill>
                  <a:srgbClr val="FFFF00"/>
                </a:solidFill>
                <a:sym typeface="+mn-ea"/>
              </a:rPr>
              <a:t>人民币汇率击穿</a:t>
            </a:r>
            <a:r>
              <a:rPr lang="en-US" altLang="zh-CN">
                <a:solidFill>
                  <a:srgbClr val="FFFF00"/>
                </a:solidFill>
                <a:sym typeface="+mn-ea"/>
              </a:rPr>
              <a:t>60</a:t>
            </a:r>
            <a:r>
              <a:rPr lang="zh-CN" altLang="en-US">
                <a:solidFill>
                  <a:srgbClr val="FFFF00"/>
                </a:solidFill>
                <a:sym typeface="+mn-ea"/>
              </a:rPr>
              <a:t>日线</a:t>
            </a:r>
            <a:endParaRPr lang="zh-CN" altLang="en-US">
              <a:solidFill>
                <a:srgbClr val="FFFF00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FFFF00"/>
                </a:solidFill>
                <a:sym typeface="+mn-ea"/>
              </a:rPr>
              <a:t>2.</a:t>
            </a:r>
            <a:r>
              <a:rPr lang="zh-CN" altLang="en-US">
                <a:solidFill>
                  <a:srgbClr val="FFFF00"/>
                </a:solidFill>
                <a:sym typeface="+mn-ea"/>
              </a:rPr>
              <a:t>北向资金流入增加</a:t>
            </a:r>
            <a:endParaRPr lang="zh-CN" altLang="en-US">
              <a:solidFill>
                <a:srgbClr val="FFFF00"/>
              </a:solidFill>
              <a:sym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>
                <a:solidFill>
                  <a:srgbClr val="FFFF00"/>
                </a:solidFill>
                <a:sym typeface="+mn-ea"/>
              </a:rPr>
              <a:t>3.</a:t>
            </a:r>
            <a:r>
              <a:rPr lang="zh-CN" altLang="en-US">
                <a:solidFill>
                  <a:srgbClr val="FFFF00"/>
                </a:solidFill>
                <a:sym typeface="+mn-ea"/>
              </a:rPr>
              <a:t>国外发展环境开始缓和</a:t>
            </a:r>
            <a:endParaRPr lang="zh-CN" altLang="en-US">
              <a:solidFill>
                <a:srgbClr val="FFFF00"/>
              </a:solidFill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29535" y="15240"/>
            <a:ext cx="78143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风格：强者恒强，控盘为王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66065" y="979170"/>
            <a:ext cx="3509010" cy="38068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96715" y="924560"/>
            <a:ext cx="3219450" cy="22479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24890" y="5842000"/>
            <a:ext cx="9122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highlight>
                  <a:srgbClr val="FFFF00"/>
                </a:highlight>
              </a:rPr>
              <a:t>黄色中线上攻居上，红色短线上攻走平，选择有控盘个股易走强者恒强。</a:t>
            </a:r>
            <a:endParaRPr lang="zh-CN" altLang="en-US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597775" y="1586230"/>
            <a:ext cx="4367530" cy="304863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板</a:t>
            </a:r>
            <a:r>
              <a:rPr lang="en-US" altLang="zh-CN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    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块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SPECIAL_SOURCE" val="bdnull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SPECIAL_SOURCE" val="bdnull"/>
</p:tagLst>
</file>

<file path=ppt/tags/tag112.xml><?xml version="1.0" encoding="utf-8"?>
<p:tagLst xmlns:p="http://schemas.openxmlformats.org/presentationml/2006/main">
  <p:tag name="KSO_WPP_MARK_KEY" val="5d6e9262-ca8a-4070-8ad5-698f89e303ea"/>
  <p:tag name="COMMONDATA" val="eyJoZGlkIjoiMTMzZGI2MjkwNzI0NGI5MzY0NzUwYzMxOTRjZGRmN2UifQ=="/>
  <p:tag name="commondata" val="eyJoZGlkIjoiOGE4MmM3N2M1Njg0N2RlMTM3NDgxNjk5YmFiZDMxNTIifQ==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44.xml><?xml version="1.0" encoding="utf-8"?>
<p:tagLst xmlns:p="http://schemas.openxmlformats.org/presentationml/2006/main">
  <p:tag name="KSO_WM_SPECIAL_SOURCE" val="bdnull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SPECIAL_SOURCE" val="bdnull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WPS 演示</Application>
  <PresentationFormat>宽屏</PresentationFormat>
  <Paragraphs>83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俏俏</cp:lastModifiedBy>
  <cp:revision>252</cp:revision>
  <dcterms:created xsi:type="dcterms:W3CDTF">2022-12-31T05:43:00Z</dcterms:created>
  <dcterms:modified xsi:type="dcterms:W3CDTF">2023-11-17T11:06:33Z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2052-12.1.0.15933</vt:lpwstr>
  </property>
  <property fmtid="{D5CDD505-2E9C-101B-9397-08002B2CF9AE}" pid="3" name="ICV">
    <vt:lpwstr>9483410270224F49A685FF696A17F788</vt:lpwstr>
  </property>
</Properties>
</file>