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83" r:id="rId3"/>
    <p:sldId id="330" r:id="rId4"/>
    <p:sldId id="321" r:id="rId5"/>
    <p:sldId id="322" r:id="rId6"/>
    <p:sldId id="353" r:id="rId7"/>
    <p:sldId id="331" r:id="rId8"/>
    <p:sldId id="348" r:id="rId9"/>
    <p:sldId id="351" r:id="rId10"/>
    <p:sldId id="352" r:id="rId11"/>
    <p:sldId id="338" r:id="rId12"/>
    <p:sldId id="349" r:id="rId13"/>
    <p:sldId id="339" r:id="rId14"/>
    <p:sldId id="340" r:id="rId15"/>
    <p:sldId id="341" r:id="rId16"/>
    <p:sldId id="342" r:id="rId17"/>
    <p:sldId id="343" r:id="rId18"/>
    <p:sldId id="344" r:id="rId19"/>
    <p:sldId id="345" r:id="rId20"/>
    <p:sldId id="346" r:id="rId21"/>
    <p:sldId id="358" r:id="rId22"/>
    <p:sldId id="359" r:id="rId23"/>
    <p:sldId id="360" r:id="rId24"/>
    <p:sldId id="350" r:id="rId25"/>
    <p:sldId id="361" r:id="rId26"/>
    <p:sldId id="362" r:id="rId27"/>
    <p:sldId id="363" r:id="rId28"/>
    <p:sldId id="347" r:id="rId29"/>
    <p:sldId id="354" r:id="rId30"/>
    <p:sldId id="327" r:id="rId31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6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16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gs" Target="tags/tag101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notesMaster" Target="notesMasters/notesMaster1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0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9.xml"/><Relationship Id="rId4" Type="http://schemas.openxmlformats.org/officeDocument/2006/relationships/image" Target="../media/image13.png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65.xml"/><Relationship Id="rId4" Type="http://schemas.openxmlformats.org/officeDocument/2006/relationships/image" Target="../media/image14.png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1.xml"/><Relationship Id="rId3" Type="http://schemas.openxmlformats.org/officeDocument/2006/relationships/image" Target="../media/image15.png"/><Relationship Id="rId2" Type="http://schemas.openxmlformats.org/officeDocument/2006/relationships/tags" Target="../tags/tag70.xml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3.xml"/><Relationship Id="rId3" Type="http://schemas.openxmlformats.org/officeDocument/2006/relationships/image" Target="../media/image16.png"/><Relationship Id="rId2" Type="http://schemas.openxmlformats.org/officeDocument/2006/relationships/tags" Target="../tags/tag72.xml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5.xml"/><Relationship Id="rId3" Type="http://schemas.openxmlformats.org/officeDocument/2006/relationships/image" Target="../media/image17.png"/><Relationship Id="rId2" Type="http://schemas.openxmlformats.org/officeDocument/2006/relationships/tags" Target="../tags/tag74.xml"/><Relationship Id="rId1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7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tags" Target="../tags/tag76.xml"/><Relationship Id="rId1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5.xml"/><Relationship Id="rId7" Type="http://schemas.openxmlformats.org/officeDocument/2006/relationships/image" Target="../media/image10.png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1.xml"/><Relationship Id="rId3" Type="http://schemas.openxmlformats.org/officeDocument/2006/relationships/image" Target="../media/image22.png"/><Relationship Id="rId2" Type="http://schemas.openxmlformats.org/officeDocument/2006/relationships/tags" Target="../tags/tag80.xml"/><Relationship Id="rId1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83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tags" Target="../tags/tag82.xml"/><Relationship Id="rId1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4.xml"/><Relationship Id="rId3" Type="http://schemas.openxmlformats.org/officeDocument/2006/relationships/image" Target="../media/image25.png"/><Relationship Id="rId2" Type="http://schemas.openxmlformats.org/officeDocument/2006/relationships/tags" Target="../tags/tag93.xml"/><Relationship Id="rId1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6.xml"/><Relationship Id="rId3" Type="http://schemas.openxmlformats.org/officeDocument/2006/relationships/image" Target="../media/image26.png"/><Relationship Id="rId2" Type="http://schemas.openxmlformats.org/officeDocument/2006/relationships/tags" Target="../tags/tag95.xml"/><Relationship Id="rId1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00.xml"/><Relationship Id="rId2" Type="http://schemas.openxmlformats.org/officeDocument/2006/relationships/image" Target="../media/image27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image" Target="../media/image12.png"/><Relationship Id="rId3" Type="http://schemas.openxmlformats.org/officeDocument/2006/relationships/tags" Target="../tags/tag26.xml"/><Relationship Id="rId2" Type="http://schemas.openxmlformats.org/officeDocument/2006/relationships/image" Target="../media/image11.png"/><Relationship Id="rId17" Type="http://schemas.openxmlformats.org/officeDocument/2006/relationships/slideLayout" Target="../slideLayouts/slideLayout4.xml"/><Relationship Id="rId16" Type="http://schemas.openxmlformats.org/officeDocument/2006/relationships/tags" Target="../tags/tag38.xml"/><Relationship Id="rId15" Type="http://schemas.openxmlformats.org/officeDocument/2006/relationships/tags" Target="../tags/tag37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南昌加地址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:肖双萍丨执业编号: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A1120621070002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2574290" y="0"/>
            <a:ext cx="73266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>
                <a:solidFill>
                  <a:schemeClr val="bg1"/>
                </a:solidFill>
                <a:sym typeface="+mn-ea"/>
              </a:rPr>
              <a:t>牛股形态</a:t>
            </a:r>
            <a:r>
              <a:rPr lang="en-US" altLang="zh-CN" sz="4400">
                <a:solidFill>
                  <a:schemeClr val="bg1"/>
                </a:solidFill>
                <a:sym typeface="+mn-ea"/>
              </a:rPr>
              <a:t>1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95" y="763270"/>
            <a:ext cx="10865485" cy="533146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一条龙之反核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:肖双萍丨执业编号: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A1120621070002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2831465" y="140970"/>
            <a:ext cx="73266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>
                <a:solidFill>
                  <a:schemeClr val="bg1"/>
                </a:solidFill>
                <a:sym typeface="+mn-ea"/>
              </a:rPr>
              <a:t>运行规律</a:t>
            </a:r>
            <a:r>
              <a:rPr lang="en-US" altLang="zh-CN" sz="4400">
                <a:solidFill>
                  <a:schemeClr val="bg1"/>
                </a:solidFill>
                <a:sym typeface="+mn-ea"/>
              </a:rPr>
              <a:t>   </a:t>
            </a:r>
            <a:r>
              <a:rPr lang="en-US" altLang="zh-CN" sz="4400">
                <a:sym typeface="+mn-ea"/>
              </a:rPr>
              <a:t>   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-744855" y="1588770"/>
            <a:ext cx="11484610" cy="1660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>
                <a:solidFill>
                  <a:schemeClr val="bg1"/>
                </a:solidFill>
                <a:sym typeface="+mn-ea"/>
              </a:rPr>
              <a:t>     </a:t>
            </a:r>
            <a:r>
              <a:rPr lang="zh-CN" altLang="en-US" sz="4400">
                <a:solidFill>
                  <a:schemeClr val="bg1"/>
                </a:solidFill>
                <a:sym typeface="+mn-ea"/>
              </a:rPr>
              <a:t>周期</a:t>
            </a:r>
            <a:r>
              <a:rPr lang="zh-CN" altLang="en-US" sz="4000">
                <a:solidFill>
                  <a:schemeClr val="bg1"/>
                </a:solidFill>
                <a:sym typeface="+mn-ea"/>
              </a:rPr>
              <a:t>：上行</a:t>
            </a:r>
            <a:r>
              <a:rPr lang="en-US" altLang="zh-CN" sz="4000">
                <a:solidFill>
                  <a:schemeClr val="bg1"/>
                </a:solidFill>
                <a:sym typeface="+mn-ea"/>
              </a:rPr>
              <a:t>    </a:t>
            </a:r>
            <a:r>
              <a:rPr lang="zh-CN" altLang="en-US" sz="4000">
                <a:solidFill>
                  <a:schemeClr val="bg1"/>
                </a:solidFill>
                <a:sym typeface="+mn-ea"/>
              </a:rPr>
              <a:t>震荡</a:t>
            </a:r>
            <a:r>
              <a:rPr lang="en-US" altLang="zh-CN" sz="4000">
                <a:solidFill>
                  <a:schemeClr val="bg1"/>
                </a:solidFill>
                <a:sym typeface="+mn-ea"/>
              </a:rPr>
              <a:t>    </a:t>
            </a:r>
            <a:r>
              <a:rPr lang="zh-CN" altLang="en-US" sz="4000">
                <a:solidFill>
                  <a:schemeClr val="bg1"/>
                </a:solidFill>
                <a:sym typeface="+mn-ea"/>
              </a:rPr>
              <a:t>下行</a:t>
            </a:r>
            <a:r>
              <a:rPr lang="en-US" altLang="zh-CN" sz="4000">
                <a:solidFill>
                  <a:schemeClr val="bg1"/>
                </a:solidFill>
                <a:sym typeface="+mn-ea"/>
              </a:rPr>
              <a:t>    </a:t>
            </a:r>
            <a:r>
              <a:rPr lang="zh-CN" altLang="en-US" sz="4000">
                <a:solidFill>
                  <a:schemeClr val="bg1"/>
                </a:solidFill>
                <a:sym typeface="+mn-ea"/>
              </a:rPr>
              <a:t>超跌</a:t>
            </a:r>
            <a:endParaRPr lang="zh-CN" altLang="en-US" sz="4000">
              <a:solidFill>
                <a:schemeClr val="bg1"/>
              </a:solidFill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zh-CN">
                <a:sym typeface="+mn-ea"/>
              </a:rPr>
              <a:t>   </a:t>
            </a:r>
            <a:endParaRPr lang="zh-CN" altLang="en-US"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560" y="2451735"/>
            <a:ext cx="10090150" cy="32111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:肖双萍丨执业编号: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A1120621070002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38575" y="0"/>
            <a:ext cx="52482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solidFill>
                  <a:schemeClr val="bg1"/>
                </a:solidFill>
                <a:sym typeface="+mn-ea"/>
              </a:rPr>
              <a:t>一</a:t>
            </a:r>
            <a:r>
              <a:rPr lang="en-US" altLang="zh-CN" sz="4800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sz="4800">
                <a:solidFill>
                  <a:schemeClr val="bg1"/>
                </a:solidFill>
                <a:sym typeface="+mn-ea"/>
              </a:rPr>
              <a:t>条</a:t>
            </a:r>
            <a:r>
              <a:rPr lang="en-US" altLang="zh-CN" sz="4800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sz="4800">
                <a:solidFill>
                  <a:schemeClr val="bg1"/>
                </a:solidFill>
                <a:sym typeface="+mn-ea"/>
              </a:rPr>
              <a:t>龙</a:t>
            </a:r>
            <a:r>
              <a:rPr lang="en-US" altLang="zh-CN" sz="4800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sz="4800">
                <a:solidFill>
                  <a:schemeClr val="bg1"/>
                </a:solidFill>
                <a:sym typeface="+mn-ea"/>
              </a:rPr>
              <a:t>解</a:t>
            </a:r>
            <a:r>
              <a:rPr lang="en-US" altLang="zh-CN" sz="4800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sz="4800">
                <a:solidFill>
                  <a:schemeClr val="bg1"/>
                </a:solidFill>
                <a:sym typeface="+mn-ea"/>
              </a:rPr>
              <a:t>读</a:t>
            </a:r>
            <a:endParaRPr lang="zh-CN" altLang="en-US" sz="480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7825" y="829945"/>
            <a:ext cx="11267440" cy="53162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模式：找热点的核心龙头（趋势龙</a:t>
            </a:r>
            <a:r>
              <a:rPr lang="en-US" altLang="zh-CN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en-US" altLang="zh-CN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800" dirty="0" smtClean="0">
                <a:solidFill>
                  <a:schemeClr val="tx2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领涨龙</a:t>
            </a:r>
            <a:r>
              <a:rPr lang="en-US" altLang="zh-CN" sz="2800" dirty="0" smtClean="0">
                <a:solidFill>
                  <a:schemeClr val="tx2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sz="2800" dirty="0" smtClean="0">
                <a:solidFill>
                  <a:schemeClr val="tx2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资金龙</a:t>
            </a:r>
            <a:r>
              <a:rPr lang="en-US" altLang="zh-CN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价值龙</a:t>
            </a:r>
            <a:r>
              <a:rPr lang="en-US" altLang="zh-CN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en-US" altLang="zh-CN" sz="2800" dirty="0" smtClean="0">
                <a:solidFill>
                  <a:schemeClr val="tx2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800" dirty="0" smtClean="0">
                <a:solidFill>
                  <a:schemeClr val="tx2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情绪龙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endParaRPr lang="en-US" altLang="zh-CN" sz="2800" dirty="0" smtClean="0">
              <a:solidFill>
                <a:schemeClr val="bg1"/>
              </a:solidFill>
              <a:effectLst>
                <a:outerShdw blurRad="266700" algn="tl" rotWithShape="0">
                  <a:srgbClr val="53D2FF">
                    <a:alpha val="5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endParaRPr lang="zh-CN" altLang="en-US" sz="2800" dirty="0" smtClean="0">
              <a:solidFill>
                <a:schemeClr val="bg1"/>
              </a:solidFill>
              <a:effectLst>
                <a:outerShdw blurRad="266700" algn="tl" rotWithShape="0">
                  <a:srgbClr val="53D2FF">
                    <a:alpha val="5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一条龙涉及战法：</a:t>
            </a:r>
            <a:endParaRPr lang="zh-CN" altLang="en-US" sz="2800" dirty="0" smtClean="0">
              <a:solidFill>
                <a:schemeClr val="bg1"/>
              </a:solidFill>
              <a:effectLst>
                <a:outerShdw blurRad="266700" algn="tl" rotWithShape="0">
                  <a:srgbClr val="53D2FF">
                    <a:alpha val="5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endParaRPr lang="zh-CN" altLang="en-US" sz="2800" dirty="0" smtClean="0">
              <a:solidFill>
                <a:schemeClr val="bg1"/>
              </a:solidFill>
              <a:effectLst>
                <a:outerShdw blurRad="266700" algn="tl" rotWithShape="0">
                  <a:srgbClr val="53D2FF">
                    <a:alpha val="5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第一波主升浪：高开平台</a:t>
            </a:r>
            <a:r>
              <a:rPr lang="en-US" altLang="zh-CN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控盘双突破</a:t>
            </a:r>
            <a:r>
              <a:rPr lang="en-US" altLang="zh-CN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en-US" altLang="zh-CN" sz="2800" dirty="0" smtClean="0">
                <a:solidFill>
                  <a:schemeClr val="tx2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800" dirty="0" smtClean="0">
                <a:solidFill>
                  <a:schemeClr val="tx2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反核</a:t>
            </a:r>
            <a:r>
              <a:rPr lang="en-US" altLang="zh-CN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厂字型</a:t>
            </a:r>
            <a:r>
              <a:rPr lang="en-US" altLang="zh-CN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+ 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首阴</a:t>
            </a:r>
            <a:r>
              <a:rPr lang="en-US" altLang="zh-CN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en-US" altLang="zh-CN" sz="2800" dirty="0" smtClean="0">
              <a:solidFill>
                <a:schemeClr val="bg1"/>
              </a:solidFill>
              <a:effectLst>
                <a:outerShdw blurRad="266700" algn="tl" rotWithShape="0">
                  <a:srgbClr val="53D2FF">
                    <a:alpha val="5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endParaRPr lang="en-US" altLang="zh-CN" sz="2800" dirty="0" smtClean="0">
              <a:solidFill>
                <a:schemeClr val="bg1"/>
              </a:solidFill>
              <a:effectLst>
                <a:outerShdw blurRad="266700" algn="tl" rotWithShape="0">
                  <a:srgbClr val="53D2FF">
                    <a:alpha val="5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第二波震荡</a:t>
            </a:r>
            <a:r>
              <a:rPr lang="en-US" altLang="zh-CN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</a:t>
            </a:r>
            <a:r>
              <a:rPr lang="en-US" altLang="zh-CN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回档</a:t>
            </a:r>
            <a:endParaRPr lang="zh-CN" altLang="en-US" sz="2800" dirty="0" smtClean="0">
              <a:solidFill>
                <a:schemeClr val="bg1"/>
              </a:solidFill>
              <a:effectLst>
                <a:outerShdw blurRad="266700" algn="tl" rotWithShape="0">
                  <a:srgbClr val="53D2FF">
                    <a:alpha val="5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endParaRPr lang="zh-CN" altLang="en-US" sz="2800" dirty="0" smtClean="0">
              <a:solidFill>
                <a:schemeClr val="bg1"/>
              </a:solidFill>
              <a:effectLst>
                <a:outerShdw blurRad="266700" algn="tl" rotWithShape="0">
                  <a:srgbClr val="53D2FF">
                    <a:alpha val="5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第三波超跌反弹</a:t>
            </a:r>
            <a:r>
              <a:rPr lang="en-US" altLang="zh-CN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:   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圆弧底（收拢三角形）</a:t>
            </a:r>
            <a:r>
              <a:rPr lang="en-US" altLang="zh-CN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+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控盘挖坑</a:t>
            </a:r>
            <a:endParaRPr lang="zh-CN" altLang="en-US" sz="2800" dirty="0" smtClean="0">
              <a:solidFill>
                <a:schemeClr val="bg1"/>
              </a:solidFill>
              <a:effectLst>
                <a:outerShdw blurRad="266700" algn="tl" rotWithShape="0">
                  <a:srgbClr val="53D2FF">
                    <a:alpha val="5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:肖双萍丨执业编号: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A1120621070002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38575" y="0"/>
            <a:ext cx="52482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一条龙操作的优势</a:t>
            </a:r>
            <a:endParaRPr lang="zh-CN" altLang="en-US" sz="4800" dirty="0" smtClean="0">
              <a:solidFill>
                <a:schemeClr val="bg1"/>
              </a:solidFill>
              <a:effectLst>
                <a:outerShdw blurRad="266700" algn="tl" rotWithShape="0">
                  <a:srgbClr val="53D2FF">
                    <a:alpha val="5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5750" y="829945"/>
            <a:ext cx="11766550" cy="53162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endParaRPr lang="zh-CN" altLang="en-US" sz="2800" dirty="0" smtClean="0">
              <a:solidFill>
                <a:schemeClr val="bg1"/>
              </a:solidFill>
              <a:effectLst>
                <a:outerShdw blurRad="266700" algn="tl" rotWithShape="0">
                  <a:srgbClr val="53D2FF">
                    <a:alpha val="5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第一</a:t>
            </a:r>
            <a:r>
              <a:rPr lang="en-US" altLang="zh-CN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选股单一性强</a:t>
            </a:r>
            <a:r>
              <a:rPr lang="en-US" altLang="zh-CN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（当天热点里有牛股形态</a:t>
            </a:r>
            <a:r>
              <a:rPr lang="en-US" altLang="zh-CN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涨停时间早</a:t>
            </a:r>
            <a:r>
              <a:rPr lang="en-US" altLang="zh-CN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资金共振的）</a:t>
            </a:r>
            <a:endParaRPr lang="zh-CN" altLang="en-US" sz="2800" dirty="0" smtClean="0">
              <a:solidFill>
                <a:schemeClr val="bg1"/>
              </a:solidFill>
              <a:effectLst>
                <a:outerShdw blurRad="266700" algn="tl" rotWithShape="0">
                  <a:srgbClr val="53D2FF">
                    <a:alpha val="5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endParaRPr lang="zh-CN" altLang="en-US" sz="2800" dirty="0" smtClean="0">
              <a:solidFill>
                <a:schemeClr val="bg1"/>
              </a:solidFill>
              <a:effectLst>
                <a:outerShdw blurRad="266700" algn="tl" rotWithShape="0">
                  <a:srgbClr val="53D2FF">
                    <a:alpha val="5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第二</a:t>
            </a:r>
            <a:r>
              <a:rPr lang="en-US" altLang="zh-CN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反复跟进，大量的时间放在等候买卖点，节省选股时间，容易做计划</a:t>
            </a:r>
            <a:endParaRPr lang="zh-CN" altLang="en-US" sz="2800" dirty="0" smtClean="0">
              <a:solidFill>
                <a:schemeClr val="bg1"/>
              </a:solidFill>
              <a:effectLst>
                <a:outerShdw blurRad="266700" algn="tl" rotWithShape="0">
                  <a:srgbClr val="53D2FF">
                    <a:alpha val="5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endParaRPr lang="zh-CN" altLang="en-US" sz="2800" dirty="0" smtClean="0">
              <a:solidFill>
                <a:schemeClr val="bg1"/>
              </a:solidFill>
              <a:effectLst>
                <a:outerShdw blurRad="266700" algn="tl" rotWithShape="0">
                  <a:srgbClr val="53D2FF">
                    <a:alpha val="5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第三</a:t>
            </a:r>
            <a:r>
              <a:rPr lang="en-US" altLang="zh-CN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爆发力强，遇到主流热点题材几天时间就能翻倍</a:t>
            </a:r>
            <a:endParaRPr lang="zh-CN" altLang="en-US" sz="2800" dirty="0" smtClean="0">
              <a:solidFill>
                <a:schemeClr val="bg1"/>
              </a:solidFill>
              <a:effectLst>
                <a:outerShdw blurRad="266700" algn="tl" rotWithShape="0">
                  <a:srgbClr val="53D2FF">
                    <a:alpha val="5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endParaRPr lang="en-US" altLang="zh-CN" sz="2800" dirty="0" smtClean="0">
              <a:solidFill>
                <a:schemeClr val="bg1"/>
              </a:solidFill>
              <a:effectLst>
                <a:outerShdw blurRad="266700" algn="tl" rotWithShape="0">
                  <a:srgbClr val="53D2FF">
                    <a:alpha val="5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第四</a:t>
            </a:r>
            <a:r>
              <a:rPr lang="en-US" altLang="zh-CN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圆弧底那波敢重仓，买卖点简单</a:t>
            </a:r>
            <a:endParaRPr lang="zh-CN" altLang="en-US" sz="2800" dirty="0" smtClean="0">
              <a:solidFill>
                <a:schemeClr val="bg1"/>
              </a:solidFill>
              <a:effectLst>
                <a:outerShdw blurRad="266700" algn="tl" rotWithShape="0">
                  <a:srgbClr val="53D2FF">
                    <a:alpha val="5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endParaRPr lang="zh-CN" altLang="en-US" sz="2800" dirty="0" smtClean="0">
              <a:solidFill>
                <a:schemeClr val="bg1"/>
              </a:solidFill>
              <a:effectLst>
                <a:outerShdw blurRad="266700" algn="tl" rotWithShape="0">
                  <a:srgbClr val="53D2FF">
                    <a:alpha val="5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:肖双萍丨执业编号: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A1120621070002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505" y="1184275"/>
            <a:ext cx="10130790" cy="50476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838575" y="0"/>
            <a:ext cx="52482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chemeClr val="bg1"/>
                </a:solidFill>
                <a:sym typeface="+mn-ea"/>
              </a:rPr>
              <a:t>用户</a:t>
            </a:r>
            <a:r>
              <a:rPr lang="zh-CN" altLang="en-US" sz="4400" dirty="0">
                <a:solidFill>
                  <a:schemeClr val="bg1"/>
                </a:solidFill>
                <a:sym typeface="+mn-ea"/>
              </a:rPr>
              <a:t>作业</a:t>
            </a:r>
            <a:endParaRPr lang="zh-CN" altLang="en-US" sz="4400" dirty="0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:肖双萍丨执业编号: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A1120621070002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15" y="720725"/>
            <a:ext cx="10899775" cy="54171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838575" y="0"/>
            <a:ext cx="52482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chemeClr val="bg1"/>
                </a:solidFill>
                <a:sym typeface="+mn-ea"/>
              </a:rPr>
              <a:t>用户</a:t>
            </a:r>
            <a:r>
              <a:rPr lang="zh-CN" altLang="en-US" sz="4400" dirty="0">
                <a:solidFill>
                  <a:schemeClr val="bg1"/>
                </a:solidFill>
                <a:sym typeface="+mn-ea"/>
              </a:rPr>
              <a:t>作业</a:t>
            </a:r>
            <a:endParaRPr lang="zh-CN" altLang="en-US" sz="4400" dirty="0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:肖双萍丨执业编号: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A1120621070002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855" y="975995"/>
            <a:ext cx="10194925" cy="52851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838575" y="0"/>
            <a:ext cx="52482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chemeClr val="bg1"/>
                </a:solidFill>
                <a:sym typeface="+mn-ea"/>
              </a:rPr>
              <a:t>用户</a:t>
            </a:r>
            <a:r>
              <a:rPr lang="zh-CN" altLang="en-US" sz="4400" dirty="0">
                <a:solidFill>
                  <a:schemeClr val="bg1"/>
                </a:solidFill>
                <a:sym typeface="+mn-ea"/>
              </a:rPr>
              <a:t>作业</a:t>
            </a:r>
            <a:endParaRPr lang="zh-CN" altLang="en-US" sz="4400" dirty="0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:肖双萍丨执业编号: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A1120621070002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0" y="768350"/>
            <a:ext cx="2527300" cy="56026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450" y="770255"/>
            <a:ext cx="2580005" cy="56007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6155" y="768350"/>
            <a:ext cx="2465705" cy="55314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1860" y="768350"/>
            <a:ext cx="2316480" cy="543433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838575" y="0"/>
            <a:ext cx="52482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chemeClr val="bg1"/>
                </a:solidFill>
                <a:sym typeface="+mn-ea"/>
              </a:rPr>
              <a:t>用户</a:t>
            </a:r>
            <a:r>
              <a:rPr lang="zh-CN" altLang="en-US" sz="4400" dirty="0">
                <a:solidFill>
                  <a:schemeClr val="bg1"/>
                </a:solidFill>
                <a:sym typeface="+mn-ea"/>
              </a:rPr>
              <a:t>战绩</a:t>
            </a:r>
            <a:endParaRPr lang="zh-CN" altLang="en-US" sz="4400" dirty="0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:肖双萍丨执业编号: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A1120621070002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38575" y="0"/>
            <a:ext cx="65735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solidFill>
                  <a:schemeClr val="bg1"/>
                </a:solidFill>
                <a:sym typeface="+mn-ea"/>
              </a:rPr>
              <a:t>领</a:t>
            </a:r>
            <a:r>
              <a:rPr lang="zh-CN" altLang="en-US" sz="4800">
                <a:solidFill>
                  <a:schemeClr val="bg1"/>
                </a:solidFill>
                <a:sym typeface="+mn-ea"/>
              </a:rPr>
              <a:t>涨龙一条龙之反核</a:t>
            </a:r>
            <a:endParaRPr lang="zh-CN" altLang="en-US" sz="4800" dirty="0" smtClean="0">
              <a:solidFill>
                <a:schemeClr val="bg1"/>
              </a:solidFill>
              <a:effectLst>
                <a:outerShdw blurRad="266700" algn="tl" rotWithShape="0">
                  <a:srgbClr val="53D2FF">
                    <a:alpha val="5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5750" y="829945"/>
            <a:ext cx="11766550" cy="53162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50000"/>
              </a:lnSpc>
              <a:spcBef>
                <a:spcPts val="150"/>
              </a:spcBef>
              <a:buClrTx/>
              <a:buSzTx/>
              <a:buNone/>
            </a:pPr>
            <a:r>
              <a:rPr lang="zh-CN" altLang="en-US" sz="2000">
                <a:solidFill>
                  <a:schemeClr val="bg2"/>
                </a:solidFill>
                <a:sym typeface="+mn-ea"/>
              </a:rPr>
              <a:t>反核：通常是指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20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厘米的股票，涨停后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3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天之内贴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5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日线低吸的一种买入方式，注意这里说的是涨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 </a:t>
            </a:r>
            <a:endParaRPr lang="en-US" altLang="zh-CN" sz="2000">
              <a:solidFill>
                <a:schemeClr val="bg2"/>
              </a:solidFill>
            </a:endParaRPr>
          </a:p>
          <a:p>
            <a:pPr algn="l">
              <a:lnSpc>
                <a:spcPct val="150000"/>
              </a:lnSpc>
              <a:spcBef>
                <a:spcPts val="150"/>
              </a:spcBef>
              <a:buClrTx/>
              <a:buSzTx/>
              <a:buNone/>
            </a:pPr>
            <a:r>
              <a:rPr lang="zh-CN" altLang="en-US" sz="2000">
                <a:solidFill>
                  <a:schemeClr val="bg2"/>
                </a:solidFill>
                <a:sym typeface="+mn-ea"/>
              </a:rPr>
              <a:t>停以后，跟日线捕捞季节金叉死叉无关，就是博大资金进入以后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3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天内强洗盘然后反包的机会</a:t>
            </a:r>
            <a:endParaRPr lang="zh-CN" altLang="en-US" sz="2000">
              <a:solidFill>
                <a:schemeClr val="bg2"/>
              </a:solidFill>
            </a:endParaRPr>
          </a:p>
          <a:p>
            <a:pPr algn="l">
              <a:lnSpc>
                <a:spcPct val="150000"/>
              </a:lnSpc>
              <a:spcBef>
                <a:spcPts val="150"/>
              </a:spcBef>
              <a:buClrTx/>
              <a:buSzTx/>
              <a:buNone/>
            </a:pPr>
            <a:r>
              <a:rPr lang="zh-CN" altLang="en-US" sz="2000">
                <a:solidFill>
                  <a:schemeClr val="bg2"/>
                </a:solidFill>
                <a:sym typeface="+mn-ea"/>
              </a:rPr>
              <a:t>升级版：</a:t>
            </a:r>
            <a:endParaRPr lang="zh-CN" altLang="en-US" sz="2000">
              <a:solidFill>
                <a:schemeClr val="bg2"/>
              </a:solidFill>
            </a:endParaRPr>
          </a:p>
          <a:p>
            <a:pPr algn="l">
              <a:lnSpc>
                <a:spcPct val="150000"/>
              </a:lnSpc>
              <a:spcBef>
                <a:spcPts val="150"/>
              </a:spcBef>
              <a:buClrTx/>
              <a:buSzTx/>
              <a:buNone/>
            </a:pPr>
            <a:r>
              <a:rPr lang="en-US" altLang="zh-CN" sz="2000">
                <a:solidFill>
                  <a:schemeClr val="bg2"/>
                </a:solidFill>
                <a:sym typeface="+mn-ea"/>
              </a:rPr>
              <a:t>1  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有席位的就看紫旗机构+一线顶级游资的占比，当占比超过8%就算很厉害的，然后再结合主力动向，涨停当天放爆量（2到几倍量），紫色的更好，这种股票2到3天之内有靠近支撑附近（5日线，蓝线，大阳线的一半）低吸</a:t>
            </a:r>
            <a:endParaRPr lang="zh-CN" altLang="en-US" sz="2000">
              <a:solidFill>
                <a:schemeClr val="bg2"/>
              </a:solidFill>
              <a:sym typeface="+mn-ea"/>
            </a:endParaRPr>
          </a:p>
          <a:p>
            <a:pPr algn="l">
              <a:lnSpc>
                <a:spcPct val="150000"/>
              </a:lnSpc>
              <a:spcBef>
                <a:spcPts val="150"/>
              </a:spcBef>
              <a:buClrTx/>
              <a:buSzTx/>
              <a:buNone/>
            </a:pPr>
            <a:r>
              <a:rPr lang="en-US" altLang="zh-CN" sz="2000">
                <a:solidFill>
                  <a:schemeClr val="bg2"/>
                </a:solidFill>
                <a:sym typeface="+mn-ea"/>
              </a:rPr>
              <a:t>2  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没用席位的就看是否是当天某个热点的领涨龙（涨停时间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   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技术形态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   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买入占比）</a:t>
            </a:r>
            <a:endParaRPr lang="zh-CN" altLang="en-US" sz="2000">
              <a:solidFill>
                <a:schemeClr val="bg2"/>
              </a:solidFill>
            </a:endParaRPr>
          </a:p>
          <a:p>
            <a:pPr algn="l">
              <a:lnSpc>
                <a:spcPct val="150000"/>
              </a:lnSpc>
              <a:spcBef>
                <a:spcPts val="150"/>
              </a:spcBef>
              <a:buClrTx/>
              <a:buSzTx/>
              <a:buNone/>
            </a:pPr>
            <a:r>
              <a:rPr lang="en-US" altLang="zh-CN" sz="2000">
                <a:solidFill>
                  <a:schemeClr val="bg2"/>
                </a:solidFill>
                <a:sym typeface="+mn-ea"/>
              </a:rPr>
              <a:t>3  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集合竞价能出现在热点纵览龙一到龙三或者泡泡里的更好</a:t>
            </a:r>
            <a:endParaRPr lang="zh-CN" altLang="en-US" sz="2000">
              <a:solidFill>
                <a:schemeClr val="bg2"/>
              </a:solidFill>
            </a:endParaRPr>
          </a:p>
          <a:p>
            <a:pPr algn="l">
              <a:lnSpc>
                <a:spcPct val="150000"/>
              </a:lnSpc>
              <a:spcBef>
                <a:spcPts val="150"/>
              </a:spcBef>
              <a:buClrTx/>
              <a:buSzTx/>
              <a:buNone/>
            </a:pPr>
            <a:r>
              <a:rPr lang="zh-CN" altLang="en-US" sz="2000">
                <a:solidFill>
                  <a:schemeClr val="bg2"/>
                </a:solidFill>
                <a:sym typeface="+mn-ea"/>
              </a:rPr>
              <a:t>例如：华力创通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    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荣科科技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     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常山药业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  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立方数科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   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麦捷科技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    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初灵信息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  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光弘科技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  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天龙集团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 </a:t>
            </a:r>
            <a:endParaRPr lang="en-US" altLang="zh-CN" sz="2000">
              <a:solidFill>
                <a:schemeClr val="bg2"/>
              </a:solidFill>
            </a:endParaRPr>
          </a:p>
          <a:p>
            <a:pPr algn="l">
              <a:lnSpc>
                <a:spcPct val="150000"/>
              </a:lnSpc>
              <a:spcBef>
                <a:spcPts val="150"/>
              </a:spcBef>
              <a:buClrTx/>
              <a:buSzTx/>
              <a:buNone/>
            </a:pPr>
            <a:endParaRPr lang="en-US" altLang="zh-CN" sz="2000">
              <a:solidFill>
                <a:schemeClr val="bg2"/>
              </a:solidFill>
            </a:endParaRPr>
          </a:p>
          <a:p>
            <a:pPr algn="l">
              <a:lnSpc>
                <a:spcPct val="150000"/>
              </a:lnSpc>
              <a:spcBef>
                <a:spcPts val="150"/>
              </a:spcBef>
              <a:buClrTx/>
              <a:buSzTx/>
              <a:buNone/>
            </a:pPr>
            <a:r>
              <a:rPr lang="zh-CN" altLang="en-US" sz="2000">
                <a:solidFill>
                  <a:schemeClr val="bg2"/>
                </a:solidFill>
                <a:sym typeface="+mn-ea"/>
              </a:rPr>
              <a:t>四个条件：</a:t>
            </a:r>
            <a:r>
              <a:rPr lang="zh-CN" altLang="en-US" sz="2000">
                <a:solidFill>
                  <a:schemeClr val="tx1"/>
                </a:solidFill>
                <a:highlight>
                  <a:srgbClr val="FFFF00"/>
                </a:highlight>
                <a:sym typeface="+mn-ea"/>
              </a:rPr>
              <a:t>形态</a:t>
            </a:r>
            <a:r>
              <a:rPr lang="en-US" altLang="zh-CN" sz="2000">
                <a:solidFill>
                  <a:schemeClr val="tx1"/>
                </a:solidFill>
                <a:highlight>
                  <a:srgbClr val="FFFF00"/>
                </a:highlight>
                <a:sym typeface="+mn-ea"/>
              </a:rPr>
              <a:t>    </a:t>
            </a:r>
            <a:r>
              <a:rPr lang="zh-CN" altLang="en-US" sz="2000">
                <a:solidFill>
                  <a:schemeClr val="tx1"/>
                </a:solidFill>
                <a:highlight>
                  <a:srgbClr val="FFFF00"/>
                </a:highlight>
                <a:sym typeface="+mn-ea"/>
              </a:rPr>
              <a:t>资金</a:t>
            </a:r>
            <a:r>
              <a:rPr lang="en-US" altLang="zh-CN" sz="2000">
                <a:solidFill>
                  <a:schemeClr val="tx1"/>
                </a:solidFill>
                <a:highlight>
                  <a:srgbClr val="FFFF00"/>
                </a:highlight>
                <a:sym typeface="+mn-ea"/>
              </a:rPr>
              <a:t>    </a:t>
            </a:r>
            <a:r>
              <a:rPr lang="zh-CN" altLang="en-US" sz="2000">
                <a:solidFill>
                  <a:schemeClr val="tx1"/>
                </a:solidFill>
                <a:highlight>
                  <a:srgbClr val="FFFF00"/>
                </a:highlight>
                <a:sym typeface="+mn-ea"/>
              </a:rPr>
              <a:t>成本</a:t>
            </a:r>
            <a:r>
              <a:rPr lang="en-US" altLang="zh-CN" sz="2000">
                <a:solidFill>
                  <a:schemeClr val="tx1"/>
                </a:solidFill>
                <a:highlight>
                  <a:srgbClr val="FFFF00"/>
                </a:highlight>
                <a:sym typeface="+mn-ea"/>
              </a:rPr>
              <a:t>    </a:t>
            </a:r>
            <a:r>
              <a:rPr lang="zh-CN" altLang="en-US" sz="2000">
                <a:solidFill>
                  <a:schemeClr val="tx1"/>
                </a:solidFill>
                <a:highlight>
                  <a:srgbClr val="FFFF00"/>
                </a:highlight>
                <a:sym typeface="+mn-ea"/>
              </a:rPr>
              <a:t>题材</a:t>
            </a:r>
            <a:r>
              <a:rPr lang="en-US" altLang="zh-CN" sz="2000">
                <a:solidFill>
                  <a:schemeClr val="tx1"/>
                </a:solidFill>
                <a:highlight>
                  <a:srgbClr val="FFFF00"/>
                </a:highlight>
                <a:sym typeface="+mn-ea"/>
              </a:rPr>
              <a:t>   </a:t>
            </a:r>
            <a:r>
              <a:rPr lang="zh-CN" altLang="en-US" sz="2000">
                <a:solidFill>
                  <a:schemeClr val="tx1"/>
                </a:solidFill>
                <a:highlight>
                  <a:srgbClr val="FFFF00"/>
                </a:highlight>
                <a:sym typeface="+mn-ea"/>
              </a:rPr>
              <a:t>至少要满足</a:t>
            </a:r>
            <a:r>
              <a:rPr lang="en-US" altLang="zh-CN" sz="2000">
                <a:solidFill>
                  <a:schemeClr val="tx1"/>
                </a:solidFill>
                <a:highlight>
                  <a:srgbClr val="FFFF00"/>
                </a:highlight>
                <a:sym typeface="+mn-ea"/>
              </a:rPr>
              <a:t>2</a:t>
            </a:r>
            <a:r>
              <a:rPr lang="zh-CN" altLang="en-US" sz="2000">
                <a:solidFill>
                  <a:schemeClr val="tx1"/>
                </a:solidFill>
                <a:highlight>
                  <a:srgbClr val="FFFF00"/>
                </a:highlight>
                <a:sym typeface="+mn-ea"/>
              </a:rPr>
              <a:t>个</a:t>
            </a:r>
            <a:endParaRPr lang="zh-CN" altLang="en-US" sz="2000" dirty="0" smtClean="0">
              <a:solidFill>
                <a:schemeClr val="tx1"/>
              </a:solidFill>
              <a:effectLst>
                <a:outerShdw blurRad="266700" algn="tl" rotWithShape="0">
                  <a:srgbClr val="53D2FF">
                    <a:alpha val="55000"/>
                  </a:srgbClr>
                </a:outerShdw>
              </a:effectLst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5374640" y="4196715"/>
            <a:ext cx="5269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5361305" y="4479925"/>
            <a:ext cx="52825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20000"/>
              </a:lnSpc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加入经传</a:t>
            </a:r>
            <a:r>
              <a:rPr lang="en-US" altLang="zh-CN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8</a:t>
            </a: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年，从股市小白到非常受欢迎的投顾老师，擅长软件实战教学，讲课风格通俗易懂，深入浅出，独创《买卖点万能公式》；《控盘一条龙》；《新晋热点起涨龙》等战法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altLang="en-US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化繁为简</a:t>
            </a:r>
            <a:endParaRPr lang="zh-CN" altLang="en-US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altLang="en-US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一条龙操作</a:t>
            </a:r>
            <a:endParaRPr lang="zh-CN" altLang="en-US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endParaRPr lang="zh-CN" altLang="en-US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76885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肖双萍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执业编号: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A1120621070002</a:t>
            </a:r>
            <a:endParaRPr lang="en-US" altLang="zh-CN" sz="1900">
              <a:solidFill>
                <a:srgbClr val="210BB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7" name="图片 6" descr="肖双萍_1749609441696"/>
          <p:cNvPicPr>
            <a:picLocks noChangeAspect="1"/>
          </p:cNvPicPr>
          <p:nvPr/>
        </p:nvPicPr>
        <p:blipFill>
          <a:blip r:embed="rId7"/>
          <a:srcRect b="27407"/>
          <a:stretch>
            <a:fillRect/>
          </a:stretch>
        </p:blipFill>
        <p:spPr>
          <a:xfrm>
            <a:off x="473075" y="-300990"/>
            <a:ext cx="5676265" cy="617918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:肖双萍丨执业编号: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A1120621070002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38575" y="0"/>
            <a:ext cx="52482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chemeClr val="bg1"/>
                </a:solidFill>
                <a:sym typeface="+mn-ea"/>
              </a:rPr>
              <a:t>非</a:t>
            </a:r>
            <a:r>
              <a:rPr lang="zh-CN" altLang="en-US" sz="4400" dirty="0">
                <a:solidFill>
                  <a:schemeClr val="bg1"/>
                </a:solidFill>
                <a:sym typeface="+mn-ea"/>
              </a:rPr>
              <a:t>猎手初选</a:t>
            </a:r>
            <a:endParaRPr lang="zh-CN" altLang="en-US" sz="4400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663575"/>
            <a:ext cx="6169025" cy="489140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264275" y="989330"/>
            <a:ext cx="3907790" cy="17157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>
                <a:solidFill>
                  <a:schemeClr val="bg1"/>
                </a:solidFill>
              </a:rPr>
              <a:t>缺点：</a:t>
            </a:r>
            <a:r>
              <a:rPr lang="en-US" altLang="zh-CN">
                <a:solidFill>
                  <a:schemeClr val="bg1"/>
                </a:solidFill>
              </a:rPr>
              <a:t>1 </a:t>
            </a:r>
            <a:r>
              <a:rPr lang="zh-CN" altLang="en-US">
                <a:solidFill>
                  <a:schemeClr val="bg1"/>
                </a:solidFill>
              </a:rPr>
              <a:t>没有席位的领涨龙</a:t>
            </a:r>
            <a:r>
              <a:rPr lang="zh-CN" altLang="en-US">
                <a:solidFill>
                  <a:schemeClr val="bg1"/>
                </a:solidFill>
              </a:rPr>
              <a:t>选不出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           2  </a:t>
            </a:r>
            <a:r>
              <a:rPr lang="zh-CN" altLang="en-US">
                <a:solidFill>
                  <a:schemeClr val="bg1"/>
                </a:solidFill>
              </a:rPr>
              <a:t>精选难度</a:t>
            </a:r>
            <a:r>
              <a:rPr lang="zh-CN" altLang="en-US">
                <a:solidFill>
                  <a:schemeClr val="bg1"/>
                </a:solidFill>
              </a:rPr>
              <a:t>大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53250" y="2577465"/>
            <a:ext cx="3767455" cy="28359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lang="zh-CN" altLang="en-US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无热点不牛股</a:t>
            </a:r>
            <a:endParaRPr lang="zh-CN" altLang="en-US" sz="2800" dirty="0" smtClean="0">
              <a:solidFill>
                <a:schemeClr val="bg1"/>
              </a:solidFill>
              <a:effectLst>
                <a:outerShdw blurRad="266700" algn="tl" rotWithShape="0">
                  <a:srgbClr val="53D2FF">
                    <a:alpha val="5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endParaRPr lang="zh-CN" altLang="en-US" sz="2800" dirty="0" smtClean="0">
              <a:solidFill>
                <a:schemeClr val="bg1"/>
              </a:solidFill>
              <a:effectLst>
                <a:outerShdw blurRad="266700" algn="tl" rotWithShape="0">
                  <a:srgbClr val="53D2FF">
                    <a:alpha val="5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无席位不活跃</a:t>
            </a:r>
            <a:endParaRPr lang="zh-CN" altLang="en-US" sz="2800" dirty="0" smtClean="0">
              <a:solidFill>
                <a:schemeClr val="bg1"/>
              </a:solidFill>
              <a:effectLst>
                <a:outerShdw blurRad="266700" algn="tl" rotWithShape="0">
                  <a:srgbClr val="53D2FF">
                    <a:alpha val="5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endParaRPr lang="zh-CN" altLang="en-US" sz="2800" dirty="0" smtClean="0">
              <a:solidFill>
                <a:schemeClr val="bg1"/>
              </a:solidFill>
              <a:effectLst>
                <a:outerShdw blurRad="266700" algn="tl" rotWithShape="0">
                  <a:srgbClr val="53D2FF">
                    <a:alpha val="5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无资金不参与</a:t>
            </a:r>
            <a:endParaRPr lang="zh-CN" altLang="en-US" sz="2800" dirty="0" smtClean="0">
              <a:solidFill>
                <a:schemeClr val="bg1"/>
              </a:solidFill>
              <a:effectLst>
                <a:outerShdw blurRad="266700" algn="tl" rotWithShape="0">
                  <a:srgbClr val="53D2FF">
                    <a:alpha val="5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endParaRPr lang="zh-CN" altLang="en-US" sz="2800" dirty="0" smtClean="0">
              <a:solidFill>
                <a:schemeClr val="bg1"/>
              </a:solidFill>
              <a:effectLst>
                <a:outerShdw blurRad="266700" algn="tl" rotWithShape="0">
                  <a:srgbClr val="53D2FF">
                    <a:alpha val="5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28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无控盘不持久</a:t>
            </a:r>
            <a:endParaRPr lang="zh-CN" altLang="en-US" sz="2800" dirty="0" smtClean="0">
              <a:solidFill>
                <a:schemeClr val="bg1"/>
              </a:solidFill>
              <a:effectLst>
                <a:outerShdw blurRad="266700" algn="tl" rotWithShape="0">
                  <a:srgbClr val="53D2FF">
                    <a:alpha val="5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:肖双萍丨执业编号: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A1120621070002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38575" y="0"/>
            <a:ext cx="52482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chemeClr val="bg1"/>
                </a:solidFill>
                <a:sym typeface="+mn-ea"/>
              </a:rPr>
              <a:t>猎手初选</a:t>
            </a:r>
            <a:endParaRPr lang="zh-CN" altLang="en-US" sz="4400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85" y="768350"/>
            <a:ext cx="5789930" cy="46761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8215" y="654050"/>
            <a:ext cx="3996055" cy="49053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28015" y="5559425"/>
            <a:ext cx="7458710" cy="9747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>
                <a:solidFill>
                  <a:schemeClr val="bg1"/>
                </a:solidFill>
                <a:sym typeface="+mn-ea"/>
              </a:rPr>
              <a:t>1 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先找当天最强风口：热点纵览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——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主力净买额排序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——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涨停家数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  <a:sym typeface="+mn-ea"/>
              </a:rPr>
              <a:t>2 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找最强风口最先领涨或者主力占比买入较高的：涨幅排序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:肖双萍丨执业编号: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A1120621070002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38575" y="0"/>
            <a:ext cx="52482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chemeClr val="bg1"/>
                </a:solidFill>
                <a:sym typeface="+mn-ea"/>
              </a:rPr>
              <a:t>自选</a:t>
            </a:r>
            <a:r>
              <a:rPr lang="zh-CN" altLang="en-US" sz="4400" dirty="0">
                <a:solidFill>
                  <a:schemeClr val="bg1"/>
                </a:solidFill>
                <a:sym typeface="+mn-ea"/>
              </a:rPr>
              <a:t>管理</a:t>
            </a:r>
            <a:endParaRPr lang="zh-CN" altLang="en-US" sz="4400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57425" y="936625"/>
            <a:ext cx="722947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chemeClr val="accent5">
                    <a:lumMod val="75000"/>
                  </a:schemeClr>
                </a:solidFill>
                <a:sym typeface="+mn-ea"/>
              </a:rPr>
              <a:t>第一：</a:t>
            </a:r>
            <a:r>
              <a:rPr lang="en-US" altLang="zh-CN" sz="2400">
                <a:solidFill>
                  <a:schemeClr val="accent5">
                    <a:lumMod val="75000"/>
                  </a:schemeClr>
                </a:solidFill>
                <a:sym typeface="+mn-ea"/>
              </a:rPr>
              <a:t> </a:t>
            </a:r>
            <a:r>
              <a:rPr lang="zh-CN" altLang="en-US" sz="2400">
                <a:solidFill>
                  <a:schemeClr val="accent5">
                    <a:lumMod val="75000"/>
                  </a:schemeClr>
                </a:solidFill>
                <a:sym typeface="+mn-ea"/>
              </a:rPr>
              <a:t>一条龙自选管理</a:t>
            </a:r>
            <a:endParaRPr lang="en-US" altLang="zh-CN" sz="2400">
              <a:solidFill>
                <a:schemeClr val="accent5">
                  <a:lumMod val="75000"/>
                </a:schemeClr>
              </a:solidFill>
              <a:sym typeface="+mn-ea"/>
            </a:endParaRPr>
          </a:p>
          <a:p>
            <a:endParaRPr lang="en-US" altLang="zh-CN">
              <a:sym typeface="+mn-ea"/>
            </a:endParaRPr>
          </a:p>
          <a:p>
            <a:r>
              <a:rPr lang="en-US" altLang="zh-CN">
                <a:solidFill>
                  <a:schemeClr val="bg1"/>
                </a:solidFill>
                <a:sym typeface="+mn-ea"/>
              </a:rPr>
              <a:t>1  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领涨龙近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3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天加一个自选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——3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内反核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低吸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  <a:sym typeface="+mn-ea"/>
              </a:rPr>
              <a:t>2  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趋势改变以后向下走回踩的放一个自选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——3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到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5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天回踩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endParaRPr lang="en-US" altLang="zh-CN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  <a:sym typeface="+mn-ea"/>
              </a:rPr>
              <a:t>3   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回档破位走圆弧底的放一个自选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——20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天以上的超跌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endParaRPr lang="zh-CN" altLang="en-US">
              <a:sym typeface="+mn-ea"/>
            </a:endParaRPr>
          </a:p>
          <a:p>
            <a:pPr algn="l">
              <a:buClrTx/>
              <a:buSzTx/>
              <a:buFontTx/>
            </a:pPr>
            <a:endParaRPr lang="en-US" altLang="zh-CN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3628708" y="2879725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76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反核买卖点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:肖双萍丨执业编号: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A1120621070002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38575" y="0"/>
            <a:ext cx="52482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solidFill>
                  <a:schemeClr val="bg1"/>
                </a:solidFill>
                <a:sym typeface="+mn-ea"/>
              </a:rPr>
              <a:t>主升浪之反核</a:t>
            </a:r>
            <a:r>
              <a:rPr lang="zh-CN" altLang="en-US" sz="4400">
                <a:solidFill>
                  <a:schemeClr val="bg1"/>
                </a:solidFill>
                <a:sym typeface="+mn-ea"/>
              </a:rPr>
              <a:t>的买点</a:t>
            </a:r>
            <a:endParaRPr lang="zh-CN" altLang="en-US" sz="4400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02715" y="1438275"/>
            <a:ext cx="9924415" cy="3380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spcBef>
                <a:spcPts val="150"/>
              </a:spcBef>
              <a:buClrTx/>
              <a:buSzTx/>
              <a:buNone/>
            </a:pPr>
            <a:r>
              <a:rPr lang="en-US" altLang="zh-CN" sz="20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   </a:t>
            </a:r>
            <a:r>
              <a:rPr lang="zh-CN" altLang="en-US" sz="20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主升浪的股票可以不用买在起涨位置，买当日支撑（常见支撑</a:t>
            </a:r>
            <a:r>
              <a:rPr lang="en-US" altLang="zh-CN" sz="20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20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日线，蓝线，</a:t>
            </a:r>
            <a:r>
              <a:rPr lang="en-US" altLang="zh-CN" sz="20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60</a:t>
            </a:r>
            <a:r>
              <a:rPr lang="zh-CN" altLang="en-US" sz="20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日线，年线）</a:t>
            </a:r>
            <a:r>
              <a:rPr lang="en-US" altLang="zh-CN" sz="20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+</a:t>
            </a:r>
            <a:r>
              <a:rPr lang="zh-CN" altLang="en-US" sz="20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资金</a:t>
            </a:r>
            <a:r>
              <a:rPr lang="en-US" altLang="zh-CN" sz="20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+</a:t>
            </a:r>
            <a:r>
              <a:rPr lang="zh-CN" altLang="en-US" sz="20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题材</a:t>
            </a:r>
            <a:endParaRPr lang="zh-CN" altLang="en-US" sz="2000" dirty="0" smtClean="0">
              <a:solidFill>
                <a:schemeClr val="bg1"/>
              </a:solidFill>
              <a:effectLst>
                <a:outerShdw blurRad="266700" algn="tl" rotWithShape="0">
                  <a:srgbClr val="53D2FF">
                    <a:alpha val="5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150"/>
              </a:spcBef>
              <a:buClrTx/>
              <a:buSzTx/>
              <a:buNone/>
            </a:pPr>
            <a:endParaRPr lang="zh-CN" altLang="en-US" sz="2000" dirty="0" smtClean="0">
              <a:solidFill>
                <a:schemeClr val="bg1"/>
              </a:solidFill>
              <a:effectLst>
                <a:outerShdw blurRad="266700" algn="tl" rotWithShape="0">
                  <a:srgbClr val="53D2FF">
                    <a:alpha val="5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150"/>
              </a:spcBef>
              <a:buClrTx/>
              <a:buSzTx/>
              <a:buNone/>
            </a:pPr>
            <a:r>
              <a:rPr lang="en-US" altLang="zh-CN" sz="20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  </a:t>
            </a:r>
            <a:r>
              <a:rPr lang="zh-CN" altLang="en-US" sz="20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反核</a:t>
            </a:r>
            <a:r>
              <a:rPr lang="en-US" altLang="zh-CN" sz="20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涨停后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3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天之内贴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5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日线（蓝线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   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熊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线）低吸的一种买入方式，注意这里说的是涨停以后，跟日线捕捞季节金叉死叉无关，就是博大资金进入以后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3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天内强洗盘然后反包的机会</a:t>
            </a:r>
            <a:endParaRPr lang="zh-CN" altLang="en-US" sz="2000" dirty="0" smtClean="0">
              <a:solidFill>
                <a:schemeClr val="tx1"/>
              </a:solidFill>
              <a:effectLst>
                <a:outerShdw blurRad="266700" algn="tl" rotWithShape="0">
                  <a:srgbClr val="53D2FF">
                    <a:alpha val="5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150"/>
              </a:spcBef>
              <a:buClrTx/>
              <a:buSzTx/>
              <a:buNone/>
            </a:pPr>
            <a:endParaRPr lang="en-US" altLang="zh-CN" sz="2000"/>
          </a:p>
        </p:txBody>
      </p:sp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:肖双萍丨执业编号: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A1120621070002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00780" y="0"/>
            <a:ext cx="64573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solidFill>
                  <a:schemeClr val="bg1"/>
                </a:solidFill>
                <a:sym typeface="+mn-ea"/>
              </a:rPr>
              <a:t>主升浪之反核的买点</a:t>
            </a:r>
            <a:endParaRPr lang="zh-CN" altLang="en-US" sz="4400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02715" y="1438275"/>
            <a:ext cx="9924415" cy="2437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spcBef>
                <a:spcPts val="150"/>
              </a:spcBef>
              <a:buClrTx/>
              <a:buSzTx/>
              <a:buNone/>
            </a:pPr>
            <a:r>
              <a:rPr lang="en-US" altLang="zh-CN" sz="20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   </a:t>
            </a:r>
            <a:r>
              <a:rPr lang="zh-CN" altLang="en-US" sz="20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右侧趋势改变（蓝线走平</a:t>
            </a:r>
            <a:r>
              <a:rPr lang="en-US" altLang="zh-CN" sz="20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5</a:t>
            </a:r>
            <a:r>
              <a:rPr lang="zh-CN" altLang="en-US" sz="20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日线走平拐头向下</a:t>
            </a:r>
            <a:r>
              <a:rPr lang="en-US" altLang="zh-CN" sz="20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</a:t>
            </a:r>
            <a:r>
              <a:rPr lang="zh-CN" altLang="en-US" sz="20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跳空低开跌破</a:t>
            </a:r>
            <a:r>
              <a:rPr lang="en-US" altLang="zh-CN" sz="20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20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日线，可以直接挂单）</a:t>
            </a:r>
            <a:endParaRPr lang="zh-CN" altLang="en-US" sz="2000" dirty="0" smtClean="0">
              <a:solidFill>
                <a:schemeClr val="bg1"/>
              </a:solidFill>
              <a:effectLst>
                <a:outerShdw blurRad="266700" algn="tl" rotWithShape="0">
                  <a:srgbClr val="53D2FF">
                    <a:alpha val="5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150"/>
              </a:spcBef>
              <a:buClrTx/>
              <a:buSzTx/>
              <a:buNone/>
            </a:pPr>
            <a:r>
              <a:rPr lang="en-US" altLang="zh-CN" sz="20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  </a:t>
            </a:r>
            <a:r>
              <a:rPr lang="zh-CN" altLang="en-US" sz="20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左侧结合右侧</a:t>
            </a:r>
            <a:r>
              <a:rPr lang="en-US" altLang="zh-CN" sz="20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:   </a:t>
            </a:r>
            <a:r>
              <a:rPr lang="zh-CN" altLang="en-US" sz="2000" dirty="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高概率的强势股</a:t>
            </a:r>
            <a:r>
              <a:rPr lang="zh-CN" altLang="en-US" sz="2000" dirty="0" smtClean="0">
                <a:solidFill>
                  <a:schemeClr val="bg1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，左侧：中大阳或者烂板先减，第二天条件符合的情况下继续沿着支撑位低吸，一旦趋势改变就按照右侧执行卖出计划</a:t>
            </a:r>
            <a:endParaRPr lang="zh-CN" altLang="en-US" sz="2000" dirty="0" smtClean="0">
              <a:solidFill>
                <a:schemeClr val="bg1"/>
              </a:solidFill>
              <a:effectLst>
                <a:outerShdw blurRad="266700" algn="tl" rotWithShape="0">
                  <a:srgbClr val="53D2FF">
                    <a:alpha val="5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150"/>
              </a:spcBef>
              <a:buClrTx/>
              <a:buSzTx/>
              <a:buNone/>
            </a:pPr>
            <a:endParaRPr lang="zh-CN" altLang="en-US" sz="2000" dirty="0" smtClean="0">
              <a:solidFill>
                <a:schemeClr val="bg1"/>
              </a:solidFill>
              <a:effectLst>
                <a:outerShdw blurRad="266700" algn="tl" rotWithShape="0">
                  <a:srgbClr val="53D2FF">
                    <a:alpha val="5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:肖双萍丨执业编号: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A1120621070002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38575" y="0"/>
            <a:ext cx="52482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chemeClr val="bg1"/>
                </a:solidFill>
                <a:sym typeface="+mn-ea"/>
              </a:rPr>
              <a:t>回档型买点</a:t>
            </a:r>
            <a:endParaRPr lang="zh-CN" altLang="en-US" sz="4400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240" y="768350"/>
            <a:ext cx="7217410" cy="54311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:肖双萍丨执业编号: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A1120621070002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38575" y="0"/>
            <a:ext cx="52482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chemeClr val="bg1"/>
                </a:solidFill>
                <a:sym typeface="+mn-ea"/>
              </a:rPr>
              <a:t>回档型</a:t>
            </a:r>
            <a:r>
              <a:rPr lang="zh-CN" altLang="en-US" sz="4400" dirty="0">
                <a:solidFill>
                  <a:schemeClr val="bg1"/>
                </a:solidFill>
                <a:sym typeface="+mn-ea"/>
              </a:rPr>
              <a:t>卖点</a:t>
            </a:r>
            <a:endParaRPr lang="zh-CN" altLang="en-US" sz="4400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540" y="768350"/>
            <a:ext cx="8123555" cy="54521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:肖双萍丨执业编号: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A1120621070002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323398" y="46640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课程汇总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91410" y="1481455"/>
            <a:ext cx="8703945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800">
                <a:solidFill>
                  <a:schemeClr val="bg1"/>
                </a:solidFill>
              </a:rPr>
              <a:t>选股的安全边界</a:t>
            </a:r>
            <a:r>
              <a:rPr lang="en-US" altLang="zh-CN" sz="4800">
                <a:solidFill>
                  <a:schemeClr val="bg1"/>
                </a:solidFill>
              </a:rPr>
              <a:t>——</a:t>
            </a:r>
            <a:r>
              <a:rPr lang="zh-CN" altLang="en-US" sz="4800">
                <a:solidFill>
                  <a:schemeClr val="bg1"/>
                </a:solidFill>
              </a:rPr>
              <a:t>资金共振</a:t>
            </a:r>
            <a:endParaRPr lang="zh-CN" altLang="en-US" sz="4800">
              <a:solidFill>
                <a:schemeClr val="bg1"/>
              </a:solidFill>
            </a:endParaRPr>
          </a:p>
          <a:p>
            <a:pPr algn="l"/>
            <a:endParaRPr lang="zh-CN" altLang="en-US" sz="4800">
              <a:solidFill>
                <a:schemeClr val="bg1"/>
              </a:solidFill>
            </a:endParaRPr>
          </a:p>
          <a:p>
            <a:pPr algn="l"/>
            <a:r>
              <a:rPr lang="zh-CN" altLang="en-US" sz="4800">
                <a:solidFill>
                  <a:schemeClr val="bg1"/>
                </a:solidFill>
              </a:rPr>
              <a:t>买点的安全边界</a:t>
            </a:r>
            <a:r>
              <a:rPr lang="en-US" altLang="zh-CN" sz="4800">
                <a:solidFill>
                  <a:schemeClr val="bg1"/>
                </a:solidFill>
              </a:rPr>
              <a:t>——</a:t>
            </a:r>
            <a:r>
              <a:rPr lang="zh-CN" altLang="en-US" sz="4800">
                <a:solidFill>
                  <a:schemeClr val="bg1"/>
                </a:solidFill>
              </a:rPr>
              <a:t>支撑附近</a:t>
            </a:r>
            <a:endParaRPr lang="zh-CN" altLang="en-US" sz="4800">
              <a:solidFill>
                <a:schemeClr val="bg1"/>
              </a:solidFill>
            </a:endParaRPr>
          </a:p>
          <a:p>
            <a:pPr algn="l"/>
            <a:endParaRPr lang="zh-CN" altLang="en-US" sz="4800">
              <a:solidFill>
                <a:schemeClr val="bg1"/>
              </a:solidFill>
            </a:endParaRPr>
          </a:p>
          <a:p>
            <a:pPr algn="l"/>
            <a:r>
              <a:rPr lang="zh-CN" altLang="en-US" sz="4800">
                <a:solidFill>
                  <a:schemeClr val="bg1"/>
                </a:solidFill>
              </a:rPr>
              <a:t>卖点的黄金时机</a:t>
            </a:r>
            <a:r>
              <a:rPr lang="en-US" altLang="zh-CN" sz="4800">
                <a:solidFill>
                  <a:schemeClr val="bg1"/>
                </a:solidFill>
              </a:rPr>
              <a:t>——</a:t>
            </a:r>
            <a:r>
              <a:rPr lang="zh-CN" altLang="en-US" sz="4800">
                <a:solidFill>
                  <a:schemeClr val="bg1"/>
                </a:solidFill>
              </a:rPr>
              <a:t>趋势改变</a:t>
            </a:r>
            <a:endParaRPr lang="zh-CN" altLang="en-US" sz="4800">
              <a:solidFill>
                <a:schemeClr val="bg1"/>
              </a:solidFill>
            </a:endParaRPr>
          </a:p>
          <a:p>
            <a:pPr algn="l"/>
            <a:endParaRPr lang="zh-CN" altLang="en-US" sz="4800">
              <a:solidFill>
                <a:schemeClr val="bg1"/>
              </a:solidFill>
            </a:endParaRPr>
          </a:p>
          <a:p>
            <a:pPr algn="l"/>
            <a:r>
              <a:rPr lang="zh-CN" altLang="en-US" sz="4800">
                <a:solidFill>
                  <a:schemeClr val="bg1"/>
                </a:solidFill>
              </a:rPr>
              <a:t>操作的武功秘籍</a:t>
            </a:r>
            <a:r>
              <a:rPr lang="en-US" altLang="zh-CN" sz="4800">
                <a:solidFill>
                  <a:schemeClr val="bg1"/>
                </a:solidFill>
              </a:rPr>
              <a:t>——</a:t>
            </a:r>
            <a:r>
              <a:rPr lang="zh-CN" altLang="en-US" sz="4800">
                <a:solidFill>
                  <a:schemeClr val="bg1"/>
                </a:solidFill>
              </a:rPr>
              <a:t>知己知彼</a:t>
            </a:r>
            <a:endParaRPr lang="zh-CN" altLang="en-US" sz="4800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pic>
        <p:nvPicPr>
          <p:cNvPr id="6" name="图片 5" descr="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67250" y="1442085"/>
            <a:ext cx="6239510" cy="794385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4926330" y="1498600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第一章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6760210" y="1584960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股票大道至简的体系</a:t>
            </a:r>
            <a:r>
              <a:rPr lang="en-US" altLang="zh-CN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endParaRPr lang="zh-CN" altLang="en-US" sz="3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15" name="图片 14" descr="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67250" y="2432685"/>
            <a:ext cx="6239510" cy="794385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8"/>
            </p:custDataLst>
          </p:nvPr>
        </p:nvSpPr>
        <p:spPr>
          <a:xfrm>
            <a:off x="4926330" y="2489200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</a:t>
            </a:r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二章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9"/>
            </p:custDataLst>
          </p:nvPr>
        </p:nvSpPr>
        <p:spPr>
          <a:xfrm>
            <a:off x="6760210" y="2609215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chemeClr val="bg2"/>
                </a:solidFill>
                <a:sym typeface="+mn-ea"/>
              </a:rPr>
              <a:t>牛股形态</a:t>
            </a:r>
            <a:r>
              <a:rPr lang="en-US" altLang="zh-CN" sz="3000">
                <a:solidFill>
                  <a:schemeClr val="bg2"/>
                </a:solidFill>
                <a:sym typeface="+mn-ea"/>
              </a:rPr>
              <a:t>1 </a:t>
            </a:r>
            <a:r>
              <a:rPr lang="zh-CN" altLang="en-US" sz="3000">
                <a:solidFill>
                  <a:schemeClr val="bg2"/>
                </a:solidFill>
                <a:sym typeface="+mn-ea"/>
              </a:rPr>
              <a:t>及其衍生版</a:t>
            </a:r>
            <a:endParaRPr lang="zh-CN" sz="3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22" name="图片 21" descr="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67250" y="3423285"/>
            <a:ext cx="6239510" cy="794385"/>
          </a:xfrm>
          <a:prstGeom prst="rect">
            <a:avLst/>
          </a:prstGeom>
        </p:spPr>
      </p:pic>
      <p:sp>
        <p:nvSpPr>
          <p:cNvPr id="24" name="文本框 23"/>
          <p:cNvSpPr txBox="1"/>
          <p:nvPr>
            <p:custDataLst>
              <p:tags r:id="rId11"/>
            </p:custDataLst>
          </p:nvPr>
        </p:nvSpPr>
        <p:spPr>
          <a:xfrm>
            <a:off x="4926330" y="3479800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</a:t>
            </a:r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三章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12"/>
            </p:custDataLst>
          </p:nvPr>
        </p:nvSpPr>
        <p:spPr>
          <a:xfrm>
            <a:off x="6760210" y="3566160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一条龙之反核</a:t>
            </a:r>
            <a:r>
              <a:rPr lang="en-US" altLang="zh-CN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</a:t>
            </a:r>
            <a:endParaRPr lang="en-US" altLang="zh-CN" sz="3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26" name="图片 25" descr="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74870" y="4380230"/>
            <a:ext cx="6239510" cy="794385"/>
          </a:xfrm>
          <a:prstGeom prst="rect">
            <a:avLst/>
          </a:prstGeom>
        </p:spPr>
      </p:pic>
      <p:sp>
        <p:nvSpPr>
          <p:cNvPr id="27" name="文本框 26"/>
          <p:cNvSpPr txBox="1"/>
          <p:nvPr>
            <p:custDataLst>
              <p:tags r:id="rId14"/>
            </p:custDataLst>
          </p:nvPr>
        </p:nvSpPr>
        <p:spPr>
          <a:xfrm>
            <a:off x="4933950" y="4436745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第一章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35" name="文本框 34"/>
          <p:cNvSpPr txBox="1"/>
          <p:nvPr>
            <p:custDataLst>
              <p:tags r:id="rId15"/>
            </p:custDataLst>
          </p:nvPr>
        </p:nvSpPr>
        <p:spPr>
          <a:xfrm>
            <a:off x="6767830" y="4523105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反</a:t>
            </a:r>
            <a:r>
              <a: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核买卖点</a:t>
            </a:r>
            <a:endParaRPr lang="zh-CN" altLang="en-US" sz="3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129665" y="2955925"/>
            <a:ext cx="1007364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股票大道至简的体系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:肖双萍丨执业编号: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A1120621070002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743710" y="0"/>
            <a:ext cx="98304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>
                <a:solidFill>
                  <a:schemeClr val="bg1"/>
                </a:solidFill>
                <a:sym typeface="+mn-ea"/>
              </a:rPr>
              <a:t>大道至简的体系</a:t>
            </a:r>
            <a:r>
              <a:rPr lang="en-US" altLang="zh-CN" sz="4400">
                <a:solidFill>
                  <a:schemeClr val="bg1"/>
                </a:solidFill>
                <a:sym typeface="+mn-ea"/>
              </a:rPr>
              <a:t>——</a:t>
            </a:r>
            <a:r>
              <a:rPr lang="zh-CN" altLang="en-US" sz="4400">
                <a:solidFill>
                  <a:schemeClr val="bg1"/>
                </a:solidFill>
                <a:sym typeface="+mn-ea"/>
              </a:rPr>
              <a:t>八字箴言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8945" y="1059180"/>
            <a:ext cx="11124565" cy="66008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3200">
                <a:solidFill>
                  <a:schemeClr val="bg1"/>
                </a:solidFill>
                <a:sym typeface="+mn-ea"/>
              </a:rPr>
              <a:t>1  </a:t>
            </a:r>
            <a:r>
              <a:rPr lang="zh-CN" altLang="en-US" sz="3200">
                <a:solidFill>
                  <a:schemeClr val="bg1"/>
                </a:solidFill>
                <a:sym typeface="+mn-ea"/>
              </a:rPr>
              <a:t>仓位</a:t>
            </a:r>
            <a:r>
              <a:rPr lang="en-US" altLang="zh-CN" sz="3200">
                <a:solidFill>
                  <a:schemeClr val="bg1"/>
                </a:solidFill>
                <a:sym typeface="+mn-ea"/>
              </a:rPr>
              <a:t>——</a:t>
            </a:r>
            <a:r>
              <a:rPr lang="zh-CN" altLang="en-US" sz="3200">
                <a:solidFill>
                  <a:schemeClr val="bg1"/>
                </a:solidFill>
                <a:sym typeface="+mn-ea"/>
              </a:rPr>
              <a:t>大盘分析平台</a:t>
            </a:r>
            <a:endParaRPr lang="zh-CN" altLang="en-US" sz="3200">
              <a:solidFill>
                <a:schemeClr val="bg1"/>
              </a:solidFill>
            </a:endParaRPr>
          </a:p>
          <a:p>
            <a:endParaRPr lang="zh-CN" altLang="en-US" sz="3200">
              <a:solidFill>
                <a:schemeClr val="bg1"/>
              </a:solidFill>
            </a:endParaRPr>
          </a:p>
          <a:p>
            <a:r>
              <a:rPr lang="en-US" altLang="zh-CN" sz="3200">
                <a:solidFill>
                  <a:schemeClr val="bg1"/>
                </a:solidFill>
                <a:sym typeface="+mn-ea"/>
              </a:rPr>
              <a:t>2   </a:t>
            </a:r>
            <a:r>
              <a:rPr lang="zh-CN" altLang="en-US" sz="3200">
                <a:solidFill>
                  <a:schemeClr val="bg1"/>
                </a:solidFill>
                <a:sym typeface="+mn-ea"/>
              </a:rPr>
              <a:t>方向</a:t>
            </a:r>
            <a:r>
              <a:rPr lang="en-US" altLang="zh-CN" sz="3200">
                <a:solidFill>
                  <a:schemeClr val="bg1"/>
                </a:solidFill>
                <a:sym typeface="+mn-ea"/>
              </a:rPr>
              <a:t>——</a:t>
            </a:r>
            <a:r>
              <a:rPr lang="zh-CN" altLang="en-US" sz="3200">
                <a:solidFill>
                  <a:schemeClr val="bg1"/>
                </a:solidFill>
                <a:sym typeface="+mn-ea"/>
              </a:rPr>
              <a:t>主题猎手</a:t>
            </a:r>
            <a:endParaRPr lang="zh-CN" altLang="en-US" sz="3200">
              <a:solidFill>
                <a:schemeClr val="bg1"/>
              </a:solidFill>
            </a:endParaRPr>
          </a:p>
          <a:p>
            <a:endParaRPr lang="zh-CN" altLang="en-US" sz="3200">
              <a:solidFill>
                <a:schemeClr val="bg1"/>
              </a:solidFill>
            </a:endParaRPr>
          </a:p>
          <a:p>
            <a:r>
              <a:rPr lang="en-US" altLang="zh-CN" sz="3200">
                <a:solidFill>
                  <a:schemeClr val="bg1"/>
                </a:solidFill>
                <a:sym typeface="+mn-ea"/>
              </a:rPr>
              <a:t>3   </a:t>
            </a:r>
            <a:r>
              <a:rPr lang="zh-CN" altLang="en-US" sz="3200">
                <a:solidFill>
                  <a:schemeClr val="bg1"/>
                </a:solidFill>
                <a:sym typeface="+mn-ea"/>
              </a:rPr>
              <a:t>选股</a:t>
            </a:r>
            <a:r>
              <a:rPr lang="en-US" altLang="zh-CN" sz="3200">
                <a:solidFill>
                  <a:schemeClr val="bg1"/>
                </a:solidFill>
                <a:sym typeface="+mn-ea"/>
              </a:rPr>
              <a:t>——</a:t>
            </a:r>
            <a:r>
              <a:rPr lang="zh-CN" altLang="en-US" sz="3200">
                <a:solidFill>
                  <a:schemeClr val="bg1"/>
                </a:solidFill>
                <a:sym typeface="+mn-ea"/>
              </a:rPr>
              <a:t>领张龙一条龙（</a:t>
            </a:r>
            <a:r>
              <a:rPr lang="en-US" altLang="zh-CN" sz="3200">
                <a:solidFill>
                  <a:schemeClr val="bg1"/>
                </a:solidFill>
                <a:highlight>
                  <a:srgbClr val="FFFF00"/>
                </a:highlight>
                <a:sym typeface="+mn-ea"/>
              </a:rPr>
              <a:t>1</a:t>
            </a:r>
            <a:r>
              <a:rPr lang="zh-CN" altLang="en-US" sz="3200">
                <a:solidFill>
                  <a:schemeClr val="tx1"/>
                </a:solidFill>
                <a:highlight>
                  <a:srgbClr val="FFFF00"/>
                </a:highlight>
                <a:sym typeface="+mn-ea"/>
              </a:rPr>
              <a:t>技术形态</a:t>
            </a:r>
            <a:r>
              <a:rPr lang="en-US" altLang="zh-CN" sz="3200">
                <a:solidFill>
                  <a:schemeClr val="bg1"/>
                </a:solidFill>
                <a:highlight>
                  <a:srgbClr val="FFFF00"/>
                </a:highlight>
                <a:sym typeface="+mn-ea"/>
              </a:rPr>
              <a:t> </a:t>
            </a:r>
            <a:r>
              <a:rPr lang="en-US" altLang="zh-CN" sz="3200">
                <a:solidFill>
                  <a:schemeClr val="bg1"/>
                </a:solidFill>
                <a:sym typeface="+mn-ea"/>
              </a:rPr>
              <a:t>  2 </a:t>
            </a:r>
            <a:r>
              <a:rPr lang="zh-CN" altLang="en-US" sz="3200">
                <a:solidFill>
                  <a:schemeClr val="bg1"/>
                </a:solidFill>
                <a:sym typeface="+mn-ea"/>
              </a:rPr>
              <a:t>指标</a:t>
            </a:r>
            <a:r>
              <a:rPr lang="en-US" altLang="zh-CN" sz="3200">
                <a:solidFill>
                  <a:schemeClr val="bg1"/>
                </a:solidFill>
                <a:sym typeface="+mn-ea"/>
              </a:rPr>
              <a:t>    3</a:t>
            </a:r>
            <a:r>
              <a:rPr lang="zh-CN" altLang="en-US" sz="3200">
                <a:solidFill>
                  <a:schemeClr val="bg1"/>
                </a:solidFill>
                <a:sym typeface="+mn-ea"/>
              </a:rPr>
              <a:t>基本面</a:t>
            </a:r>
            <a:r>
              <a:rPr lang="en-US" altLang="zh-CN" sz="3200">
                <a:solidFill>
                  <a:schemeClr val="bg1"/>
                </a:solidFill>
                <a:sym typeface="+mn-ea"/>
              </a:rPr>
              <a:t>)</a:t>
            </a:r>
            <a:endParaRPr lang="zh-CN" altLang="en-US" sz="3200">
              <a:solidFill>
                <a:schemeClr val="bg1"/>
              </a:solidFill>
            </a:endParaRPr>
          </a:p>
          <a:p>
            <a:endParaRPr lang="zh-CN" altLang="en-US" sz="3200">
              <a:solidFill>
                <a:schemeClr val="bg1"/>
              </a:solidFill>
            </a:endParaRPr>
          </a:p>
          <a:p>
            <a:r>
              <a:rPr lang="en-US" altLang="zh-CN" sz="3200">
                <a:solidFill>
                  <a:schemeClr val="bg1"/>
                </a:solidFill>
                <a:sym typeface="+mn-ea"/>
              </a:rPr>
              <a:t>4   </a:t>
            </a:r>
            <a:r>
              <a:rPr lang="zh-CN" altLang="en-US" sz="3200">
                <a:solidFill>
                  <a:schemeClr val="bg1"/>
                </a:solidFill>
                <a:sym typeface="+mn-ea"/>
              </a:rPr>
              <a:t>节奏</a:t>
            </a:r>
            <a:r>
              <a:rPr lang="en-US" altLang="zh-CN" sz="3200">
                <a:solidFill>
                  <a:schemeClr val="bg1"/>
                </a:solidFill>
                <a:sym typeface="+mn-ea"/>
              </a:rPr>
              <a:t>——</a:t>
            </a:r>
            <a:r>
              <a:rPr lang="zh-CN" altLang="en-US" sz="3200">
                <a:solidFill>
                  <a:schemeClr val="bg1"/>
                </a:solidFill>
                <a:sym typeface="+mn-ea"/>
              </a:rPr>
              <a:t>买卖点公式</a:t>
            </a:r>
            <a:endParaRPr lang="zh-CN" altLang="en-US" sz="3200"/>
          </a:p>
          <a:p>
            <a:endParaRPr lang="en-US" altLang="zh-CN" sz="3200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:肖双萍丨执业编号: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A1120621070002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743710" y="0"/>
            <a:ext cx="98304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行情写照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与疑惑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7340" y="1402080"/>
            <a:ext cx="5213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400">
                <a:solidFill>
                  <a:schemeClr val="bg1"/>
                </a:solidFill>
                <a:sym typeface="+mn-ea"/>
              </a:rPr>
              <a:t>1  </a:t>
            </a:r>
            <a:endParaRPr lang="zh-CN" altLang="en-US" sz="2400">
              <a:solidFill>
                <a:schemeClr val="bg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47850" y="1278890"/>
            <a:ext cx="12547600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400">
                <a:solidFill>
                  <a:schemeClr val="bg1"/>
                </a:solidFill>
                <a:sym typeface="+mn-ea"/>
              </a:rPr>
              <a:t>1  </a:t>
            </a:r>
            <a:r>
              <a:rPr lang="zh-CN" altLang="en-US" sz="2400">
                <a:solidFill>
                  <a:schemeClr val="bg1"/>
                </a:solidFill>
                <a:sym typeface="+mn-ea"/>
              </a:rPr>
              <a:t>指数从</a:t>
            </a:r>
            <a:r>
              <a:rPr lang="en-US" altLang="zh-CN" sz="2400">
                <a:solidFill>
                  <a:schemeClr val="bg1"/>
                </a:solidFill>
                <a:sym typeface="+mn-ea"/>
              </a:rPr>
              <a:t>10</a:t>
            </a:r>
            <a:r>
              <a:rPr lang="zh-CN" altLang="en-US" sz="2400">
                <a:solidFill>
                  <a:schemeClr val="bg1"/>
                </a:solidFill>
                <a:sym typeface="+mn-ea"/>
              </a:rPr>
              <a:t>月份那次低点到现在都涨了将近</a:t>
            </a:r>
            <a:r>
              <a:rPr lang="en-US" altLang="zh-CN" sz="2400">
                <a:solidFill>
                  <a:schemeClr val="bg1"/>
                </a:solidFill>
                <a:sym typeface="+mn-ea"/>
              </a:rPr>
              <a:t>400</a:t>
            </a:r>
            <a:r>
              <a:rPr lang="zh-CN" altLang="en-US" sz="2400">
                <a:solidFill>
                  <a:schemeClr val="bg1"/>
                </a:solidFill>
                <a:sym typeface="+mn-ea"/>
              </a:rPr>
              <a:t>多个点，但不能代表赚钱效应</a:t>
            </a:r>
            <a:endParaRPr lang="zh-CN" altLang="en-US" sz="2400">
              <a:solidFill>
                <a:schemeClr val="bg1"/>
              </a:solidFill>
            </a:endParaRPr>
          </a:p>
          <a:p>
            <a:pPr algn="l"/>
            <a:endParaRPr lang="zh-CN" altLang="en-US" sz="2400">
              <a:solidFill>
                <a:schemeClr val="bg1"/>
              </a:solidFill>
            </a:endParaRPr>
          </a:p>
          <a:p>
            <a:pPr algn="l"/>
            <a:r>
              <a:rPr lang="en-US" altLang="zh-CN" sz="2400">
                <a:solidFill>
                  <a:schemeClr val="bg1"/>
                </a:solidFill>
                <a:sym typeface="+mn-ea"/>
              </a:rPr>
              <a:t>2 </a:t>
            </a:r>
            <a:r>
              <a:rPr lang="zh-CN" altLang="en-US" sz="2400">
                <a:solidFill>
                  <a:schemeClr val="bg1"/>
                </a:solidFill>
                <a:sym typeface="+mn-ea"/>
              </a:rPr>
              <a:t>平均股价最近一个月跌幅达到将近</a:t>
            </a:r>
            <a:r>
              <a:rPr lang="en-US" altLang="zh-CN" sz="2400">
                <a:solidFill>
                  <a:schemeClr val="bg1"/>
                </a:solidFill>
                <a:sym typeface="+mn-ea"/>
              </a:rPr>
              <a:t>7</a:t>
            </a:r>
            <a:r>
              <a:rPr lang="zh-CN" altLang="en-US" sz="2400">
                <a:solidFill>
                  <a:schemeClr val="bg1"/>
                </a:solidFill>
                <a:sym typeface="+mn-ea"/>
              </a:rPr>
              <a:t>个点，但不能代表市场风险大</a:t>
            </a:r>
            <a:endParaRPr lang="zh-CN" altLang="en-US" sz="2400">
              <a:solidFill>
                <a:schemeClr val="bg1"/>
              </a:solidFill>
            </a:endParaRPr>
          </a:p>
          <a:p>
            <a:pPr algn="l"/>
            <a:endParaRPr lang="zh-CN" altLang="en-US" sz="2400">
              <a:solidFill>
                <a:schemeClr val="bg1"/>
              </a:solidFill>
            </a:endParaRPr>
          </a:p>
          <a:p>
            <a:pPr algn="l"/>
            <a:r>
              <a:rPr lang="en-US" altLang="zh-CN" sz="2400">
                <a:solidFill>
                  <a:schemeClr val="bg1"/>
                </a:solidFill>
                <a:sym typeface="+mn-ea"/>
              </a:rPr>
              <a:t>3  </a:t>
            </a:r>
            <a:r>
              <a:rPr lang="zh-CN" altLang="en-US" sz="2400">
                <a:solidFill>
                  <a:schemeClr val="bg1"/>
                </a:solidFill>
                <a:sym typeface="+mn-ea"/>
              </a:rPr>
              <a:t>回档</a:t>
            </a:r>
            <a:r>
              <a:rPr lang="zh-CN" altLang="en-US" sz="2400">
                <a:solidFill>
                  <a:schemeClr val="bg1"/>
                </a:solidFill>
                <a:sym typeface="+mn-ea"/>
              </a:rPr>
              <a:t>模式：很多股票要么不给机会</a:t>
            </a:r>
            <a:r>
              <a:rPr lang="en-US" altLang="zh-CN" sz="2400">
                <a:solidFill>
                  <a:schemeClr val="bg1"/>
                </a:solidFill>
                <a:sym typeface="+mn-ea"/>
              </a:rPr>
              <a:t>  </a:t>
            </a:r>
            <a:r>
              <a:rPr lang="zh-CN" altLang="en-US" sz="2400">
                <a:solidFill>
                  <a:schemeClr val="bg1"/>
                </a:solidFill>
                <a:sym typeface="+mn-ea"/>
              </a:rPr>
              <a:t>要么调整充分就破位</a:t>
            </a:r>
            <a:endParaRPr lang="zh-CN" altLang="en-US" sz="2400">
              <a:solidFill>
                <a:schemeClr val="bg1"/>
              </a:solidFill>
              <a:sym typeface="+mn-ea"/>
            </a:endParaRPr>
          </a:p>
          <a:p>
            <a:pPr algn="l"/>
            <a:endParaRPr lang="en-US" altLang="zh-CN" sz="2400">
              <a:solidFill>
                <a:schemeClr val="bg1"/>
              </a:solidFill>
              <a:sym typeface="+mn-ea"/>
            </a:endParaRPr>
          </a:p>
          <a:p>
            <a:pPr algn="l"/>
            <a:r>
              <a:rPr lang="en-US" altLang="zh-CN" sz="2400">
                <a:solidFill>
                  <a:schemeClr val="bg1"/>
                </a:solidFill>
                <a:sym typeface="+mn-ea"/>
              </a:rPr>
              <a:t>4   </a:t>
            </a:r>
            <a:r>
              <a:rPr lang="zh-CN" altLang="en-US" sz="2400">
                <a:solidFill>
                  <a:schemeClr val="bg1"/>
                </a:solidFill>
                <a:sym typeface="+mn-ea"/>
              </a:rPr>
              <a:t>抄底模式：</a:t>
            </a:r>
            <a:r>
              <a:rPr lang="zh-CN" altLang="en-US" sz="2400">
                <a:solidFill>
                  <a:schemeClr val="bg1"/>
                </a:solidFill>
                <a:sym typeface="+mn-ea"/>
              </a:rPr>
              <a:t>认为已经到底的还有更低，觉得</a:t>
            </a:r>
            <a:r>
              <a:rPr lang="zh-CN" altLang="en-US" sz="2400">
                <a:solidFill>
                  <a:schemeClr val="bg1"/>
                </a:solidFill>
                <a:sym typeface="+mn-ea"/>
              </a:rPr>
              <a:t>涨高的还有更高</a:t>
            </a:r>
            <a:endParaRPr lang="zh-CN" altLang="en-US" sz="2400">
              <a:solidFill>
                <a:schemeClr val="bg1"/>
              </a:solidFill>
              <a:sym typeface="+mn-ea"/>
            </a:endParaRPr>
          </a:p>
          <a:p>
            <a:pPr algn="l"/>
            <a:endParaRPr lang="zh-CN" altLang="en-US" sz="2400">
              <a:solidFill>
                <a:schemeClr val="bg1"/>
              </a:solidFill>
              <a:sym typeface="+mn-ea"/>
            </a:endParaRPr>
          </a:p>
          <a:p>
            <a:pPr algn="l"/>
            <a:r>
              <a:rPr lang="en-US" altLang="zh-CN" sz="2400">
                <a:solidFill>
                  <a:schemeClr val="bg1"/>
                </a:solidFill>
                <a:sym typeface="+mn-ea"/>
              </a:rPr>
              <a:t>5  </a:t>
            </a:r>
            <a:r>
              <a:rPr lang="zh-CN" altLang="en-US" sz="2400">
                <a:solidFill>
                  <a:schemeClr val="bg1"/>
                </a:solidFill>
                <a:sym typeface="+mn-ea"/>
              </a:rPr>
              <a:t>中线模式：基民惨不忍睹</a:t>
            </a:r>
            <a:r>
              <a:rPr lang="en-US" altLang="zh-CN" sz="2400">
                <a:solidFill>
                  <a:schemeClr val="bg1"/>
                </a:solidFill>
                <a:sym typeface="+mn-ea"/>
              </a:rPr>
              <a:t>   21</a:t>
            </a:r>
            <a:r>
              <a:rPr lang="zh-CN" altLang="en-US" sz="2400">
                <a:solidFill>
                  <a:schemeClr val="bg1"/>
                </a:solidFill>
                <a:sym typeface="+mn-ea"/>
              </a:rPr>
              <a:t>年可以赚钱的方法这</a:t>
            </a:r>
            <a:r>
              <a:rPr lang="en-US" altLang="zh-CN" sz="2400">
                <a:solidFill>
                  <a:schemeClr val="bg1"/>
                </a:solidFill>
                <a:sym typeface="+mn-ea"/>
              </a:rPr>
              <a:t>2</a:t>
            </a:r>
            <a:r>
              <a:rPr lang="zh-CN" altLang="en-US" sz="2400">
                <a:solidFill>
                  <a:schemeClr val="bg1"/>
                </a:solidFill>
                <a:sym typeface="+mn-ea"/>
              </a:rPr>
              <a:t>年行不通</a:t>
            </a:r>
            <a:endParaRPr lang="en-US" altLang="zh-CN" sz="2400">
              <a:solidFill>
                <a:schemeClr val="bg1"/>
              </a:solidFill>
              <a:sym typeface="+mn-ea"/>
            </a:endParaRPr>
          </a:p>
          <a:p>
            <a:pPr algn="l"/>
            <a:endParaRPr lang="en-US" altLang="zh-CN" sz="2400">
              <a:solidFill>
                <a:schemeClr val="bg1"/>
              </a:solidFill>
              <a:sym typeface="+mn-ea"/>
            </a:endParaRPr>
          </a:p>
          <a:p>
            <a:pPr algn="l"/>
            <a:r>
              <a:rPr lang="en-US" altLang="zh-CN" sz="2400">
                <a:solidFill>
                  <a:schemeClr val="bg1"/>
                </a:solidFill>
                <a:sym typeface="+mn-ea"/>
              </a:rPr>
              <a:t>6  </a:t>
            </a:r>
            <a:r>
              <a:rPr lang="zh-CN" altLang="en-US" sz="2400">
                <a:solidFill>
                  <a:schemeClr val="bg1"/>
                </a:solidFill>
                <a:sym typeface="+mn-ea"/>
              </a:rPr>
              <a:t>打新：从躺赢到上市就</a:t>
            </a:r>
            <a:r>
              <a:rPr lang="zh-CN" altLang="en-US" sz="2400">
                <a:solidFill>
                  <a:schemeClr val="bg1"/>
                </a:solidFill>
                <a:sym typeface="+mn-ea"/>
              </a:rPr>
              <a:t>破发</a:t>
            </a:r>
            <a:endParaRPr lang="zh-CN" altLang="en-US" sz="2400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US" altLang="zh-CN" sz="76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</a:t>
            </a:r>
            <a:r>
              <a:rPr lang="zh-CN" altLang="en-US" sz="7600">
                <a:solidFill>
                  <a:schemeClr val="bg2"/>
                </a:solidFill>
                <a:sym typeface="+mn-ea"/>
              </a:rPr>
              <a:t>牛股形态</a:t>
            </a:r>
            <a:r>
              <a:rPr lang="en-US" altLang="zh-CN" sz="7600">
                <a:solidFill>
                  <a:schemeClr val="bg2"/>
                </a:solidFill>
                <a:sym typeface="+mn-ea"/>
              </a:rPr>
              <a:t>1 </a:t>
            </a:r>
            <a:endParaRPr lang="en-US" altLang="zh-CN" sz="7600">
              <a:solidFill>
                <a:schemeClr val="bg2"/>
              </a:solidFill>
              <a:sym typeface="+mn-ea"/>
            </a:endParaRPr>
          </a:p>
          <a:p>
            <a:pPr algn="ctr" fontAlgn="auto"/>
            <a:r>
              <a:rPr lang="zh-CN" altLang="en-US" sz="7600">
                <a:solidFill>
                  <a:schemeClr val="bg2"/>
                </a:solidFill>
                <a:sym typeface="+mn-ea"/>
              </a:rPr>
              <a:t>及其衍生版</a:t>
            </a:r>
            <a:r>
              <a:rPr lang="en-US" altLang="zh-CN" sz="76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:肖双萍丨执业编号: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A1120621070002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743710" y="0"/>
            <a:ext cx="98304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选股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资金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为王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61540" y="1604645"/>
            <a:ext cx="3230880" cy="439991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>
                <a:solidFill>
                  <a:schemeClr val="bg1"/>
                </a:solidFill>
              </a:rPr>
              <a:t>无主题不牛股</a:t>
            </a:r>
            <a:endParaRPr lang="zh-CN" altLang="en-US" sz="4000">
              <a:solidFill>
                <a:schemeClr val="bg1"/>
              </a:solidFill>
            </a:endParaRPr>
          </a:p>
          <a:p>
            <a:endParaRPr lang="zh-CN" altLang="en-US" sz="4000">
              <a:solidFill>
                <a:schemeClr val="bg1"/>
              </a:solidFill>
            </a:endParaRPr>
          </a:p>
          <a:p>
            <a:r>
              <a:rPr lang="zh-CN" altLang="en-US" sz="4000">
                <a:solidFill>
                  <a:schemeClr val="bg1"/>
                </a:solidFill>
              </a:rPr>
              <a:t>无席位不活跃</a:t>
            </a:r>
            <a:endParaRPr lang="zh-CN" altLang="en-US" sz="4000">
              <a:solidFill>
                <a:schemeClr val="bg1"/>
              </a:solidFill>
            </a:endParaRPr>
          </a:p>
          <a:p>
            <a:endParaRPr lang="zh-CN" altLang="en-US" sz="4000">
              <a:solidFill>
                <a:schemeClr val="bg1"/>
              </a:solidFill>
            </a:endParaRPr>
          </a:p>
          <a:p>
            <a:r>
              <a:rPr lang="zh-CN" altLang="en-US" sz="4000">
                <a:solidFill>
                  <a:schemeClr val="bg1"/>
                </a:solidFill>
              </a:rPr>
              <a:t>无资金不参与</a:t>
            </a:r>
            <a:endParaRPr lang="zh-CN" altLang="en-US" sz="4000">
              <a:solidFill>
                <a:schemeClr val="bg1"/>
              </a:solidFill>
            </a:endParaRPr>
          </a:p>
          <a:p>
            <a:endParaRPr lang="zh-CN" altLang="en-US" sz="4000">
              <a:solidFill>
                <a:schemeClr val="bg1"/>
              </a:solidFill>
            </a:endParaRPr>
          </a:p>
          <a:p>
            <a:r>
              <a:rPr lang="zh-CN" altLang="en-US" sz="4000">
                <a:solidFill>
                  <a:schemeClr val="bg1"/>
                </a:solidFill>
              </a:rPr>
              <a:t>无控盘不持久</a:t>
            </a:r>
            <a:endParaRPr lang="zh-CN" altLang="en-US" sz="4000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:肖双萍丨执业编号: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A1120621070002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2642235" y="140970"/>
            <a:ext cx="73266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>
                <a:solidFill>
                  <a:schemeClr val="bg1"/>
                </a:solidFill>
                <a:sym typeface="+mn-ea"/>
              </a:rPr>
              <a:t>牛股形态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5280" y="909955"/>
            <a:ext cx="10989310" cy="47809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215900" indent="0" fontAlgn="auto">
              <a:lnSpc>
                <a:spcPct val="150000"/>
              </a:lnSpc>
            </a:pPr>
            <a:r>
              <a:rPr lang="en-US" altLang="zh-CN" sz="2000">
                <a:solidFill>
                  <a:schemeClr val="bg2"/>
                </a:solidFill>
                <a:sym typeface="+mn-ea"/>
              </a:rPr>
              <a:t>1   这种股票的演变过程是，筑底的时候量能呈现米量，站上辅助线以后开始打造一个窄幅箱体震荡磨底，这个时候量能是红肥绿瘦，紧接着就是涨停或者涨停试盘突破箱体，这个时候量能是2到3倍量，资金角度满足三维共振，60日线和年线呈水平或者黏合，如果突破当天以紫旗的涨停板贯穿60日线和年线那就更好（再看看紫旗一线游资和机构专用的占比超过8%)——</a:t>
            </a:r>
            <a:r>
              <a:rPr lang="zh-CN" altLang="en-US" sz="2000">
                <a:solidFill>
                  <a:schemeClr val="tx1"/>
                </a:solidFill>
                <a:highlight>
                  <a:srgbClr val="FFFF00"/>
                </a:highlight>
                <a:sym typeface="+mn-ea"/>
              </a:rPr>
              <a:t>底部首版紫琪</a:t>
            </a:r>
            <a:endParaRPr lang="zh-CN" altLang="en-US" sz="200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215900" indent="0" fontAlgn="auto">
              <a:lnSpc>
                <a:spcPct val="150000"/>
              </a:lnSpc>
            </a:pPr>
            <a:r>
              <a:rPr lang="zh-CN" altLang="en-US" sz="2000">
                <a:solidFill>
                  <a:schemeClr val="bg2"/>
                </a:solidFill>
                <a:highlight>
                  <a:srgbClr val="FF00FF"/>
                </a:highlight>
                <a:sym typeface="+mn-ea"/>
              </a:rPr>
              <a:t>衍生版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：没有席位如果有星星和当天封单时间比较早，是某个热点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 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的领涨龙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——</a:t>
            </a:r>
            <a:r>
              <a:rPr lang="en-US" altLang="zh-CN" sz="2000">
                <a:solidFill>
                  <a:schemeClr val="bg2"/>
                </a:solidFill>
                <a:highlight>
                  <a:srgbClr val="FFFF00"/>
                </a:highlight>
                <a:sym typeface="+mn-ea"/>
              </a:rPr>
              <a:t> </a:t>
            </a:r>
            <a:r>
              <a:rPr lang="zh-CN" altLang="en-US" sz="2000">
                <a:solidFill>
                  <a:schemeClr val="tx1"/>
                </a:solidFill>
                <a:highlight>
                  <a:srgbClr val="FFFF00"/>
                </a:highlight>
                <a:sym typeface="+mn-ea"/>
              </a:rPr>
              <a:t>领涨龙一条龙</a:t>
            </a:r>
            <a:endParaRPr lang="en-US" altLang="zh-CN" sz="2000">
              <a:solidFill>
                <a:schemeClr val="bg2"/>
              </a:solidFill>
              <a:highlight>
                <a:srgbClr val="FFFF00"/>
              </a:highlight>
            </a:endParaRPr>
          </a:p>
          <a:p>
            <a:pPr marL="215900" indent="0" fontAlgn="auto">
              <a:lnSpc>
                <a:spcPct val="150000"/>
              </a:lnSpc>
            </a:pPr>
            <a:endParaRPr lang="en-US" altLang="zh-CN" sz="2000">
              <a:solidFill>
                <a:schemeClr val="bg2"/>
              </a:solidFill>
            </a:endParaRPr>
          </a:p>
          <a:p>
            <a:pPr marL="215900" indent="0" fontAlgn="auto">
              <a:lnSpc>
                <a:spcPct val="150000"/>
              </a:lnSpc>
            </a:pPr>
            <a:r>
              <a:rPr lang="en-US" altLang="zh-CN" sz="2000">
                <a:solidFill>
                  <a:schemeClr val="bg2"/>
                </a:solidFill>
                <a:sym typeface="+mn-ea"/>
              </a:rPr>
              <a:t>2 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10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厘米首版实体版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+2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板一字板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+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双席位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   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或者高开平台（好上好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  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中晶科技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   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世运电路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 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等）</a:t>
            </a:r>
            <a:endParaRPr lang="zh-CN" altLang="en-US" sz="2000">
              <a:solidFill>
                <a:schemeClr val="bg2"/>
              </a:solidFill>
            </a:endParaRPr>
          </a:p>
          <a:p>
            <a:pPr marL="215900" indent="0" fontAlgn="auto">
              <a:lnSpc>
                <a:spcPct val="150000"/>
              </a:lnSpc>
            </a:pPr>
            <a:r>
              <a:rPr lang="en-US" altLang="zh-CN" sz="2000">
                <a:solidFill>
                  <a:schemeClr val="bg2"/>
                </a:solidFill>
                <a:sym typeface="+mn-ea"/>
              </a:rPr>
              <a:t> </a:t>
            </a:r>
            <a:endParaRPr lang="zh-CN" altLang="en-US" sz="2000">
              <a:solidFill>
                <a:schemeClr val="bg2"/>
              </a:solidFill>
            </a:endParaRPr>
          </a:p>
          <a:p>
            <a:pPr marL="215900" indent="0" fontAlgn="auto">
              <a:lnSpc>
                <a:spcPct val="150000"/>
              </a:lnSpc>
            </a:pPr>
            <a:r>
              <a:rPr lang="en-US" altLang="zh-CN" sz="2000">
                <a:solidFill>
                  <a:schemeClr val="bg2"/>
                </a:solidFill>
                <a:sym typeface="+mn-ea"/>
              </a:rPr>
              <a:t>3  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股价围着年线和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60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日线之间上下徘徊，资金新高的</a:t>
            </a:r>
            <a:endParaRPr lang="zh-CN" altLang="en-US" sz="2000">
              <a:solidFill>
                <a:schemeClr val="bg2"/>
              </a:solidFill>
            </a:endParaRPr>
          </a:p>
          <a:p>
            <a:pPr marL="215900" indent="0" fontAlgn="auto">
              <a:lnSpc>
                <a:spcPct val="150000"/>
              </a:lnSpc>
            </a:pPr>
            <a:endParaRPr lang="zh-CN" altLang="en-US" sz="2000">
              <a:solidFill>
                <a:schemeClr val="bg2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1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SPECIAL_SOURCE" val="bdnull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DIAGRAM_VIRTUALLY_FRAME" val="{&quot;height&quot;:293.9,&quot;left&quot;:367.5,&quot;top&quot;:113.55,&quot;width&quot;:491.9}"/>
</p:tagLst>
</file>

<file path=ppt/tags/tag27.xml><?xml version="1.0" encoding="utf-8"?>
<p:tagLst xmlns:p="http://schemas.openxmlformats.org/presentationml/2006/main">
  <p:tag name="KSO_WM_BEAUTIFY_FLAG" val=""/>
  <p:tag name="KSO_WM_DIAGRAM_VIRTUALLY_FRAME" val="{&quot;height&quot;:293.9,&quot;left&quot;:367.5,&quot;top&quot;:113.55,&quot;width&quot;:491.9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293.9,&quot;left&quot;:367.5,&quot;top&quot;:113.55,&quot;width&quot;:491.9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293.9,&quot;left&quot;:367.5,&quot;top&quot;:113.55,&quot;width&quot;:491.9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293.9,&quot;left&quot;:367.5,&quot;top&quot;:113.55,&quot;width&quot;:491.9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293.9,&quot;left&quot;:367.5,&quot;top&quot;:113.55,&quot;width&quot;:491.9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293.9,&quot;left&quot;:367.5,&quot;top&quot;:113.55,&quot;width&quot;:491.9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293.9,&quot;left&quot;:367.5,&quot;top&quot;:113.55,&quot;width&quot;:491.9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293.9,&quot;left&quot;:367.5,&quot;top&quot;:113.55,&quot;width&quot;:491.9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293.9,&quot;left&quot;:367.5,&quot;top&quot;:113.55,&quot;width&quot;:491.9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293.9,&quot;left&quot;:367.5,&quot;top&quot;:113.55,&quot;width&quot;:491.9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293.9,&quot;left&quot;:367.5,&quot;top&quot;:113.55,&quot;width&quot;:491.9}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3797</Words>
  <Application>WPS 演示</Application>
  <PresentationFormat>宽屏</PresentationFormat>
  <Paragraphs>248</Paragraphs>
  <Slides>29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Wingdings</vt:lpstr>
      <vt:lpstr>思源黑体 CN Bold</vt:lpstr>
      <vt:lpstr>黑体</vt:lpstr>
      <vt:lpstr>思源黑体 Medium</vt:lpstr>
      <vt:lpstr>思源黑体 CN Normal</vt:lpstr>
      <vt:lpstr>思源黑体 CN Light</vt:lpstr>
      <vt:lpstr>思源黑体 CN Medium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曾远彬</cp:lastModifiedBy>
  <cp:revision>285</cp:revision>
  <dcterms:created xsi:type="dcterms:W3CDTF">2022-12-31T05:43:00Z</dcterms:created>
  <dcterms:modified xsi:type="dcterms:W3CDTF">2025-06-14T03:17:24Z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89B7A6AACA724488BFD11EBF50377424_13</vt:lpwstr>
  </property>
</Properties>
</file>