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30" r:id="rId3"/>
    <p:sldId id="321" r:id="rId4"/>
    <p:sldId id="322" r:id="rId5"/>
    <p:sldId id="349" r:id="rId6"/>
    <p:sldId id="350" r:id="rId7"/>
    <p:sldId id="351" r:id="rId8"/>
    <p:sldId id="337" r:id="rId9"/>
    <p:sldId id="347" r:id="rId10"/>
    <p:sldId id="348" r:id="rId11"/>
    <p:sldId id="355" r:id="rId12"/>
    <p:sldId id="339" r:id="rId13"/>
    <p:sldId id="345" r:id="rId14"/>
    <p:sldId id="359" r:id="rId15"/>
    <p:sldId id="375" r:id="rId16"/>
    <p:sldId id="360" r:id="rId17"/>
    <p:sldId id="376" r:id="rId18"/>
    <p:sldId id="338" r:id="rId19"/>
    <p:sldId id="374" r:id="rId20"/>
    <p:sldId id="356" r:id="rId21"/>
    <p:sldId id="377" r:id="rId22"/>
    <p:sldId id="344" r:id="rId23"/>
    <p:sldId id="378" r:id="rId24"/>
    <p:sldId id="327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87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5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8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29.png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2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3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5.png"/><Relationship Id="rId2" Type="http://schemas.openxmlformats.org/officeDocument/2006/relationships/tags" Target="../tags/tag5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自强不息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强者恒强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周线区域，趋势区间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162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周期转折，关注周线转折的机会，周线初期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点回档，周线中期控盘回档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周线末期，短线参与，题材角度，零售，旅游，农业为主，周线金叉初期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4430" y="704850"/>
            <a:ext cx="9591040" cy="5207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扩大内需，提振消费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消费力度继续提升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大力提振消费，理解消费，寻找差异化消费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不是没需求，是没找对需求。</a:t>
            </a:r>
            <a:r>
              <a:rPr lang="en-US" altLang="zh-CN" dirty="0" smtClean="0">
                <a:solidFill>
                  <a:schemeClr val="bg1"/>
                </a:solidFill>
              </a:rPr>
              <a:t>AIPC,AI</a:t>
            </a:r>
            <a:r>
              <a:rPr lang="zh-CN" altLang="en-US" dirty="0" smtClean="0">
                <a:solidFill>
                  <a:schemeClr val="bg1"/>
                </a:solidFill>
              </a:rPr>
              <a:t>手机，新型消费的理解和关注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78180"/>
            <a:ext cx="9350375" cy="520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45" y="1380490"/>
            <a:ext cx="2032635" cy="2048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消费登顶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内循环关注核心消费：零售，旅游等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龙头梯队完整，政策导向支持，关注消费业绩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新入主力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9045" y="774700"/>
            <a:ext cx="9428480" cy="5119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5" y="2737485"/>
            <a:ext cx="2979420" cy="2515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离境退税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业绩稳定，资金流入，红肥绿瘦，季线，月线，周线金叉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日线熊线上移，注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点区域，关注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点回档金叉的机会，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699135"/>
            <a:ext cx="9716770" cy="5275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40" y="2286000"/>
            <a:ext cx="3619500" cy="1371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业绩增长，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</a:t>
            </a:r>
            <a:endParaRPr lang="zh-CN" altLang="en-US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业绩增加，资金流入，红肥绿瘦，月线金叉，周线死叉末端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业绩连续增长，关注熊线上移和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6505" y="657860"/>
            <a:ext cx="9698990" cy="52666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业绩增长，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</a:t>
            </a:r>
            <a:endParaRPr lang="zh-CN" altLang="en-US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业绩增加，资金流入，红肥绿瘦，控盘增加，月线金叉，周线金叉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关注熊线上移和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80" y="688975"/>
            <a:ext cx="9641205" cy="523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75" y="2338070"/>
            <a:ext cx="3619500" cy="1165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主题掘金，自主可控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围绕产业，深入挖掘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国产替代，自主可控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军工，半导体，光刻机，数据中心等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115" y="683895"/>
            <a:ext cx="9569450" cy="5196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周线金叉区域，静待涨停复制的短线机会，注意业绩波动风险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4445" y="737235"/>
            <a:ext cx="9471025" cy="51428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立足当下，着眼未来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趋势为王，顺势掘金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扩大内需，提振消费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主题掘金，自主可控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周线金叉区域，静待涨停复制的短线机会，注意业绩波动风险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095" y="758825"/>
            <a:ext cx="9390380" cy="509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925" y="2923540"/>
            <a:ext cx="3619500" cy="1165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业绩增加，资金流入，红肥绿瘦，控盘增加，月线，周线，金叉区域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日线熊线上移，关注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</a:t>
            </a:r>
            <a:r>
              <a:rPr lang="zh-CN" dirty="0" smtClean="0">
                <a:solidFill>
                  <a:schemeClr val="bg1"/>
                </a:solidFill>
              </a:rPr>
              <a:t>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4615" y="718185"/>
            <a:ext cx="9460865" cy="51371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关注熊线上移或日线控盘回档金叉的机会，注意业绩波动风险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95" y="692785"/>
            <a:ext cx="9552940" cy="5187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立足当下，着眼未来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东升西降，领涨全球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118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年初至今，北证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领涨全球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</a:rPr>
              <a:t>股指数全面跑赢美股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737235"/>
            <a:ext cx="11113135" cy="5148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93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dirty="0" smtClean="0">
                <a:solidFill>
                  <a:schemeClr val="bg1"/>
                </a:solidFill>
              </a:rPr>
              <a:t>2018</a:t>
            </a:r>
            <a:r>
              <a:rPr lang="zh-CN" altLang="en-US" dirty="0" smtClean="0">
                <a:solidFill>
                  <a:schemeClr val="bg1"/>
                </a:solidFill>
              </a:rPr>
              <a:t>年处于年线死叉末端，当前是金叉初期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宽松货币政策，国家队入市，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点之后，风雨过后又彩虹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8875" y="678815"/>
            <a:ext cx="9609455" cy="5217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超跌过后，新入主力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3532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超跌之后，短线为主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关注短线上攻持续度，新入主力，新启动热点的延续机会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737235"/>
            <a:ext cx="9229725" cy="5011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趋势为王，顺势掘金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上证指数年线金叉，开启投资好年份，北证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年线金叉，关注科创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年线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点出现，</a:t>
            </a:r>
            <a:r>
              <a:rPr lang="en-US" altLang="zh-CN" dirty="0" smtClean="0">
                <a:solidFill>
                  <a:schemeClr val="bg1"/>
                </a:solidFill>
              </a:rPr>
              <a:t>2025</a:t>
            </a:r>
            <a:r>
              <a:rPr lang="zh-CN" altLang="en-US" dirty="0" smtClean="0">
                <a:solidFill>
                  <a:schemeClr val="bg1"/>
                </a:solidFill>
              </a:rPr>
              <a:t>把握趋势机会，调整就是机会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4620" y="761365"/>
            <a:ext cx="9382760" cy="5094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调整之后，五大指数年线依然金叉，指数托底，题材主线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年季交集，题材领先，关注新一轮题材方向的机会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3815" y="706755"/>
            <a:ext cx="9563100" cy="5192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55" y="4411345"/>
            <a:ext cx="7672070" cy="7981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2432</Words>
  <Application>WPS 演示</Application>
  <PresentationFormat>宽屏</PresentationFormat>
  <Paragraphs>157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285</cp:revision>
  <dcterms:created xsi:type="dcterms:W3CDTF">2022-12-31T05:43:00Z</dcterms:created>
  <dcterms:modified xsi:type="dcterms:W3CDTF">2025-04-11T10:01:00Z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AF973528ED2D413384108417F5DC5F9F_13</vt:lpwstr>
  </property>
</Properties>
</file>