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335" r:id="rId3"/>
    <p:sldId id="332" r:id="rId4"/>
    <p:sldId id="321" r:id="rId5"/>
    <p:sldId id="322" r:id="rId6"/>
    <p:sldId id="340" r:id="rId7"/>
    <p:sldId id="333" r:id="rId8"/>
    <p:sldId id="341" r:id="rId9"/>
    <p:sldId id="345" r:id="rId10"/>
    <p:sldId id="342" r:id="rId11"/>
    <p:sldId id="346" r:id="rId12"/>
    <p:sldId id="348" r:id="rId13"/>
    <p:sldId id="337" r:id="rId14"/>
    <p:sldId id="347" r:id="rId15"/>
    <p:sldId id="354" r:id="rId16"/>
    <p:sldId id="355" r:id="rId17"/>
    <p:sldId id="356" r:id="rId18"/>
    <p:sldId id="338" r:id="rId19"/>
    <p:sldId id="350" r:id="rId20"/>
    <p:sldId id="353" r:id="rId21"/>
    <p:sldId id="352" r:id="rId22"/>
    <p:sldId id="351" r:id="rId23"/>
    <p:sldId id="358" r:id="rId24"/>
    <p:sldId id="359" r:id="rId25"/>
    <p:sldId id="360" r:id="rId26"/>
    <p:sldId id="339" r:id="rId27"/>
    <p:sldId id="343" r:id="rId28"/>
    <p:sldId id="344" r:id="rId29"/>
    <p:sldId id="357" r:id="rId30"/>
    <p:sldId id="327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98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9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image" Target="../media/image22.png"/><Relationship Id="rId2" Type="http://schemas.openxmlformats.org/officeDocument/2006/relationships/tags" Target="../tags/tag63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23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27.png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28.png"/><Relationship Id="rId2" Type="http://schemas.openxmlformats.org/officeDocument/2006/relationships/tags" Target="../tags/tag74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2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3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3" Type="http://schemas.openxmlformats.org/officeDocument/2006/relationships/image" Target="../media/image36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7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4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15.png"/><Relationship Id="rId2" Type="http://schemas.openxmlformats.org/officeDocument/2006/relationships/tags" Target="../tags/tag48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6.png"/><Relationship Id="rId2" Type="http://schemas.openxmlformats.org/officeDocument/2006/relationships/tags" Target="../tags/tag5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7.png"/><Relationship Id="rId2" Type="http://schemas.openxmlformats.org/officeDocument/2006/relationships/tags" Target="../tags/tag5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8.png"/><Relationship Id="rId2" Type="http://schemas.openxmlformats.org/officeDocument/2006/relationships/tags" Target="../tags/tag54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苏州加地址_1744164015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牛熊线看个股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985" y="823595"/>
            <a:ext cx="9658350" cy="50076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0635" y="6048375"/>
            <a:ext cx="10247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中期强势，短线爆拉的品种，珍惜每一次熊线走平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死叉的卖点，</a:t>
            </a:r>
            <a:r>
              <a:rPr lang="en-US" altLang="zh-CN" sz="2000" b="1">
                <a:solidFill>
                  <a:schemeClr val="bg1"/>
                </a:solidFill>
              </a:rPr>
              <a:t> </a:t>
            </a:r>
            <a:r>
              <a:rPr lang="zh-CN" altLang="en-US" sz="2000" b="1">
                <a:solidFill>
                  <a:schemeClr val="bg1"/>
                </a:solidFill>
              </a:rPr>
              <a:t>熊线跌破，交易结束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牛熊线选股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1690370"/>
            <a:ext cx="4742815" cy="2485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690370"/>
            <a:ext cx="6459855" cy="25711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大单的意义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多种资金对比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90" y="863600"/>
            <a:ext cx="8126730" cy="5130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两个大单资金和主力资金对比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05" y="911225"/>
            <a:ext cx="8403590" cy="50349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9215" y="144780"/>
            <a:ext cx="7512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中线趋势中，短线转折，识别资金强弱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" y="1118235"/>
            <a:ext cx="4387215" cy="3223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1118235"/>
            <a:ext cx="4593590" cy="32715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170" y="3428365"/>
            <a:ext cx="4666615" cy="31540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9215" y="78105"/>
            <a:ext cx="7512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不改变趋势的异常资金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901700"/>
            <a:ext cx="8903335" cy="4624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0615" y="5657850"/>
            <a:ext cx="7968615" cy="924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sym typeface="+mn-ea"/>
              </a:rPr>
              <a:t>资金属性：短线投机或试盘，吸筹，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sym typeface="+mn-ea"/>
              </a:rPr>
              <a:t>不做特别跟踪，和短线买入理由</a:t>
            </a:r>
            <a:endParaRPr lang="zh-CN" altLang="en-US" sz="2800" b="1">
              <a:solidFill>
                <a:schemeClr val="bg1"/>
              </a:solidFill>
            </a:endParaRPr>
          </a:p>
          <a:p>
            <a:pPr algn="ctr"/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趋势双紫模型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短线趋势双紫模型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55" y="768350"/>
            <a:ext cx="9639935" cy="4222750"/>
          </a:xfrm>
          <a:prstGeom prst="rect">
            <a:avLst/>
          </a:prstGeom>
          <a:ln w="28575">
            <a:solidFill>
              <a:srgbClr val="FFFEEB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227455" y="5106035"/>
            <a:ext cx="80886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趋势双紫的初心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注册制下的趋势龙头的机遇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好风口：无风口不牛股，无主题不龙头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好公司：产业发展有预期和故事，有足够的成交换手。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好形态：拥有龙头特征形态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把握关键的突破节点，挖掘趋势启动和加速的双紫机遇（水手紫，主力动向紫）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短线趋势双紫模型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85" y="1228725"/>
            <a:ext cx="5451475" cy="41567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" y="1238250"/>
            <a:ext cx="5300345" cy="4147185"/>
          </a:xfrm>
          <a:prstGeom prst="rect">
            <a:avLst/>
          </a:prstGeom>
          <a:ln w="28575">
            <a:solidFill>
              <a:srgbClr val="FF0000">
                <a:alpha val="99000"/>
              </a:srgb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602105" y="5856605"/>
            <a:ext cx="8755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盘中或盘后选股组合。根据盘面和热点情况，</a:t>
            </a:r>
            <a:r>
              <a:rPr lang="en-US" altLang="zh-CN" sz="2400" b="1">
                <a:solidFill>
                  <a:schemeClr val="bg1"/>
                </a:solidFill>
              </a:rPr>
              <a:t> </a:t>
            </a:r>
            <a:r>
              <a:rPr lang="zh-CN" altLang="en-US" sz="2400" b="1">
                <a:solidFill>
                  <a:schemeClr val="bg1"/>
                </a:solidFill>
              </a:rPr>
              <a:t>按需叠加控盘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新格局</a:t>
            </a:r>
            <a:endParaRPr lang="zh-CN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识别强弱模型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三买法则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1360" y="770255"/>
            <a:ext cx="887539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左侧一买：仓位建议</a:t>
            </a:r>
            <a:r>
              <a:rPr lang="en-US" altLang="zh-CN">
                <a:solidFill>
                  <a:schemeClr val="bg1"/>
                </a:solidFill>
              </a:rPr>
              <a:t>-1</a:t>
            </a:r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</a:t>
            </a:r>
            <a:r>
              <a:rPr lang="zh-CN" altLang="en-US">
                <a:solidFill>
                  <a:schemeClr val="bg1"/>
                </a:solidFill>
              </a:rPr>
              <a:t>回踩熊线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或上行五日线回踩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要求：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，短线上攻持续向上</a:t>
            </a:r>
            <a:r>
              <a:rPr lang="en-US" altLang="zh-CN">
                <a:solidFill>
                  <a:schemeClr val="bg1"/>
                </a:solidFill>
              </a:rPr>
              <a:t> 2</a:t>
            </a:r>
            <a:r>
              <a:rPr lang="zh-CN" altLang="en-US">
                <a:solidFill>
                  <a:schemeClr val="bg1"/>
                </a:solidFill>
              </a:rPr>
              <a:t>，大盘，板块流动资金红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</a:t>
            </a:r>
            <a:r>
              <a:rPr lang="zh-CN" altLang="en-US">
                <a:solidFill>
                  <a:schemeClr val="bg1"/>
                </a:solidFill>
              </a:rPr>
              <a:t>否则仅适用极少主题龙头。市场弱势的时候，请</a:t>
            </a:r>
            <a:r>
              <a:rPr lang="zh-CN" altLang="en-US">
                <a:solidFill>
                  <a:schemeClr val="accent3"/>
                </a:solidFill>
              </a:rPr>
              <a:t>慎用左侧模式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>
                <a:solidFill>
                  <a:schemeClr val="bg1"/>
                </a:solidFill>
              </a:rPr>
              <a:t>右侧二买：仓位建议</a:t>
            </a:r>
            <a:r>
              <a:rPr lang="en-US" altLang="zh-CN">
                <a:solidFill>
                  <a:schemeClr val="bg1"/>
                </a:solidFill>
              </a:rPr>
              <a:t>-1</a:t>
            </a:r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 </a:t>
            </a:r>
            <a:r>
              <a:rPr lang="zh-CN" altLang="en-US">
                <a:solidFill>
                  <a:schemeClr val="bg1"/>
                </a:solidFill>
              </a:rPr>
              <a:t>大单异动（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分时主力博弈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红色大单占比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5%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,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日线指标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FF00FF"/>
                </a:solidFill>
                <a:sym typeface="+mn-ea"/>
              </a:rPr>
              <a:t>紫色大单异动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要求：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日线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调整区间，红肥绿瘦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上涨放量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            </a:t>
            </a:r>
            <a:r>
              <a:rPr lang="zh-CN" altLang="en-US">
                <a:solidFill>
                  <a:schemeClr val="bg1"/>
                </a:solidFill>
              </a:rPr>
              <a:t>分时：</a:t>
            </a:r>
            <a:r>
              <a:rPr lang="en-US" altLang="zh-CN">
                <a:solidFill>
                  <a:schemeClr val="bg1"/>
                </a:solidFill>
              </a:rPr>
              <a:t> 10:30 </a:t>
            </a:r>
            <a:r>
              <a:rPr lang="zh-CN" altLang="en-US">
                <a:solidFill>
                  <a:schemeClr val="bg1"/>
                </a:solidFill>
              </a:rPr>
              <a:t>前，上涨分时，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由</a:t>
            </a:r>
            <a:r>
              <a:rPr lang="zh-CN" altLang="en-US">
                <a:solidFill>
                  <a:srgbClr val="FF0000"/>
                </a:solidFill>
              </a:rPr>
              <a:t>红色</a:t>
            </a:r>
            <a:r>
              <a:rPr lang="zh-CN" altLang="en-US">
                <a:solidFill>
                  <a:schemeClr val="bg1"/>
                </a:solidFill>
              </a:rPr>
              <a:t>大单主买推动</a:t>
            </a:r>
            <a:r>
              <a:rPr lang="en-US" altLang="zh-CN">
                <a:solidFill>
                  <a:schemeClr val="bg1"/>
                </a:solidFill>
              </a:rPr>
              <a:t>500-1000</a:t>
            </a:r>
            <a:r>
              <a:rPr lang="zh-CN" altLang="en-US">
                <a:solidFill>
                  <a:schemeClr val="bg1"/>
                </a:solidFill>
              </a:rPr>
              <a:t>万。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                     </a:t>
            </a:r>
            <a:r>
              <a:rPr lang="zh-CN" altLang="en-US">
                <a:solidFill>
                  <a:schemeClr val="bg1"/>
                </a:solidFill>
              </a:rPr>
              <a:t>资金博弈：</a:t>
            </a:r>
            <a:r>
              <a:rPr lang="zh-CN" altLang="en-US">
                <a:solidFill>
                  <a:srgbClr val="92D050"/>
                </a:solidFill>
              </a:rPr>
              <a:t>绿色</a:t>
            </a:r>
            <a:r>
              <a:rPr lang="zh-CN" altLang="en-US">
                <a:solidFill>
                  <a:schemeClr val="bg1"/>
                </a:solidFill>
              </a:rPr>
              <a:t>小单向下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>
                <a:solidFill>
                  <a:schemeClr val="bg1"/>
                </a:solidFill>
              </a:rPr>
              <a:t>右侧三买共振：仓位建议</a:t>
            </a:r>
            <a:r>
              <a:rPr lang="en-US" altLang="zh-CN">
                <a:solidFill>
                  <a:schemeClr val="bg1"/>
                </a:solidFill>
              </a:rPr>
              <a:t>3-5</a:t>
            </a:r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</a:t>
            </a:r>
            <a:r>
              <a:rPr lang="zh-CN" altLang="en-US">
                <a:solidFill>
                  <a:schemeClr val="bg1"/>
                </a:solidFill>
              </a:rPr>
              <a:t>主买大单扫货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金叉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</a:t>
            </a:r>
            <a:r>
              <a:rPr lang="zh-CN" altLang="en-US">
                <a:solidFill>
                  <a:schemeClr val="bg1"/>
                </a:solidFill>
              </a:rPr>
              <a:t>主买大单扫货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熊线上移</a:t>
            </a:r>
            <a:r>
              <a:rPr lang="en-US" altLang="zh-CN">
                <a:solidFill>
                  <a:schemeClr val="bg1"/>
                </a:solidFill>
              </a:rPr>
              <a:t>(</a:t>
            </a:r>
            <a:r>
              <a:rPr lang="zh-CN" altLang="en-US">
                <a:solidFill>
                  <a:schemeClr val="bg1"/>
                </a:solidFill>
              </a:rPr>
              <a:t>可预判</a:t>
            </a:r>
            <a:r>
              <a:rPr lang="en-US" altLang="zh-CN">
                <a:solidFill>
                  <a:schemeClr val="bg1"/>
                </a:solidFill>
              </a:rPr>
              <a:t>)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</a:t>
            </a:r>
            <a:r>
              <a:rPr lang="zh-CN" altLang="en-US">
                <a:solidFill>
                  <a:schemeClr val="bg1"/>
                </a:solidFill>
              </a:rPr>
              <a:t>主买大单扫货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水手变</a:t>
            </a:r>
            <a:r>
              <a:rPr lang="zh-CN" altLang="en-US">
                <a:solidFill>
                  <a:srgbClr val="FF00FF"/>
                </a:solidFill>
              </a:rPr>
              <a:t>紫或持续紫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（优选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平台突破，周线金叉，量价齐升，高量柱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-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高于启动涨停量柱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）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要求：涨停棱镜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日热点前五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或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趋势龙头榜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重点提示仓位配比建议</a:t>
            </a:r>
            <a:r>
              <a:rPr lang="en-US" altLang="zh-CN">
                <a:solidFill>
                  <a:schemeClr val="bg1"/>
                </a:solidFill>
              </a:rPr>
              <a:t>—— 1:1:3-5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短线趋势双紫模型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56740" y="1257935"/>
            <a:ext cx="9387840" cy="4488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一卖：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熊线走平，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捕捞季节还未死叉。仓位：</a:t>
            </a:r>
            <a:r>
              <a:rPr lang="en-US" altLang="zh-CN">
                <a:solidFill>
                  <a:schemeClr val="bg1"/>
                </a:solidFill>
              </a:rPr>
              <a:t>1/3</a:t>
            </a:r>
            <a:r>
              <a:rPr lang="zh-CN" altLang="en-US">
                <a:solidFill>
                  <a:schemeClr val="bg1"/>
                </a:solidFill>
              </a:rPr>
              <a:t>卖法。属于预警卖法。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PS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：</a:t>
            </a:r>
            <a:r>
              <a:rPr lang="zh-CN" altLang="en-US">
                <a:solidFill>
                  <a:schemeClr val="bg1"/>
                </a:solidFill>
              </a:rPr>
              <a:t>学会及时减仓。制造成本优势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二卖：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熊线走平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死叉，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必卖信号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卖错也卖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仓位：</a:t>
            </a:r>
            <a:r>
              <a:rPr lang="en-US" altLang="zh-CN">
                <a:solidFill>
                  <a:schemeClr val="bg1"/>
                </a:solidFill>
              </a:rPr>
              <a:t>1/2—— 2/3  </a:t>
            </a:r>
            <a:r>
              <a:rPr lang="zh-CN" altLang="en-US">
                <a:solidFill>
                  <a:schemeClr val="bg1"/>
                </a:solidFill>
              </a:rPr>
              <a:t>保利润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chemeClr val="bg1"/>
                </a:solidFill>
              </a:rPr>
              <a:t>PS</a:t>
            </a:r>
            <a:r>
              <a:rPr lang="zh-CN" altLang="en-US">
                <a:solidFill>
                  <a:schemeClr val="bg1"/>
                </a:solidFill>
              </a:rPr>
              <a:t>：不纠结个人盘感，技术，消息等内容，世事无常，按照规执行，有规则就有安全感。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存在卖丢可能，但底仓依旧，让利润飞即可，减少持仓压力！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（热门主题，再次出现二买或三买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可再次操作）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三卖：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跌破熊线，全部清仓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PS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：</a:t>
            </a:r>
            <a:r>
              <a:rPr lang="zh-CN" altLang="en-US">
                <a:solidFill>
                  <a:schemeClr val="bg1"/>
                </a:solidFill>
              </a:rPr>
              <a:t>热门主题，拉升斜度小于</a:t>
            </a:r>
            <a:r>
              <a:rPr lang="en-US" altLang="zh-CN">
                <a:solidFill>
                  <a:schemeClr val="bg1"/>
                </a:solidFill>
              </a:rPr>
              <a:t> 45</a:t>
            </a:r>
            <a:r>
              <a:rPr lang="zh-CN" altLang="en-US">
                <a:solidFill>
                  <a:schemeClr val="bg1"/>
                </a:solidFill>
              </a:rPr>
              <a:t>°，不是连续一字板，可以考虑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股观察周线回档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26740" y="271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三卖法则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短线趋势双紫模型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26740" y="271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涨停棱镜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大消费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5" y="977265"/>
            <a:ext cx="8553450" cy="4521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53160" y="5718175"/>
            <a:ext cx="10474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趋势双紫待涨模型：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十日主力变紫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水手突破黄紫区域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股价大于牛熊线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熊线大于牛线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日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主力控盘递增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短线趋势双紫模型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26740" y="271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涨停棱镜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军工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53160" y="5718175"/>
            <a:ext cx="10474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趋势双紫待涨模型：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水手突破黄紫区域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股价大于牛熊线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熊线大于牛线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日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主力控盘递增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5" y="875030"/>
            <a:ext cx="8947785" cy="4695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短线趋势双紫模型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26740" y="271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涨停棱镜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军工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53160" y="5718175"/>
            <a:ext cx="10474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趋势双紫待涨模型：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十日主力变紫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水手突破黄紫区域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股价大于牛熊线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熊线大于牛线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日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主力控盘递增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05" y="986790"/>
            <a:ext cx="9333230" cy="4512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趋势三紫模型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740" y="144780"/>
            <a:ext cx="7020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三年累计净利润新高自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自选跟踪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393190"/>
            <a:ext cx="5400675" cy="4070985"/>
          </a:xfrm>
          <a:prstGeom prst="rect">
            <a:avLst/>
          </a:prstGeom>
          <a:ln w="25400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55" y="1393190"/>
            <a:ext cx="6248400" cy="40373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740" y="144780"/>
            <a:ext cx="7020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市场短期是投票机，长期是称重机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95" y="1104265"/>
            <a:ext cx="9579610" cy="4650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740" y="144780"/>
            <a:ext cx="7020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市场短期是投票机，长期是称重机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75" y="1232535"/>
            <a:ext cx="7536815" cy="45827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075" y="1192530"/>
            <a:ext cx="7557770" cy="4671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40" y="1157605"/>
            <a:ext cx="3359785" cy="46583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74495" y="6023610"/>
            <a:ext cx="9192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中线模式跟踪，自选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控盘递增（金叉</a:t>
            </a:r>
            <a:r>
              <a:rPr lang="en-US" altLang="zh-CN" sz="2000">
                <a:solidFill>
                  <a:schemeClr val="bg1"/>
                </a:solidFill>
              </a:rPr>
              <a:t>&amp;</a:t>
            </a:r>
            <a:r>
              <a:rPr lang="zh-CN" altLang="en-US" sz="2000">
                <a:solidFill>
                  <a:schemeClr val="bg1"/>
                </a:solidFill>
              </a:rPr>
              <a:t>熊线上移</a:t>
            </a:r>
            <a:r>
              <a:rPr lang="en-US" altLang="zh-CN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注意短线中线趋势变盘信号）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牛熊线的意义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大单的意义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短线趋势双紫模型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中线趋势三紫模型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牛熊线的意义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2595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牛熊线的意义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985" y="1303020"/>
            <a:ext cx="6113145" cy="2045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rgbClr val="FFC000"/>
                </a:solidFill>
              </a:rPr>
              <a:t>21</a:t>
            </a:r>
            <a:r>
              <a:rPr lang="zh-CN" altLang="en-US" sz="2800" b="1">
                <a:solidFill>
                  <a:srgbClr val="FFC000"/>
                </a:solidFill>
              </a:rPr>
              <a:t>个交易日内的最高收盘价</a:t>
            </a:r>
            <a:r>
              <a:rPr lang="en-US" altLang="zh-CN" sz="2800" b="1">
                <a:solidFill>
                  <a:srgbClr val="FFC000"/>
                </a:solidFill>
              </a:rPr>
              <a:t>=</a:t>
            </a:r>
            <a:r>
              <a:rPr lang="zh-CN" altLang="en-US" sz="2800" b="1">
                <a:solidFill>
                  <a:srgbClr val="FFC000"/>
                </a:solidFill>
              </a:rPr>
              <a:t>高点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高点上移，熊线上移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高点不变，熊线走平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高点下移，熊线下移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5365" y="1362710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800" b="1">
                <a:solidFill>
                  <a:srgbClr val="FFC000"/>
                </a:solidFill>
                <a:sym typeface="+mn-ea"/>
              </a:rPr>
              <a:t>21</a:t>
            </a:r>
            <a:r>
              <a:rPr lang="zh-CN" altLang="en-US" sz="2800" b="1">
                <a:solidFill>
                  <a:srgbClr val="FFC000"/>
                </a:solidFill>
                <a:sym typeface="+mn-ea"/>
              </a:rPr>
              <a:t>个交易日内的最低收盘价</a:t>
            </a:r>
            <a:r>
              <a:rPr lang="en-US" altLang="zh-CN" sz="2800" b="1">
                <a:solidFill>
                  <a:srgbClr val="FFC000"/>
                </a:solidFill>
                <a:sym typeface="+mn-ea"/>
              </a:rPr>
              <a:t>=</a:t>
            </a:r>
            <a:r>
              <a:rPr lang="zh-CN" altLang="en-US" sz="2800" b="1">
                <a:solidFill>
                  <a:srgbClr val="FFC000"/>
                </a:solidFill>
                <a:sym typeface="+mn-ea"/>
              </a:rPr>
              <a:t>低点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ctr"/>
            <a:r>
              <a:rPr lang="zh-CN" altLang="en-US" sz="2800" b="1">
                <a:solidFill>
                  <a:srgbClr val="FFC000"/>
                </a:solidFill>
                <a:sym typeface="+mn-ea"/>
              </a:rPr>
              <a:t>低点上移，牛线上移</a:t>
            </a:r>
            <a:endParaRPr lang="zh-CN" altLang="en-US" sz="28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800" b="1">
                <a:solidFill>
                  <a:srgbClr val="FFC000"/>
                </a:solidFill>
                <a:sym typeface="+mn-ea"/>
              </a:rPr>
              <a:t>低点不变，牛线走平</a:t>
            </a:r>
            <a:endParaRPr lang="zh-CN" altLang="en-US" sz="28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800" b="1">
                <a:solidFill>
                  <a:srgbClr val="FFC000"/>
                </a:solidFill>
                <a:sym typeface="+mn-ea"/>
              </a:rPr>
              <a:t>低点下移，牛线下移</a:t>
            </a:r>
            <a:endParaRPr lang="zh-CN" altLang="en-US" sz="2800" b="1">
              <a:solidFill>
                <a:srgbClr val="FFC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7370" y="3293110"/>
            <a:ext cx="11458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熊线上移是最大的机会，牛线下移是最大的风险，牛线下移一股不留！！！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" y="3997325"/>
            <a:ext cx="5260340" cy="22866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65" y="3997325"/>
            <a:ext cx="4978400" cy="23247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牛熊线看市场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5" y="728345"/>
            <a:ext cx="10052050" cy="4622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511935" y="5464810"/>
            <a:ext cx="9764395" cy="1027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熊线必然持续下移寻底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流动资金翻绿，分化加剧。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被动的情况，等待熊线下移，自动补齐缺口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或权重发力，出现</a:t>
            </a:r>
            <a:r>
              <a:rPr lang="en-US" altLang="zh-CN">
                <a:solidFill>
                  <a:schemeClr val="bg1"/>
                </a:solidFill>
              </a:rPr>
              <a:t>B</a:t>
            </a:r>
            <a:r>
              <a:rPr lang="zh-CN" altLang="en-US">
                <a:solidFill>
                  <a:schemeClr val="bg1"/>
                </a:solidFill>
              </a:rPr>
              <a:t>点和</a:t>
            </a:r>
            <a:r>
              <a:rPr lang="en-US" altLang="zh-CN">
                <a:solidFill>
                  <a:schemeClr val="bg1"/>
                </a:solidFill>
              </a:rPr>
              <a:t>B</a:t>
            </a:r>
            <a:r>
              <a:rPr lang="zh-CN" altLang="en-US">
                <a:solidFill>
                  <a:schemeClr val="bg1"/>
                </a:solidFill>
              </a:rPr>
              <a:t>点回档金叉的放量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，带来流动资金翻红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熊线上移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牛熊线看板块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" y="830580"/>
            <a:ext cx="9906635" cy="4963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20215" y="6049010"/>
            <a:ext cx="10132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熊线上移</a:t>
            </a:r>
            <a:r>
              <a:rPr lang="en-US" altLang="zh-CN" sz="2400" b="1">
                <a:solidFill>
                  <a:schemeClr val="bg1"/>
                </a:solidFill>
              </a:rPr>
              <a:t>=</a:t>
            </a:r>
            <a:r>
              <a:rPr lang="zh-CN" altLang="en-US" sz="2400" b="1">
                <a:solidFill>
                  <a:schemeClr val="bg1"/>
                </a:solidFill>
              </a:rPr>
              <a:t>中线行情开启</a:t>
            </a:r>
            <a:r>
              <a:rPr lang="en-US" altLang="zh-CN" sz="2400" b="1">
                <a:solidFill>
                  <a:schemeClr val="bg1"/>
                </a:solidFill>
              </a:rPr>
              <a:t>——</a:t>
            </a:r>
            <a:r>
              <a:rPr lang="zh-CN" altLang="en-US" sz="2400" b="1">
                <a:solidFill>
                  <a:schemeClr val="bg1"/>
                </a:solidFill>
              </a:rPr>
              <a:t>资金多，行情无限，资金少，行情有限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牛熊线看个股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65" y="826135"/>
            <a:ext cx="9589135" cy="4857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42745" y="5876925"/>
            <a:ext cx="933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牛熊线交错的股票，如何把握真正的趋势机会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9740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熊线看个股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15" y="1009650"/>
            <a:ext cx="9672320" cy="4552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09420" y="5848350"/>
            <a:ext cx="9067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股价处于牛熊线上方，且熊线大于牛线，超强势模型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3432</Words>
  <Application>WPS 演示</Application>
  <PresentationFormat>宽屏</PresentationFormat>
  <Paragraphs>221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289</cp:revision>
  <dcterms:created xsi:type="dcterms:W3CDTF">2022-12-31T05:43:00Z</dcterms:created>
  <dcterms:modified xsi:type="dcterms:W3CDTF">2025-04-18T09:14:04Z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89B7A6AACA724488BFD11EBF50377424_13</vt:lpwstr>
  </property>
</Properties>
</file>