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13" r:id="rId4"/>
    <p:sldId id="322" r:id="rId5"/>
    <p:sldId id="323" r:id="rId6"/>
    <p:sldId id="334" r:id="rId7"/>
    <p:sldId id="329" r:id="rId8"/>
    <p:sldId id="335" r:id="rId9"/>
    <p:sldId id="332" r:id="rId10"/>
    <p:sldId id="325" r:id="rId11"/>
    <p:sldId id="330" r:id="rId12"/>
    <p:sldId id="336" r:id="rId13"/>
    <p:sldId id="338" r:id="rId14"/>
    <p:sldId id="340" r:id="rId15"/>
    <p:sldId id="339" r:id="rId16"/>
    <p:sldId id="341" r:id="rId17"/>
    <p:sldId id="333" r:id="rId18"/>
    <p:sldId id="331" r:id="rId19"/>
    <p:sldId id="337" r:id="rId20"/>
    <p:sldId id="343" r:id="rId21"/>
    <p:sldId id="342" r:id="rId22"/>
    <p:sldId id="345" r:id="rId23"/>
    <p:sldId id="353" r:id="rId24"/>
    <p:sldId id="354" r:id="rId25"/>
    <p:sldId id="355" r:id="rId26"/>
    <p:sldId id="356" r:id="rId27"/>
    <p:sldId id="289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2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07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总监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:苏柏安丨执业编号: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A1120619080002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86.xml"/><Relationship Id="rId5" Type="http://schemas.openxmlformats.org/officeDocument/2006/relationships/image" Target="../media/image19.png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4.xml"/><Relationship Id="rId2" Type="http://schemas.openxmlformats.org/officeDocument/2006/relationships/image" Target="../media/image25.png"/><Relationship Id="rId1" Type="http://schemas.openxmlformats.org/officeDocument/2006/relationships/tags" Target="../tags/tag9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5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97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9.xml"/><Relationship Id="rId2" Type="http://schemas.openxmlformats.org/officeDocument/2006/relationships/image" Target="../media/image33.png"/><Relationship Id="rId1" Type="http://schemas.openxmlformats.org/officeDocument/2006/relationships/tags" Target="../tags/tag9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1.xml"/><Relationship Id="rId2" Type="http://schemas.openxmlformats.org/officeDocument/2006/relationships/image" Target="../media/image34.png"/><Relationship Id="rId1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3.xml"/><Relationship Id="rId2" Type="http://schemas.openxmlformats.org/officeDocument/2006/relationships/image" Target="../media/image35.png"/><Relationship Id="rId1" Type="http://schemas.openxmlformats.org/officeDocument/2006/relationships/tags" Target="../tags/tag10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5.xml"/><Relationship Id="rId2" Type="http://schemas.openxmlformats.org/officeDocument/2006/relationships/image" Target="../media/image36.jpeg"/><Relationship Id="rId1" Type="http://schemas.openxmlformats.org/officeDocument/2006/relationships/tags" Target="../tags/tag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6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8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6" Type="http://schemas.openxmlformats.org/officeDocument/2006/relationships/slideLayout" Target="../slideLayouts/slideLayout5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5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78910" y="8064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变革，数字经济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787400"/>
            <a:ext cx="10712450" cy="5859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0" y="787400"/>
            <a:ext cx="2905125" cy="2533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35025" y="5694680"/>
            <a:ext cx="10281285" cy="1031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2024进入AI时代、数字时代，强调重视行业核心股，业绩+核心技术领域，是长期受机构抱团关注；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包括：人工智能、云计算、5G、芯片、服务器、传媒等等...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通过主题猎手-【数字经济】入口，快速锁定个股（有趋势、有资金、有主题）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932680" y="4635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龙头潜力股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梯形 26"/>
          <p:cNvSpPr/>
          <p:nvPr>
            <p:custDataLst>
              <p:tags r:id="rId1"/>
            </p:custDataLst>
          </p:nvPr>
        </p:nvSpPr>
        <p:spPr>
          <a:xfrm>
            <a:off x="3927158" y="1337310"/>
            <a:ext cx="4816005" cy="4183405"/>
          </a:xfrm>
          <a:custGeom>
            <a:avLst/>
            <a:gdLst/>
            <a:ahLst/>
            <a:cxnLst/>
            <a:rect l="l" t="t" r="r" b="b"/>
            <a:pathLst>
              <a:path w="187905" h="163223" extrusionOk="0">
                <a:moveTo>
                  <a:pt x="93952" y="1"/>
                </a:moveTo>
                <a:cubicBezTo>
                  <a:pt x="92976" y="1"/>
                  <a:pt x="92083" y="512"/>
                  <a:pt x="91595" y="1358"/>
                </a:cubicBezTo>
                <a:lnTo>
                  <a:pt x="488" y="159163"/>
                </a:lnTo>
                <a:cubicBezTo>
                  <a:pt x="0" y="160008"/>
                  <a:pt x="0" y="161032"/>
                  <a:pt x="488" y="161878"/>
                </a:cubicBezTo>
                <a:cubicBezTo>
                  <a:pt x="976" y="162723"/>
                  <a:pt x="1869" y="163223"/>
                  <a:pt x="2846" y="163223"/>
                </a:cubicBezTo>
                <a:lnTo>
                  <a:pt x="185059" y="163223"/>
                </a:lnTo>
                <a:cubicBezTo>
                  <a:pt x="186035" y="163223"/>
                  <a:pt x="186928" y="162723"/>
                  <a:pt x="187416" y="161878"/>
                </a:cubicBezTo>
                <a:cubicBezTo>
                  <a:pt x="187904" y="161032"/>
                  <a:pt x="187904" y="160008"/>
                  <a:pt x="187416" y="159163"/>
                </a:cubicBezTo>
                <a:lnTo>
                  <a:pt x="96310" y="1358"/>
                </a:lnTo>
                <a:cubicBezTo>
                  <a:pt x="95822" y="512"/>
                  <a:pt x="94929" y="1"/>
                  <a:pt x="93952" y="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algn="ctr" defTabSz="1219200">
              <a:buClr>
                <a:srgbClr val="000000"/>
              </a:buClr>
            </a:pPr>
            <a:endParaRPr sz="2265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梯形 25"/>
          <p:cNvSpPr/>
          <p:nvPr>
            <p:custDataLst>
              <p:tags r:id="rId2"/>
            </p:custDataLst>
          </p:nvPr>
        </p:nvSpPr>
        <p:spPr>
          <a:xfrm>
            <a:off x="3963988" y="4531360"/>
            <a:ext cx="4742165" cy="606355"/>
          </a:xfrm>
          <a:custGeom>
            <a:avLst/>
            <a:gdLst/>
            <a:ahLst/>
            <a:cxnLst/>
            <a:rect l="l" t="t" r="r" b="b"/>
            <a:pathLst>
              <a:path w="185024" h="23658" extrusionOk="0">
                <a:moveTo>
                  <a:pt x="12848" y="0"/>
                </a:moveTo>
                <a:cubicBezTo>
                  <a:pt x="12347" y="0"/>
                  <a:pt x="11883" y="274"/>
                  <a:pt x="11645" y="715"/>
                </a:cubicBezTo>
                <a:lnTo>
                  <a:pt x="227" y="21646"/>
                </a:lnTo>
                <a:cubicBezTo>
                  <a:pt x="1" y="22063"/>
                  <a:pt x="13" y="22575"/>
                  <a:pt x="251" y="22991"/>
                </a:cubicBezTo>
                <a:cubicBezTo>
                  <a:pt x="501" y="23408"/>
                  <a:pt x="953" y="23658"/>
                  <a:pt x="1429" y="23658"/>
                </a:cubicBezTo>
                <a:lnTo>
                  <a:pt x="183595" y="23658"/>
                </a:lnTo>
                <a:cubicBezTo>
                  <a:pt x="184071" y="23658"/>
                  <a:pt x="184524" y="23408"/>
                  <a:pt x="184774" y="22991"/>
                </a:cubicBezTo>
                <a:cubicBezTo>
                  <a:pt x="185012" y="22575"/>
                  <a:pt x="185024" y="22063"/>
                  <a:pt x="184798" y="21646"/>
                </a:cubicBezTo>
                <a:lnTo>
                  <a:pt x="173379" y="715"/>
                </a:lnTo>
                <a:cubicBezTo>
                  <a:pt x="173141" y="274"/>
                  <a:pt x="172677" y="0"/>
                  <a:pt x="1721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7910" tIns="91519" rIns="1377911" bIns="91520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400" b="1" kern="120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业绩预期较好</a:t>
            </a:r>
            <a:endParaRPr lang="zh-CN" altLang="zh-CN" sz="2400" b="1" kern="120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25" name="梯形 24"/>
          <p:cNvSpPr/>
          <p:nvPr>
            <p:custDataLst>
              <p:tags r:id="rId3"/>
            </p:custDataLst>
          </p:nvPr>
        </p:nvSpPr>
        <p:spPr>
          <a:xfrm>
            <a:off x="4354513" y="3671570"/>
            <a:ext cx="3961577" cy="606355"/>
          </a:xfrm>
          <a:custGeom>
            <a:avLst/>
            <a:gdLst/>
            <a:ahLst/>
            <a:cxnLst/>
            <a:rect l="l" t="t" r="r" b="b"/>
            <a:pathLst>
              <a:path w="154568" h="23658" extrusionOk="0">
                <a:moveTo>
                  <a:pt x="12836" y="0"/>
                </a:moveTo>
                <a:cubicBezTo>
                  <a:pt x="12336" y="0"/>
                  <a:pt x="11883" y="274"/>
                  <a:pt x="11645" y="715"/>
                </a:cubicBezTo>
                <a:lnTo>
                  <a:pt x="227" y="21634"/>
                </a:lnTo>
                <a:cubicBezTo>
                  <a:pt x="1" y="22063"/>
                  <a:pt x="1" y="22575"/>
                  <a:pt x="251" y="22991"/>
                </a:cubicBezTo>
                <a:cubicBezTo>
                  <a:pt x="501" y="23396"/>
                  <a:pt x="941" y="23658"/>
                  <a:pt x="1418" y="23658"/>
                </a:cubicBezTo>
                <a:lnTo>
                  <a:pt x="153151" y="23658"/>
                </a:lnTo>
                <a:cubicBezTo>
                  <a:pt x="153627" y="23658"/>
                  <a:pt x="154068" y="23396"/>
                  <a:pt x="154318" y="22991"/>
                </a:cubicBezTo>
                <a:cubicBezTo>
                  <a:pt x="154568" y="22575"/>
                  <a:pt x="154568" y="22063"/>
                  <a:pt x="154341" y="21634"/>
                </a:cubicBezTo>
                <a:lnTo>
                  <a:pt x="142923" y="715"/>
                </a:lnTo>
                <a:cubicBezTo>
                  <a:pt x="142685" y="274"/>
                  <a:pt x="142233" y="0"/>
                  <a:pt x="141733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87616" tIns="91519" rIns="987617" bIns="91520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4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趋势位置安全</a:t>
            </a:r>
            <a:endParaRPr lang="zh-CN" altLang="zh-CN" sz="24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1" name="梯形 22"/>
          <p:cNvSpPr/>
          <p:nvPr>
            <p:custDataLst>
              <p:tags r:id="rId4"/>
            </p:custDataLst>
          </p:nvPr>
        </p:nvSpPr>
        <p:spPr>
          <a:xfrm>
            <a:off x="4744403" y="2806065"/>
            <a:ext cx="3181605" cy="606047"/>
          </a:xfrm>
          <a:custGeom>
            <a:avLst/>
            <a:gdLst/>
            <a:ahLst/>
            <a:cxnLst/>
            <a:rect l="l" t="t" r="r" b="b"/>
            <a:pathLst>
              <a:path w="124136" h="23646" extrusionOk="0">
                <a:moveTo>
                  <a:pt x="12836" y="0"/>
                </a:moveTo>
                <a:cubicBezTo>
                  <a:pt x="12336" y="0"/>
                  <a:pt x="11883" y="274"/>
                  <a:pt x="11645" y="703"/>
                </a:cubicBezTo>
                <a:lnTo>
                  <a:pt x="227" y="21634"/>
                </a:lnTo>
                <a:cubicBezTo>
                  <a:pt x="1" y="22063"/>
                  <a:pt x="13" y="22574"/>
                  <a:pt x="251" y="22979"/>
                </a:cubicBezTo>
                <a:cubicBezTo>
                  <a:pt x="501" y="23396"/>
                  <a:pt x="942" y="23646"/>
                  <a:pt x="1430" y="23646"/>
                </a:cubicBezTo>
                <a:lnTo>
                  <a:pt x="122707" y="23646"/>
                </a:lnTo>
                <a:cubicBezTo>
                  <a:pt x="123195" y="23646"/>
                  <a:pt x="123635" y="23396"/>
                  <a:pt x="123885" y="22979"/>
                </a:cubicBezTo>
                <a:cubicBezTo>
                  <a:pt x="124124" y="22574"/>
                  <a:pt x="124136" y="22063"/>
                  <a:pt x="123909" y="21634"/>
                </a:cubicBezTo>
                <a:lnTo>
                  <a:pt x="112491" y="703"/>
                </a:lnTo>
                <a:cubicBezTo>
                  <a:pt x="112253" y="274"/>
                  <a:pt x="111801" y="0"/>
                  <a:pt x="111301" y="0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97630" tIns="91365" rIns="597631" bIns="91366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4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最强资金参与</a:t>
            </a:r>
            <a:endParaRPr lang="zh-CN" altLang="zh-CN" sz="24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>
            <p:custDataLst>
              <p:tags r:id="rId5"/>
            </p:custDataLst>
          </p:nvPr>
        </p:nvSpPr>
        <p:spPr>
          <a:xfrm>
            <a:off x="4476433" y="2076450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>
            <p:custDataLst>
              <p:tags r:id="rId6"/>
            </p:custDataLst>
          </p:nvPr>
        </p:nvSpPr>
        <p:spPr>
          <a:xfrm>
            <a:off x="3683318" y="3746500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endParaRPr lang="en-US" altLang="zh-CN" sz="2400" b="1" kern="120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>
            <p:custDataLst>
              <p:tags r:id="rId7"/>
            </p:custDataLst>
          </p:nvPr>
        </p:nvSpPr>
        <p:spPr>
          <a:xfrm>
            <a:off x="8125143" y="2880995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>
            <p:custDataLst>
              <p:tags r:id="rId8"/>
            </p:custDataLst>
          </p:nvPr>
        </p:nvSpPr>
        <p:spPr>
          <a:xfrm>
            <a:off x="8899208" y="4612005"/>
            <a:ext cx="456403" cy="45640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kern="1200" dirty="0">
                <a:solidFill>
                  <a:srgbClr val="FFFFFF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endParaRPr lang="en-US" altLang="zh-CN" sz="2400" b="1" kern="1200" dirty="0">
              <a:solidFill>
                <a:srgbClr val="FFFFFF"/>
              </a:solidFill>
              <a:effectLst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梯形 21"/>
          <p:cNvSpPr/>
          <p:nvPr>
            <p:custDataLst>
              <p:tags r:id="rId9"/>
            </p:custDataLst>
          </p:nvPr>
        </p:nvSpPr>
        <p:spPr>
          <a:xfrm>
            <a:off x="5134293" y="2001520"/>
            <a:ext cx="2401608" cy="606380"/>
          </a:xfrm>
          <a:custGeom>
            <a:avLst/>
            <a:gdLst/>
            <a:ahLst/>
            <a:cxnLst/>
            <a:rect l="l" t="t" r="r" b="b"/>
            <a:pathLst>
              <a:path w="93703" h="23659" extrusionOk="0">
                <a:moveTo>
                  <a:pt x="12847" y="1"/>
                </a:moveTo>
                <a:cubicBezTo>
                  <a:pt x="12347" y="1"/>
                  <a:pt x="11883" y="274"/>
                  <a:pt x="11644" y="715"/>
                </a:cubicBezTo>
                <a:lnTo>
                  <a:pt x="238" y="21646"/>
                </a:lnTo>
                <a:cubicBezTo>
                  <a:pt x="0" y="22063"/>
                  <a:pt x="12" y="22575"/>
                  <a:pt x="262" y="22991"/>
                </a:cubicBezTo>
                <a:cubicBezTo>
                  <a:pt x="500" y="23396"/>
                  <a:pt x="953" y="23658"/>
                  <a:pt x="1429" y="23658"/>
                </a:cubicBezTo>
                <a:lnTo>
                  <a:pt x="92274" y="23658"/>
                </a:lnTo>
                <a:cubicBezTo>
                  <a:pt x="92750" y="23658"/>
                  <a:pt x="93202" y="23396"/>
                  <a:pt x="93440" y="22991"/>
                </a:cubicBezTo>
                <a:cubicBezTo>
                  <a:pt x="93690" y="22575"/>
                  <a:pt x="93702" y="22063"/>
                  <a:pt x="93464" y="21646"/>
                </a:cubicBezTo>
                <a:lnTo>
                  <a:pt x="82058" y="715"/>
                </a:lnTo>
                <a:cubicBezTo>
                  <a:pt x="81820" y="274"/>
                  <a:pt x="81356" y="1"/>
                  <a:pt x="80855" y="1"/>
                </a:cubicBezTo>
                <a:close/>
              </a:path>
            </a:pathLst>
          </a:cu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7632" tIns="91532" rIns="207632" bIns="91532" numCol="1" spcCol="0" rtlCol="0" fromWordArt="0" anchor="ctr" anchorCtr="0" forceAA="0" compatLnSpc="1">
            <a:normAutofit/>
          </a:bodyPr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主题热点</a:t>
            </a:r>
            <a:r>
              <a:rPr lang="zh-CN" altLang="zh-CN" sz="2000" b="1" kern="1200" dirty="0">
                <a:solidFill>
                  <a:srgbClr val="FFFFFF"/>
                </a:solidFill>
                <a:effectLst/>
                <a:latin typeface="+mn-ea"/>
                <a:cs typeface="微软雅黑" panose="020B0503020204020204" pitchFamily="34" charset="-122"/>
              </a:rPr>
              <a:t>符合</a:t>
            </a:r>
            <a:endParaRPr lang="zh-CN" altLang="zh-CN" sz="2000" b="1" kern="1200" dirty="0">
              <a:solidFill>
                <a:srgbClr val="FFFFFF"/>
              </a:solidFill>
              <a:effectLst/>
              <a:latin typeface="+mn-ea"/>
              <a:cs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638550" y="4635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过往案例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龙头中科曙光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753110"/>
            <a:ext cx="10592435" cy="5866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50" y="2447290"/>
            <a:ext cx="2790825" cy="131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8552815" y="2846070"/>
            <a:ext cx="536575" cy="21209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9194800" y="293116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猎手星星</a:t>
            </a:r>
            <a:r>
              <a:rPr lang="en-US" altLang="zh-CN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核心炒作</a:t>
            </a:r>
            <a:endParaRPr lang="zh-CN" altLang="en-US" sz="16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194800" y="389255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持续爆量</a:t>
            </a:r>
            <a:endParaRPr lang="zh-CN" altLang="en-US" sz="16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9194800" y="485394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业绩稳定成长</a:t>
            </a:r>
            <a:endParaRPr lang="zh-CN" altLang="en-US" sz="16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40070" y="14446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计算机龙头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87950" y="2633980"/>
            <a:ext cx="1356995" cy="21209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813435"/>
            <a:ext cx="10804525" cy="5782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38550" y="4635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过往案例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龙头光迅科技</a:t>
            </a:r>
            <a:endParaRPr lang="en-US" altLang="zh-CN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52815" y="3056255"/>
            <a:ext cx="536575" cy="21209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9194800" y="293116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猎手星星</a:t>
            </a:r>
            <a:r>
              <a:rPr lang="en-US" altLang="zh-CN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核心炒作</a:t>
            </a:r>
            <a:endParaRPr lang="zh-CN" altLang="en-US" sz="16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9194800" y="389255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持续爆量</a:t>
            </a:r>
            <a:endParaRPr lang="zh-CN" altLang="en-US" sz="16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9194800" y="4853940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业绩稳定成长</a:t>
            </a:r>
            <a:endParaRPr lang="zh-CN" altLang="en-US" sz="1600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40070" y="16446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光模块核心龙头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290" y="2633980"/>
            <a:ext cx="3743325" cy="80962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650740" y="2904490"/>
            <a:ext cx="2774950" cy="21209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29380" y="4635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云赛智联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890" y="805815"/>
            <a:ext cx="10233025" cy="5809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65" y="1520190"/>
            <a:ext cx="3301365" cy="92519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1447165" y="1733550"/>
            <a:ext cx="2221865" cy="22860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841875" y="2952750"/>
            <a:ext cx="2221865" cy="22860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820" y="833120"/>
            <a:ext cx="10448925" cy="5761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29380" y="4635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万马科技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65" y="1443355"/>
            <a:ext cx="3695700" cy="81915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7408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操作篇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720465" y="8064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用好工具，适应市场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企业微信截图_20211029204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637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587240" y="8064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经传软件设置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5290" y="1157605"/>
            <a:ext cx="5942330" cy="491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701155" y="2353310"/>
            <a:ext cx="5135245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</a:rPr>
              <a:t>特殊的支撑和压力</a:t>
            </a:r>
            <a:endParaRPr lang="zh-CN" altLang="en-US" sz="28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智能辅助线的回踩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重要均线的回踩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分时看细节，及时判断买卖点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在个股的分时上的【支撑压力判断】参考，鼠标右键---设置常看---智能辅助线/5日线/智能交易蓝线/ 等等，可以提前设置好，方便自己看哦！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110865" y="52070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特殊支撑和压力找买卖点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55" y="873125"/>
            <a:ext cx="6771005" cy="5688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230" y="2484755"/>
            <a:ext cx="5423535" cy="3619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56270" y="127635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早盘看股价回踩是否企稳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、通过支撑和压力信号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、分时上涨走稳，不再跌破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39945" y="26498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3.11</a:t>
            </a:r>
            <a:r>
              <a:rPr lang="zh-CN" altLang="en-US">
                <a:highlight>
                  <a:srgbClr val="FFFF00"/>
                </a:highlight>
              </a:rPr>
              <a:t>号买点判断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51750" y="46158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3.11</a:t>
            </a:r>
            <a:r>
              <a:rPr lang="zh-CN" altLang="en-US">
                <a:highlight>
                  <a:srgbClr val="FFFF00"/>
                </a:highlight>
              </a:rPr>
              <a:t>号分时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672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848225" y="58737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AI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变革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时代的产物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苏柏安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:A1120619080002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 descr="曲线 7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78915" y="258445"/>
            <a:ext cx="3632835" cy="57086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82390" y="8064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日常复盘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高效选股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0530" y="901700"/>
            <a:ext cx="8790305" cy="5661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81300" y="25565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①确认主题板块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67025" y="45796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②筛选个股条件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0045" y="899795"/>
            <a:ext cx="2704465" cy="5621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020" y="899795"/>
            <a:ext cx="2705100" cy="5622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" y="899795"/>
            <a:ext cx="2713990" cy="5639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215" y="897255"/>
            <a:ext cx="2705735" cy="56241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25190" y="57150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电脑看盘选股通用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60855" y="226187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个股分析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30420" y="226187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分时看盘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49210" y="226187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智能盯盘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28935" y="226187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  <a:highlight>
                  <a:srgbClr val="FFFF00"/>
                </a:highlight>
              </a:rPr>
              <a:t>主题猎手</a:t>
            </a:r>
            <a:endParaRPr lang="zh-CN" altLang="en-US" sz="20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 descr="syncCopiedImage_17103077068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" y="885825"/>
            <a:ext cx="10617526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经传多赢老用户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高端版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活动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 descr="改_17103242074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8731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26865" y="17894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心态篇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26865" y="28943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选股篇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26865" y="39992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操作篇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心态篇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9520" y="3506470"/>
            <a:ext cx="4756785" cy="3060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841375"/>
            <a:ext cx="4735195" cy="25101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425" y="841375"/>
            <a:ext cx="3414395" cy="3559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045" y="4329430"/>
            <a:ext cx="4897120" cy="22371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31285" y="52070"/>
            <a:ext cx="5352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相互交流，提高认知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65725" y="3065780"/>
            <a:ext cx="2242185" cy="878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</a:rPr>
              <a:t>关注圈子</a:t>
            </a:r>
            <a:endParaRPr lang="zh-CN" altLang="en-US" sz="2400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</a:rPr>
              <a:t>跟踪猎手社群</a:t>
            </a:r>
            <a:endParaRPr lang="zh-CN" altLang="en-US" sz="2400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63955" y="148780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一定要坚持看主题分析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政策、趋势、资金、人气、涨停等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股票越多，操作越不稳定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，通常越容易亏钱。 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敢于上仓位，敢于止盈止损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保护本金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最重要，其次是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保护利润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 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只赚能力圈范围内的钱）。</a:t>
            </a:r>
            <a:endParaRPr lang="zh-CN" altLang="en-US" sz="2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31740" y="8064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炒股心法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215" y="825500"/>
            <a:ext cx="10295255" cy="57892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20465" y="80645"/>
            <a:ext cx="6322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用好工具，适应市场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4690" y="4634230"/>
            <a:ext cx="877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记住口诀：熊线上移是机会，牛线下移是风险，其余情况是震荡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图形 6"/>
          <p:cNvSpPr/>
          <p:nvPr>
            <p:custDataLst>
              <p:tags r:id="rId1"/>
            </p:custDataLst>
          </p:nvPr>
        </p:nvSpPr>
        <p:spPr>
          <a:xfrm>
            <a:off x="4376692" y="1673334"/>
            <a:ext cx="3657221" cy="3657221"/>
          </a:xfrm>
          <a:custGeom>
            <a:avLst/>
            <a:gdLst>
              <a:gd name="connsiteX0" fmla="*/ 1526367 w 2045476"/>
              <a:gd name="connsiteY0" fmla="*/ 606997 h 2045475"/>
              <a:gd name="connsiteX1" fmla="*/ 1930132 w 2045476"/>
              <a:gd name="connsiteY1" fmla="*/ 827977 h 2045475"/>
              <a:gd name="connsiteX2" fmla="*/ 2018143 w 2045476"/>
              <a:gd name="connsiteY2" fmla="*/ 1128681 h 2045475"/>
              <a:gd name="connsiteX3" fmla="*/ 1930132 w 2045476"/>
              <a:gd name="connsiteY3" fmla="*/ 1216692 h 2045475"/>
              <a:gd name="connsiteX4" fmla="*/ 1526081 w 2045476"/>
              <a:gd name="connsiteY4" fmla="*/ 1437672 h 2045475"/>
              <a:gd name="connsiteX5" fmla="*/ 1437975 w 2045476"/>
              <a:gd name="connsiteY5" fmla="*/ 1525778 h 2045475"/>
              <a:gd name="connsiteX6" fmla="*/ 1216995 w 2045476"/>
              <a:gd name="connsiteY6" fmla="*/ 1929829 h 2045475"/>
              <a:gd name="connsiteX7" fmla="*/ 916291 w 2045476"/>
              <a:gd name="connsiteY7" fmla="*/ 2017840 h 2045475"/>
              <a:gd name="connsiteX8" fmla="*/ 828280 w 2045476"/>
              <a:gd name="connsiteY8" fmla="*/ 1929829 h 2045475"/>
              <a:gd name="connsiteX9" fmla="*/ 607300 w 2045476"/>
              <a:gd name="connsiteY9" fmla="*/ 1525778 h 2045475"/>
              <a:gd name="connsiteX10" fmla="*/ 519193 w 2045476"/>
              <a:gd name="connsiteY10" fmla="*/ 1437672 h 2045475"/>
              <a:gd name="connsiteX11" fmla="*/ 115143 w 2045476"/>
              <a:gd name="connsiteY11" fmla="*/ 1216692 h 2045475"/>
              <a:gd name="connsiteX12" fmla="*/ 27132 w 2045476"/>
              <a:gd name="connsiteY12" fmla="*/ 915988 h 2045475"/>
              <a:gd name="connsiteX13" fmla="*/ 115143 w 2045476"/>
              <a:gd name="connsiteY13" fmla="*/ 827977 h 2045475"/>
              <a:gd name="connsiteX14" fmla="*/ 519193 w 2045476"/>
              <a:gd name="connsiteY14" fmla="*/ 606997 h 2045475"/>
              <a:gd name="connsiteX15" fmla="*/ 607300 w 2045476"/>
              <a:gd name="connsiteY15" fmla="*/ 518891 h 2045475"/>
              <a:gd name="connsiteX16" fmla="*/ 828280 w 2045476"/>
              <a:gd name="connsiteY16" fmla="*/ 114840 h 2045475"/>
              <a:gd name="connsiteX17" fmla="*/ 1128984 w 2045476"/>
              <a:gd name="connsiteY17" fmla="*/ 26829 h 2045475"/>
              <a:gd name="connsiteX18" fmla="*/ 1216995 w 2045476"/>
              <a:gd name="connsiteY18" fmla="*/ 114840 h 2045475"/>
              <a:gd name="connsiteX19" fmla="*/ 1437975 w 2045476"/>
              <a:gd name="connsiteY19" fmla="*/ 518891 h 2045475"/>
              <a:gd name="connsiteX20" fmla="*/ 1526367 w 2045476"/>
              <a:gd name="connsiteY20" fmla="*/ 606997 h 204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45476" h="2045475">
                <a:moveTo>
                  <a:pt x="1526367" y="606997"/>
                </a:moveTo>
                <a:lnTo>
                  <a:pt x="1930132" y="827977"/>
                </a:lnTo>
                <a:cubicBezTo>
                  <a:pt x="2037469" y="886708"/>
                  <a:pt x="2076874" y="1021344"/>
                  <a:pt x="2018143" y="1128681"/>
                </a:cubicBezTo>
                <a:cubicBezTo>
                  <a:pt x="1997816" y="1165829"/>
                  <a:pt x="1967279" y="1196366"/>
                  <a:pt x="1930132" y="1216692"/>
                </a:cubicBezTo>
                <a:lnTo>
                  <a:pt x="1526081" y="1437672"/>
                </a:lnTo>
                <a:cubicBezTo>
                  <a:pt x="1488905" y="1458036"/>
                  <a:pt x="1458339" y="1488602"/>
                  <a:pt x="1437975" y="1525778"/>
                </a:cubicBezTo>
                <a:lnTo>
                  <a:pt x="1216995" y="1929829"/>
                </a:lnTo>
                <a:cubicBezTo>
                  <a:pt x="1158264" y="2037166"/>
                  <a:pt x="1023628" y="2076571"/>
                  <a:pt x="916291" y="2017840"/>
                </a:cubicBezTo>
                <a:cubicBezTo>
                  <a:pt x="879143" y="1997513"/>
                  <a:pt x="848606" y="1966976"/>
                  <a:pt x="828280" y="1929829"/>
                </a:cubicBezTo>
                <a:lnTo>
                  <a:pt x="607300" y="1525778"/>
                </a:lnTo>
                <a:cubicBezTo>
                  <a:pt x="586964" y="1488583"/>
                  <a:pt x="556389" y="1458008"/>
                  <a:pt x="519193" y="1437672"/>
                </a:cubicBezTo>
                <a:lnTo>
                  <a:pt x="115143" y="1216692"/>
                </a:lnTo>
                <a:cubicBezTo>
                  <a:pt x="7806" y="1157961"/>
                  <a:pt x="-31600" y="1023325"/>
                  <a:pt x="27132" y="915988"/>
                </a:cubicBezTo>
                <a:cubicBezTo>
                  <a:pt x="47458" y="878840"/>
                  <a:pt x="77995" y="848303"/>
                  <a:pt x="115143" y="827977"/>
                </a:cubicBezTo>
                <a:lnTo>
                  <a:pt x="519193" y="606997"/>
                </a:lnTo>
                <a:cubicBezTo>
                  <a:pt x="556389" y="586661"/>
                  <a:pt x="586964" y="556086"/>
                  <a:pt x="607300" y="518891"/>
                </a:cubicBezTo>
                <a:lnTo>
                  <a:pt x="828280" y="114840"/>
                </a:lnTo>
                <a:cubicBezTo>
                  <a:pt x="887011" y="7503"/>
                  <a:pt x="1021647" y="-31902"/>
                  <a:pt x="1128984" y="26829"/>
                </a:cubicBezTo>
                <a:cubicBezTo>
                  <a:pt x="1166131" y="47155"/>
                  <a:pt x="1196669" y="77702"/>
                  <a:pt x="1216995" y="114840"/>
                </a:cubicBezTo>
                <a:lnTo>
                  <a:pt x="1437975" y="518891"/>
                </a:lnTo>
                <a:cubicBezTo>
                  <a:pt x="1458416" y="556105"/>
                  <a:pt x="1489086" y="586680"/>
                  <a:pt x="1526367" y="60699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2"/>
            </p:custDataLst>
          </p:nvPr>
        </p:nvSpPr>
        <p:spPr>
          <a:xfrm>
            <a:off x="5958157" y="1825772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3"/>
            </p:custDataLst>
          </p:nvPr>
        </p:nvSpPr>
        <p:spPr>
          <a:xfrm>
            <a:off x="5958157" y="4690963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7" name="椭圆 26"/>
          <p:cNvSpPr/>
          <p:nvPr>
            <p:custDataLst>
              <p:tags r:id="rId4"/>
            </p:custDataLst>
          </p:nvPr>
        </p:nvSpPr>
        <p:spPr>
          <a:xfrm>
            <a:off x="7395618" y="3261286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5"/>
            </p:custDataLst>
          </p:nvPr>
        </p:nvSpPr>
        <p:spPr>
          <a:xfrm>
            <a:off x="4534968" y="3261286"/>
            <a:ext cx="481316" cy="48131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7993136" y="2289437"/>
            <a:ext cx="3163580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B77DFE"/>
                </a:solidFill>
                <a:latin typeface="+mn-ea"/>
                <a:cs typeface="+mn-ea"/>
              </a:rPr>
              <a:t>频繁提出：新质生产力，中国经济的未来动能</a:t>
            </a:r>
            <a:endParaRPr lang="zh-CN" altLang="en-US" b="1" dirty="0">
              <a:solidFill>
                <a:srgbClr val="B77DFE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8284911" y="2994602"/>
            <a:ext cx="2858704" cy="16969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何为新质生产力？央视一篇报道称，其是创新起主导作用，摆脱传统经济增长方式、生产力发展路径，具有高科技、高效能、高质量特征，符合新发展理念的先进生产力质态。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8"/>
            </p:custDataLst>
          </p:nvPr>
        </p:nvSpPr>
        <p:spPr>
          <a:xfrm>
            <a:off x="6854624" y="4468468"/>
            <a:ext cx="2357928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首次提出低空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经济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9"/>
            </p:custDataLst>
          </p:nvPr>
        </p:nvSpPr>
        <p:spPr>
          <a:xfrm>
            <a:off x="6854948" y="5139845"/>
            <a:ext cx="4140482" cy="12357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</a:rPr>
              <a:t>中国出台的《绿色航空制造业发展纲要（2023-2035年）》指出，到2025年，电动垂直起降航空器（eVTOL）实现试点运行；到2035年，以无人化、电动化、智能化为技术特征的新型通用航空装备实现商业化、规模化应用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0"/>
            </p:custDataLst>
          </p:nvPr>
        </p:nvSpPr>
        <p:spPr>
          <a:xfrm>
            <a:off x="1035050" y="2914246"/>
            <a:ext cx="3077955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00B0F0"/>
                </a:solidFill>
                <a:sym typeface="+mn-ea"/>
              </a:rPr>
              <a:t>加速央企整车向新能源转型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1"/>
            </p:custDataLst>
          </p:nvPr>
        </p:nvSpPr>
        <p:spPr>
          <a:xfrm>
            <a:off x="1075916" y="3582380"/>
            <a:ext cx="3037089" cy="27938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中汽协方面也认为，国资委对三家央企进行新能源汽车业务的单独考核，将推动企业破除障碍，加大创新力度，加快转型速度。作为促进我国经济高质量健康发展的骨干力量，央企转型的示范效应，将进一步巩固并扩大我国新能源汽车产业的发展优势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5" name="图形 6"/>
          <p:cNvSpPr/>
          <p:nvPr>
            <p:custDataLst>
              <p:tags r:id="rId12"/>
            </p:custDataLst>
          </p:nvPr>
        </p:nvSpPr>
        <p:spPr>
          <a:xfrm>
            <a:off x="5256941" y="2554232"/>
            <a:ext cx="1889586" cy="1889586"/>
          </a:xfrm>
          <a:custGeom>
            <a:avLst/>
            <a:gdLst>
              <a:gd name="connsiteX0" fmla="*/ 1526367 w 2045476"/>
              <a:gd name="connsiteY0" fmla="*/ 606997 h 2045475"/>
              <a:gd name="connsiteX1" fmla="*/ 1930132 w 2045476"/>
              <a:gd name="connsiteY1" fmla="*/ 827977 h 2045475"/>
              <a:gd name="connsiteX2" fmla="*/ 2018143 w 2045476"/>
              <a:gd name="connsiteY2" fmla="*/ 1128681 h 2045475"/>
              <a:gd name="connsiteX3" fmla="*/ 1930132 w 2045476"/>
              <a:gd name="connsiteY3" fmla="*/ 1216692 h 2045475"/>
              <a:gd name="connsiteX4" fmla="*/ 1526081 w 2045476"/>
              <a:gd name="connsiteY4" fmla="*/ 1437672 h 2045475"/>
              <a:gd name="connsiteX5" fmla="*/ 1437975 w 2045476"/>
              <a:gd name="connsiteY5" fmla="*/ 1525778 h 2045475"/>
              <a:gd name="connsiteX6" fmla="*/ 1216995 w 2045476"/>
              <a:gd name="connsiteY6" fmla="*/ 1929829 h 2045475"/>
              <a:gd name="connsiteX7" fmla="*/ 916291 w 2045476"/>
              <a:gd name="connsiteY7" fmla="*/ 2017840 h 2045475"/>
              <a:gd name="connsiteX8" fmla="*/ 828280 w 2045476"/>
              <a:gd name="connsiteY8" fmla="*/ 1929829 h 2045475"/>
              <a:gd name="connsiteX9" fmla="*/ 607300 w 2045476"/>
              <a:gd name="connsiteY9" fmla="*/ 1525778 h 2045475"/>
              <a:gd name="connsiteX10" fmla="*/ 519193 w 2045476"/>
              <a:gd name="connsiteY10" fmla="*/ 1437672 h 2045475"/>
              <a:gd name="connsiteX11" fmla="*/ 115143 w 2045476"/>
              <a:gd name="connsiteY11" fmla="*/ 1216692 h 2045475"/>
              <a:gd name="connsiteX12" fmla="*/ 27132 w 2045476"/>
              <a:gd name="connsiteY12" fmla="*/ 915988 h 2045475"/>
              <a:gd name="connsiteX13" fmla="*/ 115143 w 2045476"/>
              <a:gd name="connsiteY13" fmla="*/ 827977 h 2045475"/>
              <a:gd name="connsiteX14" fmla="*/ 519193 w 2045476"/>
              <a:gd name="connsiteY14" fmla="*/ 606997 h 2045475"/>
              <a:gd name="connsiteX15" fmla="*/ 607300 w 2045476"/>
              <a:gd name="connsiteY15" fmla="*/ 518891 h 2045475"/>
              <a:gd name="connsiteX16" fmla="*/ 828280 w 2045476"/>
              <a:gd name="connsiteY16" fmla="*/ 114840 h 2045475"/>
              <a:gd name="connsiteX17" fmla="*/ 1128984 w 2045476"/>
              <a:gd name="connsiteY17" fmla="*/ 26829 h 2045475"/>
              <a:gd name="connsiteX18" fmla="*/ 1216995 w 2045476"/>
              <a:gd name="connsiteY18" fmla="*/ 114840 h 2045475"/>
              <a:gd name="connsiteX19" fmla="*/ 1437975 w 2045476"/>
              <a:gd name="connsiteY19" fmla="*/ 518891 h 2045475"/>
              <a:gd name="connsiteX20" fmla="*/ 1526367 w 2045476"/>
              <a:gd name="connsiteY20" fmla="*/ 606997 h 204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45476" h="2045475">
                <a:moveTo>
                  <a:pt x="1526367" y="606997"/>
                </a:moveTo>
                <a:lnTo>
                  <a:pt x="1930132" y="827977"/>
                </a:lnTo>
                <a:cubicBezTo>
                  <a:pt x="2037469" y="886708"/>
                  <a:pt x="2076874" y="1021344"/>
                  <a:pt x="2018143" y="1128681"/>
                </a:cubicBezTo>
                <a:cubicBezTo>
                  <a:pt x="1997816" y="1165829"/>
                  <a:pt x="1967279" y="1196366"/>
                  <a:pt x="1930132" y="1216692"/>
                </a:cubicBezTo>
                <a:lnTo>
                  <a:pt x="1526081" y="1437672"/>
                </a:lnTo>
                <a:cubicBezTo>
                  <a:pt x="1488905" y="1458036"/>
                  <a:pt x="1458339" y="1488602"/>
                  <a:pt x="1437975" y="1525778"/>
                </a:cubicBezTo>
                <a:lnTo>
                  <a:pt x="1216995" y="1929829"/>
                </a:lnTo>
                <a:cubicBezTo>
                  <a:pt x="1158264" y="2037166"/>
                  <a:pt x="1023628" y="2076571"/>
                  <a:pt x="916291" y="2017840"/>
                </a:cubicBezTo>
                <a:cubicBezTo>
                  <a:pt x="879143" y="1997513"/>
                  <a:pt x="848606" y="1966976"/>
                  <a:pt x="828280" y="1929829"/>
                </a:cubicBezTo>
                <a:lnTo>
                  <a:pt x="607300" y="1525778"/>
                </a:lnTo>
                <a:cubicBezTo>
                  <a:pt x="586964" y="1488583"/>
                  <a:pt x="556389" y="1458008"/>
                  <a:pt x="519193" y="1437672"/>
                </a:cubicBezTo>
                <a:lnTo>
                  <a:pt x="115143" y="1216692"/>
                </a:lnTo>
                <a:cubicBezTo>
                  <a:pt x="7806" y="1157961"/>
                  <a:pt x="-31600" y="1023325"/>
                  <a:pt x="27132" y="915988"/>
                </a:cubicBezTo>
                <a:cubicBezTo>
                  <a:pt x="47458" y="878840"/>
                  <a:pt x="77995" y="848303"/>
                  <a:pt x="115143" y="827977"/>
                </a:cubicBezTo>
                <a:lnTo>
                  <a:pt x="519193" y="606997"/>
                </a:lnTo>
                <a:cubicBezTo>
                  <a:pt x="556389" y="586661"/>
                  <a:pt x="586964" y="556086"/>
                  <a:pt x="607300" y="518891"/>
                </a:cubicBezTo>
                <a:lnTo>
                  <a:pt x="828280" y="114840"/>
                </a:lnTo>
                <a:cubicBezTo>
                  <a:pt x="887011" y="7503"/>
                  <a:pt x="1021647" y="-31902"/>
                  <a:pt x="1128984" y="26829"/>
                </a:cubicBezTo>
                <a:cubicBezTo>
                  <a:pt x="1166131" y="47155"/>
                  <a:pt x="1196669" y="77702"/>
                  <a:pt x="1216995" y="114840"/>
                </a:cubicBezTo>
                <a:lnTo>
                  <a:pt x="1437975" y="518891"/>
                </a:lnTo>
                <a:cubicBezTo>
                  <a:pt x="1458416" y="556105"/>
                  <a:pt x="1489086" y="586680"/>
                  <a:pt x="1526367" y="60699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467995" rIns="431800" bIns="4679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lt1"/>
                </a:solidFill>
                <a:uFillTx/>
                <a:latin typeface="+mn-ea"/>
                <a:cs typeface="+mn-ea"/>
                <a:sym typeface="+mn-ea"/>
              </a:rPr>
              <a:t>两会</a:t>
            </a:r>
            <a:endParaRPr lang="zh-CN" altLang="en-US" b="1">
              <a:solidFill>
                <a:schemeClr val="lt1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13"/>
            </p:custDataLst>
          </p:nvPr>
        </p:nvSpPr>
        <p:spPr>
          <a:xfrm>
            <a:off x="3168213" y="1195910"/>
            <a:ext cx="2357928" cy="64607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FF00"/>
                </a:solidFill>
                <a:latin typeface="+mn-ea"/>
                <a:cs typeface="+mn-ea"/>
              </a:rPr>
              <a:t>首次提出：人工智能</a:t>
            </a:r>
            <a:r>
              <a:rPr lang="en-US" altLang="zh-CN" b="1" dirty="0">
                <a:solidFill>
                  <a:srgbClr val="FFFF00"/>
                </a:solidFill>
                <a:latin typeface="+mn-ea"/>
                <a:cs typeface="+mn-ea"/>
              </a:rPr>
              <a:t>+</a:t>
            </a:r>
            <a:endParaRPr lang="en-US" altLang="zh-CN" b="1" dirty="0">
              <a:solidFill>
                <a:srgbClr val="FFFF00"/>
              </a:solidFill>
              <a:latin typeface="+mn-ea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4"/>
            </p:custDataLst>
          </p:nvPr>
        </p:nvSpPr>
        <p:spPr>
          <a:xfrm>
            <a:off x="1754429" y="1864044"/>
            <a:ext cx="3772036" cy="90165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+mn-ea"/>
              </a:rPr>
              <a:t>两会报告首次提出实施“人工智能+”行动将加快相关基础设施建设，加速AI+赋能应用</a:t>
            </a:r>
            <a:endParaRPr lang="zh-CN" altLang="en-US" sz="14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8" name="图片 31" descr="343435383036303b343532343134393bcdb7c4d4b7e7b1a9"/>
          <p:cNvSpPr/>
          <p:nvPr>
            <p:custDataLst>
              <p:tags r:id="rId15"/>
            </p:custDataLst>
          </p:nvPr>
        </p:nvSpPr>
        <p:spPr>
          <a:xfrm>
            <a:off x="7548056" y="3394913"/>
            <a:ext cx="174407" cy="203682"/>
          </a:xfrm>
          <a:custGeom>
            <a:avLst/>
            <a:gdLst>
              <a:gd name="connsiteX0" fmla="*/ 94646 w 170731"/>
              <a:gd name="connsiteY0" fmla="*/ 114 h 199389"/>
              <a:gd name="connsiteX1" fmla="*/ 19411 w 170731"/>
              <a:gd name="connsiteY1" fmla="*/ 64219 h 199389"/>
              <a:gd name="connsiteX2" fmla="*/ 1171 w 170731"/>
              <a:gd name="connsiteY2" fmla="*/ 96398 h 199389"/>
              <a:gd name="connsiteX3" fmla="*/ 8148 w 170731"/>
              <a:gd name="connsiteY3" fmla="*/ 108373 h 199389"/>
              <a:gd name="connsiteX4" fmla="*/ 20455 w 170731"/>
              <a:gd name="connsiteY4" fmla="*/ 108373 h 199389"/>
              <a:gd name="connsiteX5" fmla="*/ 20455 w 170731"/>
              <a:gd name="connsiteY5" fmla="*/ 148368 h 199389"/>
              <a:gd name="connsiteX6" fmla="*/ 42001 w 170731"/>
              <a:gd name="connsiteY6" fmla="*/ 165350 h 199389"/>
              <a:gd name="connsiteX7" fmla="*/ 55802 w 170731"/>
              <a:gd name="connsiteY7" fmla="*/ 163444 h 199389"/>
              <a:gd name="connsiteX8" fmla="*/ 55802 w 170731"/>
              <a:gd name="connsiteY8" fmla="*/ 186621 h 199389"/>
              <a:gd name="connsiteX9" fmla="*/ 68686 w 170731"/>
              <a:gd name="connsiteY9" fmla="*/ 199504 h 199389"/>
              <a:gd name="connsiteX10" fmla="*/ 110562 w 170731"/>
              <a:gd name="connsiteY10" fmla="*/ 199504 h 199389"/>
              <a:gd name="connsiteX11" fmla="*/ 123448 w 170731"/>
              <a:gd name="connsiteY11" fmla="*/ 186621 h 199389"/>
              <a:gd name="connsiteX12" fmla="*/ 123448 w 170731"/>
              <a:gd name="connsiteY12" fmla="*/ 146828 h 199389"/>
              <a:gd name="connsiteX13" fmla="*/ 170848 w 170731"/>
              <a:gd name="connsiteY13" fmla="*/ 76295 h 199389"/>
              <a:gd name="connsiteX14" fmla="*/ 94646 w 170731"/>
              <a:gd name="connsiteY14" fmla="*/ 114 h 199389"/>
              <a:gd name="connsiteX15" fmla="*/ 122317 w 170731"/>
              <a:gd name="connsiteY15" fmla="*/ 68756 h 199389"/>
              <a:gd name="connsiteX16" fmla="*/ 80775 w 170731"/>
              <a:gd name="connsiteY16" fmla="*/ 112421 h 199389"/>
              <a:gd name="connsiteX17" fmla="*/ 75254 w 170731"/>
              <a:gd name="connsiteY17" fmla="*/ 109734 h 199389"/>
              <a:gd name="connsiteX18" fmla="*/ 79629 w 170731"/>
              <a:gd name="connsiteY18" fmla="*/ 79837 h 199389"/>
              <a:gd name="connsiteX19" fmla="*/ 60636 w 170731"/>
              <a:gd name="connsiteY19" fmla="*/ 79837 h 199389"/>
              <a:gd name="connsiteX20" fmla="*/ 58301 w 170731"/>
              <a:gd name="connsiteY20" fmla="*/ 74399 h 199389"/>
              <a:gd name="connsiteX21" fmla="*/ 99846 w 170731"/>
              <a:gd name="connsiteY21" fmla="*/ 30734 h 199389"/>
              <a:gd name="connsiteX22" fmla="*/ 105367 w 170731"/>
              <a:gd name="connsiteY22" fmla="*/ 33421 h 199389"/>
              <a:gd name="connsiteX23" fmla="*/ 100992 w 170731"/>
              <a:gd name="connsiteY23" fmla="*/ 63318 h 199389"/>
              <a:gd name="connsiteX24" fmla="*/ 119984 w 170731"/>
              <a:gd name="connsiteY24" fmla="*/ 63318 h 199389"/>
              <a:gd name="connsiteX25" fmla="*/ 122317 w 170731"/>
              <a:gd name="connsiteY25" fmla="*/ 68756 h 19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0731" h="199389">
                <a:moveTo>
                  <a:pt x="94646" y="114"/>
                </a:moveTo>
                <a:cubicBezTo>
                  <a:pt x="56674" y="114"/>
                  <a:pt x="25199" y="27884"/>
                  <a:pt x="19411" y="64219"/>
                </a:cubicBezTo>
                <a:lnTo>
                  <a:pt x="1171" y="96398"/>
                </a:lnTo>
                <a:cubicBezTo>
                  <a:pt x="-1860" y="101744"/>
                  <a:pt x="2002" y="108373"/>
                  <a:pt x="8148" y="108373"/>
                </a:cubicBezTo>
                <a:lnTo>
                  <a:pt x="20455" y="108373"/>
                </a:lnTo>
                <a:lnTo>
                  <a:pt x="20455" y="148368"/>
                </a:lnTo>
                <a:cubicBezTo>
                  <a:pt x="20455" y="159663"/>
                  <a:pt x="31016" y="167987"/>
                  <a:pt x="42001" y="165350"/>
                </a:cubicBezTo>
                <a:lnTo>
                  <a:pt x="55802" y="163444"/>
                </a:lnTo>
                <a:lnTo>
                  <a:pt x="55802" y="186621"/>
                </a:lnTo>
                <a:cubicBezTo>
                  <a:pt x="55802" y="193736"/>
                  <a:pt x="61571" y="199504"/>
                  <a:pt x="68686" y="199504"/>
                </a:cubicBezTo>
                <a:lnTo>
                  <a:pt x="110562" y="199504"/>
                </a:lnTo>
                <a:cubicBezTo>
                  <a:pt x="117678" y="199504"/>
                  <a:pt x="123448" y="193736"/>
                  <a:pt x="123448" y="186621"/>
                </a:cubicBezTo>
                <a:lnTo>
                  <a:pt x="123448" y="146828"/>
                </a:lnTo>
                <a:cubicBezTo>
                  <a:pt x="151251" y="135470"/>
                  <a:pt x="170848" y="108175"/>
                  <a:pt x="170848" y="76295"/>
                </a:cubicBezTo>
                <a:cubicBezTo>
                  <a:pt x="170846" y="34219"/>
                  <a:pt x="136729" y="114"/>
                  <a:pt x="94646" y="114"/>
                </a:cubicBezTo>
                <a:moveTo>
                  <a:pt x="122317" y="68756"/>
                </a:moveTo>
                <a:lnTo>
                  <a:pt x="80775" y="112421"/>
                </a:lnTo>
                <a:cubicBezTo>
                  <a:pt x="78610" y="114697"/>
                  <a:pt x="74800" y="112842"/>
                  <a:pt x="75254" y="109734"/>
                </a:cubicBezTo>
                <a:lnTo>
                  <a:pt x="79629" y="79837"/>
                </a:lnTo>
                <a:lnTo>
                  <a:pt x="60636" y="79837"/>
                </a:lnTo>
                <a:cubicBezTo>
                  <a:pt x="57805" y="79837"/>
                  <a:pt x="56352" y="76450"/>
                  <a:pt x="58301" y="74399"/>
                </a:cubicBezTo>
                <a:lnTo>
                  <a:pt x="99846" y="30734"/>
                </a:lnTo>
                <a:cubicBezTo>
                  <a:pt x="102010" y="28458"/>
                  <a:pt x="105820" y="30313"/>
                  <a:pt x="105367" y="33421"/>
                </a:cubicBezTo>
                <a:lnTo>
                  <a:pt x="100992" y="63318"/>
                </a:lnTo>
                <a:lnTo>
                  <a:pt x="119984" y="63318"/>
                </a:lnTo>
                <a:cubicBezTo>
                  <a:pt x="122813" y="63318"/>
                  <a:pt x="124269" y="66705"/>
                  <a:pt x="122317" y="68756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图片 28" descr="343439383331313b343532303032383bbfcdbba7b9dcc0ed"/>
          <p:cNvSpPr/>
          <p:nvPr>
            <p:custDataLst>
              <p:tags r:id="rId16"/>
            </p:custDataLst>
          </p:nvPr>
        </p:nvSpPr>
        <p:spPr>
          <a:xfrm>
            <a:off x="6101514" y="1968480"/>
            <a:ext cx="195898" cy="196468"/>
          </a:xfrm>
          <a:custGeom>
            <a:avLst/>
            <a:gdLst>
              <a:gd name="connsiteX0" fmla="*/ 145116 w 191769"/>
              <a:gd name="connsiteY0" fmla="*/ 150599 h 192327"/>
              <a:gd name="connsiteX1" fmla="*/ 104458 w 191769"/>
              <a:gd name="connsiteY1" fmla="*/ 118819 h 192327"/>
              <a:gd name="connsiteX2" fmla="*/ 102050 w 191769"/>
              <a:gd name="connsiteY2" fmla="*/ 112144 h 192327"/>
              <a:gd name="connsiteX3" fmla="*/ 102050 w 191769"/>
              <a:gd name="connsiteY3" fmla="*/ 112044 h 192327"/>
              <a:gd name="connsiteX4" fmla="*/ 102338 w 191769"/>
              <a:gd name="connsiteY4" fmla="*/ 111447 h 192327"/>
              <a:gd name="connsiteX5" fmla="*/ 117561 w 191769"/>
              <a:gd name="connsiteY5" fmla="*/ 68906 h 192327"/>
              <a:gd name="connsiteX6" fmla="*/ 101664 w 191769"/>
              <a:gd name="connsiteY6" fmla="*/ 23477 h 192327"/>
              <a:gd name="connsiteX7" fmla="*/ 100796 w 191769"/>
              <a:gd name="connsiteY7" fmla="*/ 17798 h 192327"/>
              <a:gd name="connsiteX8" fmla="*/ 127196 w 191769"/>
              <a:gd name="connsiteY8" fmla="*/ 165 h 192327"/>
              <a:gd name="connsiteX9" fmla="*/ 161881 w 191769"/>
              <a:gd name="connsiteY9" fmla="*/ 31049 h 192327"/>
              <a:gd name="connsiteX10" fmla="*/ 150319 w 191769"/>
              <a:gd name="connsiteY10" fmla="*/ 76877 h 192327"/>
              <a:gd name="connsiteX11" fmla="*/ 146466 w 191769"/>
              <a:gd name="connsiteY11" fmla="*/ 81858 h 192327"/>
              <a:gd name="connsiteX12" fmla="*/ 146080 w 191769"/>
              <a:gd name="connsiteY12" fmla="*/ 89529 h 192327"/>
              <a:gd name="connsiteX13" fmla="*/ 147525 w 191769"/>
              <a:gd name="connsiteY13" fmla="*/ 92019 h 192327"/>
              <a:gd name="connsiteX14" fmla="*/ 159087 w 191769"/>
              <a:gd name="connsiteY14" fmla="*/ 97897 h 192327"/>
              <a:gd name="connsiteX15" fmla="*/ 171612 w 191769"/>
              <a:gd name="connsiteY15" fmla="*/ 103875 h 192327"/>
              <a:gd name="connsiteX16" fmla="*/ 190882 w 191769"/>
              <a:gd name="connsiteY16" fmla="*/ 121808 h 192327"/>
              <a:gd name="connsiteX17" fmla="*/ 188955 w 191769"/>
              <a:gd name="connsiteY17" fmla="*/ 140736 h 192327"/>
              <a:gd name="connsiteX18" fmla="*/ 149838 w 191769"/>
              <a:gd name="connsiteY18" fmla="*/ 153289 h 192327"/>
              <a:gd name="connsiteX19" fmla="*/ 145116 w 191769"/>
              <a:gd name="connsiteY19" fmla="*/ 150599 h 192327"/>
              <a:gd name="connsiteX20" fmla="*/ 114 w 191769"/>
              <a:gd name="connsiteY20" fmla="*/ 170525 h 192327"/>
              <a:gd name="connsiteX21" fmla="*/ 114 w 191769"/>
              <a:gd name="connsiteY21" fmla="*/ 163551 h 192327"/>
              <a:gd name="connsiteX22" fmla="*/ 2041 w 191769"/>
              <a:gd name="connsiteY22" fmla="*/ 157573 h 192327"/>
              <a:gd name="connsiteX23" fmla="*/ 20058 w 191769"/>
              <a:gd name="connsiteY23" fmla="*/ 139840 h 192327"/>
              <a:gd name="connsiteX24" fmla="*/ 20636 w 191769"/>
              <a:gd name="connsiteY24" fmla="*/ 139441 h 192327"/>
              <a:gd name="connsiteX25" fmla="*/ 38653 w 191769"/>
              <a:gd name="connsiteY25" fmla="*/ 130674 h 192327"/>
              <a:gd name="connsiteX26" fmla="*/ 44434 w 191769"/>
              <a:gd name="connsiteY26" fmla="*/ 128183 h 192327"/>
              <a:gd name="connsiteX27" fmla="*/ 46072 w 191769"/>
              <a:gd name="connsiteY27" fmla="*/ 126888 h 192327"/>
              <a:gd name="connsiteX28" fmla="*/ 49155 w 191769"/>
              <a:gd name="connsiteY28" fmla="*/ 110749 h 192327"/>
              <a:gd name="connsiteX29" fmla="*/ 45397 w 191769"/>
              <a:gd name="connsiteY29" fmla="*/ 105867 h 192327"/>
              <a:gd name="connsiteX30" fmla="*/ 45204 w 191769"/>
              <a:gd name="connsiteY30" fmla="*/ 105669 h 192327"/>
              <a:gd name="connsiteX31" fmla="*/ 30849 w 191769"/>
              <a:gd name="connsiteY31" fmla="*/ 58944 h 192327"/>
              <a:gd name="connsiteX32" fmla="*/ 66497 w 191769"/>
              <a:gd name="connsiteY32" fmla="*/ 25071 h 192327"/>
              <a:gd name="connsiteX33" fmla="*/ 103109 w 191769"/>
              <a:gd name="connsiteY33" fmla="*/ 58745 h 192327"/>
              <a:gd name="connsiteX34" fmla="*/ 103205 w 191769"/>
              <a:gd name="connsiteY34" fmla="*/ 59243 h 192327"/>
              <a:gd name="connsiteX35" fmla="*/ 98388 w 191769"/>
              <a:gd name="connsiteY35" fmla="*/ 88931 h 192327"/>
              <a:gd name="connsiteX36" fmla="*/ 88946 w 191769"/>
              <a:gd name="connsiteY36" fmla="*/ 105569 h 192327"/>
              <a:gd name="connsiteX37" fmla="*/ 88561 w 191769"/>
              <a:gd name="connsiteY37" fmla="*/ 106167 h 192327"/>
              <a:gd name="connsiteX38" fmla="*/ 85092 w 191769"/>
              <a:gd name="connsiteY38" fmla="*/ 110351 h 192327"/>
              <a:gd name="connsiteX39" fmla="*/ 84707 w 191769"/>
              <a:gd name="connsiteY39" fmla="*/ 111347 h 192327"/>
              <a:gd name="connsiteX40" fmla="*/ 86827 w 191769"/>
              <a:gd name="connsiteY40" fmla="*/ 127785 h 192327"/>
              <a:gd name="connsiteX41" fmla="*/ 94342 w 191769"/>
              <a:gd name="connsiteY41" fmla="*/ 130674 h 192327"/>
              <a:gd name="connsiteX42" fmla="*/ 94823 w 191769"/>
              <a:gd name="connsiteY42" fmla="*/ 130873 h 192327"/>
              <a:gd name="connsiteX43" fmla="*/ 126232 w 191769"/>
              <a:gd name="connsiteY43" fmla="*/ 149604 h 192327"/>
              <a:gd name="connsiteX44" fmla="*/ 126521 w 191769"/>
              <a:gd name="connsiteY44" fmla="*/ 149802 h 192327"/>
              <a:gd name="connsiteX45" fmla="*/ 133651 w 191769"/>
              <a:gd name="connsiteY45" fmla="*/ 160662 h 192327"/>
              <a:gd name="connsiteX46" fmla="*/ 134037 w 191769"/>
              <a:gd name="connsiteY46" fmla="*/ 164049 h 192327"/>
              <a:gd name="connsiteX47" fmla="*/ 134037 w 191769"/>
              <a:gd name="connsiteY47" fmla="*/ 171820 h 192327"/>
              <a:gd name="connsiteX48" fmla="*/ 133844 w 191769"/>
              <a:gd name="connsiteY48" fmla="*/ 173215 h 192327"/>
              <a:gd name="connsiteX49" fmla="*/ 105132 w 191769"/>
              <a:gd name="connsiteY49" fmla="*/ 189454 h 192327"/>
              <a:gd name="connsiteX50" fmla="*/ 31909 w 191769"/>
              <a:gd name="connsiteY50" fmla="*/ 189454 h 192327"/>
              <a:gd name="connsiteX51" fmla="*/ 3968 w 191769"/>
              <a:gd name="connsiteY51" fmla="*/ 177498 h 192327"/>
              <a:gd name="connsiteX52" fmla="*/ 114 w 191769"/>
              <a:gd name="connsiteY52" fmla="*/ 170525 h 192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91769" h="192327">
                <a:moveTo>
                  <a:pt x="145116" y="150599"/>
                </a:moveTo>
                <a:cubicBezTo>
                  <a:pt x="136831" y="134361"/>
                  <a:pt x="121608" y="125893"/>
                  <a:pt x="104458" y="118819"/>
                </a:cubicBezTo>
                <a:cubicBezTo>
                  <a:pt x="101856" y="117723"/>
                  <a:pt x="100796" y="114635"/>
                  <a:pt x="102050" y="112144"/>
                </a:cubicBezTo>
                <a:lnTo>
                  <a:pt x="102050" y="112044"/>
                </a:lnTo>
                <a:lnTo>
                  <a:pt x="102338" y="111447"/>
                </a:lnTo>
                <a:cubicBezTo>
                  <a:pt x="109950" y="100488"/>
                  <a:pt x="116597" y="86640"/>
                  <a:pt x="117561" y="68906"/>
                </a:cubicBezTo>
                <a:cubicBezTo>
                  <a:pt x="119392" y="48583"/>
                  <a:pt x="111973" y="34237"/>
                  <a:pt x="101664" y="23477"/>
                </a:cubicBezTo>
                <a:cubicBezTo>
                  <a:pt x="100219" y="21983"/>
                  <a:pt x="99833" y="19691"/>
                  <a:pt x="100796" y="17798"/>
                </a:cubicBezTo>
                <a:cubicBezTo>
                  <a:pt x="105710" y="8434"/>
                  <a:pt x="113322" y="1061"/>
                  <a:pt x="127196" y="165"/>
                </a:cubicBezTo>
                <a:cubicBezTo>
                  <a:pt x="148393" y="-832"/>
                  <a:pt x="159954" y="13116"/>
                  <a:pt x="161881" y="31049"/>
                </a:cubicBezTo>
                <a:cubicBezTo>
                  <a:pt x="164771" y="50974"/>
                  <a:pt x="158027" y="66914"/>
                  <a:pt x="150319" y="76877"/>
                </a:cubicBezTo>
                <a:cubicBezTo>
                  <a:pt x="149356" y="78869"/>
                  <a:pt x="147429" y="79865"/>
                  <a:pt x="146466" y="81858"/>
                </a:cubicBezTo>
                <a:cubicBezTo>
                  <a:pt x="145694" y="83452"/>
                  <a:pt x="145502" y="87138"/>
                  <a:pt x="146080" y="89529"/>
                </a:cubicBezTo>
                <a:cubicBezTo>
                  <a:pt x="146273" y="90526"/>
                  <a:pt x="146754" y="91322"/>
                  <a:pt x="147525" y="92019"/>
                </a:cubicBezTo>
                <a:cubicBezTo>
                  <a:pt x="150223" y="94411"/>
                  <a:pt x="155714" y="96104"/>
                  <a:pt x="159087" y="97897"/>
                </a:cubicBezTo>
                <a:cubicBezTo>
                  <a:pt x="163904" y="99890"/>
                  <a:pt x="167758" y="101882"/>
                  <a:pt x="171612" y="103875"/>
                </a:cubicBezTo>
                <a:cubicBezTo>
                  <a:pt x="179320" y="107860"/>
                  <a:pt x="187991" y="113837"/>
                  <a:pt x="190882" y="121808"/>
                </a:cubicBezTo>
                <a:cubicBezTo>
                  <a:pt x="192809" y="126789"/>
                  <a:pt x="191845" y="136751"/>
                  <a:pt x="188955" y="140736"/>
                </a:cubicBezTo>
                <a:cubicBezTo>
                  <a:pt x="182692" y="150002"/>
                  <a:pt x="164675" y="151496"/>
                  <a:pt x="149838" y="153289"/>
                </a:cubicBezTo>
                <a:cubicBezTo>
                  <a:pt x="147911" y="153389"/>
                  <a:pt x="146080" y="152393"/>
                  <a:pt x="145116" y="150599"/>
                </a:cubicBezTo>
                <a:moveTo>
                  <a:pt x="114" y="170525"/>
                </a:moveTo>
                <a:lnTo>
                  <a:pt x="114" y="163551"/>
                </a:lnTo>
                <a:cubicBezTo>
                  <a:pt x="114" y="161558"/>
                  <a:pt x="1077" y="159566"/>
                  <a:pt x="2041" y="157573"/>
                </a:cubicBezTo>
                <a:cubicBezTo>
                  <a:pt x="5798" y="149703"/>
                  <a:pt x="13410" y="144722"/>
                  <a:pt x="20058" y="139840"/>
                </a:cubicBezTo>
                <a:cubicBezTo>
                  <a:pt x="20251" y="139741"/>
                  <a:pt x="20443" y="139541"/>
                  <a:pt x="20636" y="139441"/>
                </a:cubicBezTo>
                <a:cubicBezTo>
                  <a:pt x="26320" y="136552"/>
                  <a:pt x="32005" y="133563"/>
                  <a:pt x="38653" y="130674"/>
                </a:cubicBezTo>
                <a:cubicBezTo>
                  <a:pt x="40291" y="129878"/>
                  <a:pt x="42603" y="128981"/>
                  <a:pt x="44434" y="128183"/>
                </a:cubicBezTo>
                <a:cubicBezTo>
                  <a:pt x="45108" y="127885"/>
                  <a:pt x="45686" y="127486"/>
                  <a:pt x="46072" y="126888"/>
                </a:cubicBezTo>
                <a:cubicBezTo>
                  <a:pt x="48866" y="123402"/>
                  <a:pt x="51852" y="116229"/>
                  <a:pt x="49155" y="110749"/>
                </a:cubicBezTo>
                <a:cubicBezTo>
                  <a:pt x="48191" y="108757"/>
                  <a:pt x="47228" y="107760"/>
                  <a:pt x="45397" y="105867"/>
                </a:cubicBezTo>
                <a:lnTo>
                  <a:pt x="45204" y="105669"/>
                </a:lnTo>
                <a:cubicBezTo>
                  <a:pt x="36533" y="95706"/>
                  <a:pt x="28922" y="78770"/>
                  <a:pt x="30849" y="58944"/>
                </a:cubicBezTo>
                <a:cubicBezTo>
                  <a:pt x="32776" y="39019"/>
                  <a:pt x="45301" y="25071"/>
                  <a:pt x="66497" y="25071"/>
                </a:cubicBezTo>
                <a:cubicBezTo>
                  <a:pt x="87597" y="25071"/>
                  <a:pt x="100123" y="38919"/>
                  <a:pt x="103109" y="58745"/>
                </a:cubicBezTo>
                <a:cubicBezTo>
                  <a:pt x="103109" y="58944"/>
                  <a:pt x="103109" y="59044"/>
                  <a:pt x="103205" y="59243"/>
                </a:cubicBezTo>
                <a:cubicBezTo>
                  <a:pt x="104073" y="71098"/>
                  <a:pt x="101278" y="81958"/>
                  <a:pt x="98388" y="88931"/>
                </a:cubicBezTo>
                <a:cubicBezTo>
                  <a:pt x="95594" y="95806"/>
                  <a:pt x="92703" y="100687"/>
                  <a:pt x="88946" y="105569"/>
                </a:cubicBezTo>
                <a:cubicBezTo>
                  <a:pt x="88754" y="105768"/>
                  <a:pt x="88657" y="105967"/>
                  <a:pt x="88561" y="106167"/>
                </a:cubicBezTo>
                <a:cubicBezTo>
                  <a:pt x="87597" y="107760"/>
                  <a:pt x="86055" y="108757"/>
                  <a:pt x="85092" y="110351"/>
                </a:cubicBezTo>
                <a:cubicBezTo>
                  <a:pt x="84900" y="110650"/>
                  <a:pt x="84803" y="110949"/>
                  <a:pt x="84707" y="111347"/>
                </a:cubicBezTo>
                <a:cubicBezTo>
                  <a:pt x="83069" y="117225"/>
                  <a:pt x="84900" y="124896"/>
                  <a:pt x="86827" y="127785"/>
                </a:cubicBezTo>
                <a:cubicBezTo>
                  <a:pt x="87790" y="129678"/>
                  <a:pt x="91451" y="129778"/>
                  <a:pt x="94342" y="130674"/>
                </a:cubicBezTo>
                <a:cubicBezTo>
                  <a:pt x="94534" y="130774"/>
                  <a:pt x="94630" y="130774"/>
                  <a:pt x="94823" y="130873"/>
                </a:cubicBezTo>
                <a:cubicBezTo>
                  <a:pt x="106289" y="135855"/>
                  <a:pt x="117658" y="141733"/>
                  <a:pt x="126232" y="149604"/>
                </a:cubicBezTo>
                <a:cubicBezTo>
                  <a:pt x="126329" y="149703"/>
                  <a:pt x="126425" y="149802"/>
                  <a:pt x="126521" y="149802"/>
                </a:cubicBezTo>
                <a:cubicBezTo>
                  <a:pt x="129026" y="152393"/>
                  <a:pt x="132302" y="155880"/>
                  <a:pt x="133651" y="160662"/>
                </a:cubicBezTo>
                <a:cubicBezTo>
                  <a:pt x="133940" y="161757"/>
                  <a:pt x="134037" y="162953"/>
                  <a:pt x="134037" y="164049"/>
                </a:cubicBezTo>
                <a:lnTo>
                  <a:pt x="134037" y="171820"/>
                </a:lnTo>
                <a:cubicBezTo>
                  <a:pt x="134037" y="172318"/>
                  <a:pt x="133940" y="172816"/>
                  <a:pt x="133844" y="173215"/>
                </a:cubicBezTo>
                <a:cubicBezTo>
                  <a:pt x="130568" y="183576"/>
                  <a:pt x="117369" y="186564"/>
                  <a:pt x="105132" y="189454"/>
                </a:cubicBezTo>
                <a:cubicBezTo>
                  <a:pt x="83936" y="193439"/>
                  <a:pt x="54068" y="193439"/>
                  <a:pt x="31909" y="189454"/>
                </a:cubicBezTo>
                <a:cubicBezTo>
                  <a:pt x="21310" y="187461"/>
                  <a:pt x="9749" y="184472"/>
                  <a:pt x="3968" y="177498"/>
                </a:cubicBezTo>
                <a:cubicBezTo>
                  <a:pt x="2041" y="176503"/>
                  <a:pt x="1077" y="174510"/>
                  <a:pt x="114" y="170525"/>
                </a:cubicBezTo>
              </a:path>
            </a:pathLst>
          </a:custGeom>
          <a:solidFill>
            <a:schemeClr val="lt1">
              <a:lumMod val="100000"/>
            </a:schemeClr>
          </a:solidFill>
          <a:ln w="68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图片 32" descr="343439383331313b343532303033313bd3a6d3c3c9ccb3c7"/>
          <p:cNvSpPr/>
          <p:nvPr>
            <p:custDataLst>
              <p:tags r:id="rId17"/>
            </p:custDataLst>
          </p:nvPr>
        </p:nvSpPr>
        <p:spPr>
          <a:xfrm>
            <a:off x="6111244" y="4832373"/>
            <a:ext cx="175540" cy="196548"/>
          </a:xfrm>
          <a:custGeom>
            <a:avLst/>
            <a:gdLst>
              <a:gd name="connsiteX0" fmla="*/ 139735 w 171840"/>
              <a:gd name="connsiteY0" fmla="*/ 192519 h 192405"/>
              <a:gd name="connsiteX1" fmla="*/ 32335 w 171840"/>
              <a:gd name="connsiteY1" fmla="*/ 192519 h 192405"/>
              <a:gd name="connsiteX2" fmla="*/ 115 w 171840"/>
              <a:gd name="connsiteY2" fmla="*/ 160451 h 192405"/>
              <a:gd name="connsiteX3" fmla="*/ 115 w 171840"/>
              <a:gd name="connsiteY3" fmla="*/ 32182 h 192405"/>
              <a:gd name="connsiteX4" fmla="*/ 32335 w 171840"/>
              <a:gd name="connsiteY4" fmla="*/ 114 h 192405"/>
              <a:gd name="connsiteX5" fmla="*/ 139735 w 171840"/>
              <a:gd name="connsiteY5" fmla="*/ 114 h 192405"/>
              <a:gd name="connsiteX6" fmla="*/ 171955 w 171840"/>
              <a:gd name="connsiteY6" fmla="*/ 32182 h 192405"/>
              <a:gd name="connsiteX7" fmla="*/ 171955 w 171840"/>
              <a:gd name="connsiteY7" fmla="*/ 160451 h 192405"/>
              <a:gd name="connsiteX8" fmla="*/ 139735 w 171840"/>
              <a:gd name="connsiteY8" fmla="*/ 192519 h 192405"/>
              <a:gd name="connsiteX9" fmla="*/ 86035 w 171840"/>
              <a:gd name="connsiteY9" fmla="*/ 88681 h 192405"/>
              <a:gd name="connsiteX10" fmla="*/ 128995 w 171840"/>
              <a:gd name="connsiteY10" fmla="*/ 44398 h 192405"/>
              <a:gd name="connsiteX11" fmla="*/ 118255 w 171840"/>
              <a:gd name="connsiteY11" fmla="*/ 33327 h 192405"/>
              <a:gd name="connsiteX12" fmla="*/ 107515 w 171840"/>
              <a:gd name="connsiteY12" fmla="*/ 44398 h 192405"/>
              <a:gd name="connsiteX13" fmla="*/ 86035 w 171840"/>
              <a:gd name="connsiteY13" fmla="*/ 66540 h 192405"/>
              <a:gd name="connsiteX14" fmla="*/ 64555 w 171840"/>
              <a:gd name="connsiteY14" fmla="*/ 44398 h 192405"/>
              <a:gd name="connsiteX15" fmla="*/ 53815 w 171840"/>
              <a:gd name="connsiteY15" fmla="*/ 33327 h 192405"/>
              <a:gd name="connsiteX16" fmla="*/ 43075 w 171840"/>
              <a:gd name="connsiteY16" fmla="*/ 44398 h 192405"/>
              <a:gd name="connsiteX17" fmla="*/ 86035 w 171840"/>
              <a:gd name="connsiteY17" fmla="*/ 88681 h 192405"/>
              <a:gd name="connsiteX18" fmla="*/ 107515 w 171840"/>
              <a:gd name="connsiteY18" fmla="*/ 155107 h 192405"/>
              <a:gd name="connsiteX19" fmla="*/ 118255 w 171840"/>
              <a:gd name="connsiteY19" fmla="*/ 144036 h 192405"/>
              <a:gd name="connsiteX20" fmla="*/ 107515 w 171840"/>
              <a:gd name="connsiteY20" fmla="*/ 132965 h 192405"/>
              <a:gd name="connsiteX21" fmla="*/ 64555 w 171840"/>
              <a:gd name="connsiteY21" fmla="*/ 132965 h 192405"/>
              <a:gd name="connsiteX22" fmla="*/ 53815 w 171840"/>
              <a:gd name="connsiteY22" fmla="*/ 144036 h 192405"/>
              <a:gd name="connsiteX23" fmla="*/ 64555 w 171840"/>
              <a:gd name="connsiteY23" fmla="*/ 155107 h 192405"/>
              <a:gd name="connsiteX24" fmla="*/ 107515 w 171840"/>
              <a:gd name="connsiteY24" fmla="*/ 155107 h 19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1840" h="192405">
                <a:moveTo>
                  <a:pt x="139735" y="192519"/>
                </a:moveTo>
                <a:lnTo>
                  <a:pt x="32335" y="192519"/>
                </a:lnTo>
                <a:cubicBezTo>
                  <a:pt x="14077" y="192519"/>
                  <a:pt x="115" y="178623"/>
                  <a:pt x="115" y="160451"/>
                </a:cubicBezTo>
                <a:lnTo>
                  <a:pt x="115" y="32182"/>
                </a:lnTo>
                <a:cubicBezTo>
                  <a:pt x="115" y="14010"/>
                  <a:pt x="14077" y="114"/>
                  <a:pt x="32335" y="114"/>
                </a:cubicBezTo>
                <a:lnTo>
                  <a:pt x="139735" y="114"/>
                </a:lnTo>
                <a:cubicBezTo>
                  <a:pt x="157993" y="114"/>
                  <a:pt x="171955" y="14010"/>
                  <a:pt x="171955" y="32182"/>
                </a:cubicBezTo>
                <a:lnTo>
                  <a:pt x="171955" y="160451"/>
                </a:lnTo>
                <a:cubicBezTo>
                  <a:pt x="171955" y="178623"/>
                  <a:pt x="157993" y="192519"/>
                  <a:pt x="139735" y="192519"/>
                </a:cubicBezTo>
                <a:moveTo>
                  <a:pt x="86035" y="88681"/>
                </a:moveTo>
                <a:cubicBezTo>
                  <a:pt x="109663" y="88681"/>
                  <a:pt x="128995" y="68754"/>
                  <a:pt x="128995" y="44398"/>
                </a:cubicBezTo>
                <a:cubicBezTo>
                  <a:pt x="128995" y="37755"/>
                  <a:pt x="124699" y="33327"/>
                  <a:pt x="118255" y="33327"/>
                </a:cubicBezTo>
                <a:cubicBezTo>
                  <a:pt x="111811" y="33327"/>
                  <a:pt x="107515" y="37755"/>
                  <a:pt x="107515" y="44398"/>
                </a:cubicBezTo>
                <a:cubicBezTo>
                  <a:pt x="107515" y="56576"/>
                  <a:pt x="97849" y="66540"/>
                  <a:pt x="86035" y="66540"/>
                </a:cubicBezTo>
                <a:cubicBezTo>
                  <a:pt x="74221" y="66540"/>
                  <a:pt x="64555" y="56576"/>
                  <a:pt x="64555" y="44398"/>
                </a:cubicBezTo>
                <a:cubicBezTo>
                  <a:pt x="64555" y="37755"/>
                  <a:pt x="60259" y="33327"/>
                  <a:pt x="53815" y="33327"/>
                </a:cubicBezTo>
                <a:cubicBezTo>
                  <a:pt x="47371" y="33327"/>
                  <a:pt x="43075" y="37755"/>
                  <a:pt x="43075" y="44398"/>
                </a:cubicBezTo>
                <a:cubicBezTo>
                  <a:pt x="43075" y="68754"/>
                  <a:pt x="62407" y="88681"/>
                  <a:pt x="86035" y="88681"/>
                </a:cubicBezTo>
                <a:moveTo>
                  <a:pt x="107515" y="155107"/>
                </a:moveTo>
                <a:cubicBezTo>
                  <a:pt x="113959" y="155107"/>
                  <a:pt x="118255" y="150679"/>
                  <a:pt x="118255" y="144036"/>
                </a:cubicBezTo>
                <a:cubicBezTo>
                  <a:pt x="118255" y="137394"/>
                  <a:pt x="113959" y="132965"/>
                  <a:pt x="107515" y="132965"/>
                </a:cubicBezTo>
                <a:lnTo>
                  <a:pt x="64555" y="132965"/>
                </a:lnTo>
                <a:cubicBezTo>
                  <a:pt x="58111" y="132965"/>
                  <a:pt x="53815" y="137394"/>
                  <a:pt x="53815" y="144036"/>
                </a:cubicBezTo>
                <a:cubicBezTo>
                  <a:pt x="53815" y="150679"/>
                  <a:pt x="58111" y="155107"/>
                  <a:pt x="64555" y="155107"/>
                </a:cubicBezTo>
                <a:lnTo>
                  <a:pt x="107515" y="155107"/>
                </a:lnTo>
              </a:path>
            </a:pathLst>
          </a:custGeom>
          <a:solidFill>
            <a:schemeClr val="lt1">
              <a:lumMod val="100000"/>
            </a:schemeClr>
          </a:solidFill>
          <a:ln w="646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图片 7" descr="343439383331313b343532303032333bc6f3d2b5bcf2bde9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4688055" y="3398805"/>
            <a:ext cx="194908" cy="194908"/>
          </a:xfrm>
          <a:custGeom>
            <a:avLst/>
            <a:gdLst>
              <a:gd name="connsiteX0" fmla="*/ 290584 w 300805"/>
              <a:gd name="connsiteY0" fmla="*/ 279304 h 300805"/>
              <a:gd name="connsiteX1" fmla="*/ 300919 w 300805"/>
              <a:gd name="connsiteY1" fmla="*/ 290584 h 300805"/>
              <a:gd name="connsiteX2" fmla="*/ 290584 w 300805"/>
              <a:gd name="connsiteY2" fmla="*/ 300919 h 300805"/>
              <a:gd name="connsiteX3" fmla="*/ 10427 w 300805"/>
              <a:gd name="connsiteY3" fmla="*/ 300919 h 300805"/>
              <a:gd name="connsiteX4" fmla="*/ 114 w 300805"/>
              <a:gd name="connsiteY4" fmla="*/ 289639 h 300805"/>
              <a:gd name="connsiteX5" fmla="*/ 10449 w 300805"/>
              <a:gd name="connsiteY5" fmla="*/ 279304 h 300805"/>
              <a:gd name="connsiteX6" fmla="*/ 26434 w 300805"/>
              <a:gd name="connsiteY6" fmla="*/ 279304 h 300805"/>
              <a:gd name="connsiteX7" fmla="*/ 26434 w 300805"/>
              <a:gd name="connsiteY7" fmla="*/ 15154 h 300805"/>
              <a:gd name="connsiteX8" fmla="*/ 41475 w 300805"/>
              <a:gd name="connsiteY8" fmla="*/ 114 h 300805"/>
              <a:gd name="connsiteX9" fmla="*/ 179652 w 300805"/>
              <a:gd name="connsiteY9" fmla="*/ 114 h 300805"/>
              <a:gd name="connsiteX10" fmla="*/ 194692 w 300805"/>
              <a:gd name="connsiteY10" fmla="*/ 15154 h 300805"/>
              <a:gd name="connsiteX11" fmla="*/ 194692 w 300805"/>
              <a:gd name="connsiteY11" fmla="*/ 98821 h 300805"/>
              <a:gd name="connsiteX12" fmla="*/ 253929 w 300805"/>
              <a:gd name="connsiteY12" fmla="*/ 117621 h 300805"/>
              <a:gd name="connsiteX13" fmla="*/ 274599 w 300805"/>
              <a:gd name="connsiteY13" fmla="*/ 145811 h 300805"/>
              <a:gd name="connsiteX14" fmla="*/ 274599 w 300805"/>
              <a:gd name="connsiteY14" fmla="*/ 279304 h 300805"/>
              <a:gd name="connsiteX15" fmla="*/ 290584 w 300805"/>
              <a:gd name="connsiteY15" fmla="*/ 279304 h 300805"/>
              <a:gd name="connsiteX16" fmla="*/ 124196 w 300805"/>
              <a:gd name="connsiteY16" fmla="*/ 63068 h 300805"/>
              <a:gd name="connsiteX17" fmla="*/ 124196 w 300805"/>
              <a:gd name="connsiteY17" fmla="*/ 89389 h 300805"/>
              <a:gd name="connsiteX18" fmla="*/ 166502 w 300805"/>
              <a:gd name="connsiteY18" fmla="*/ 89389 h 300805"/>
              <a:gd name="connsiteX19" fmla="*/ 166502 w 300805"/>
              <a:gd name="connsiteY19" fmla="*/ 63090 h 300805"/>
              <a:gd name="connsiteX20" fmla="*/ 124196 w 300805"/>
              <a:gd name="connsiteY20" fmla="*/ 63090 h 300805"/>
              <a:gd name="connsiteX21" fmla="*/ 124196 w 300805"/>
              <a:gd name="connsiteY21" fmla="*/ 63090 h 300805"/>
              <a:gd name="connsiteX22" fmla="*/ 124196 w 300805"/>
              <a:gd name="connsiteY22" fmla="*/ 63068 h 300805"/>
              <a:gd name="connsiteX23" fmla="*/ 96930 w 300805"/>
              <a:gd name="connsiteY23" fmla="*/ 229456 h 300805"/>
              <a:gd name="connsiteX24" fmla="*/ 96930 w 300805"/>
              <a:gd name="connsiteY24" fmla="*/ 203157 h 300805"/>
              <a:gd name="connsiteX25" fmla="*/ 54646 w 300805"/>
              <a:gd name="connsiteY25" fmla="*/ 203157 h 300805"/>
              <a:gd name="connsiteX26" fmla="*/ 54646 w 300805"/>
              <a:gd name="connsiteY26" fmla="*/ 229478 h 300805"/>
              <a:gd name="connsiteX27" fmla="*/ 96930 w 300805"/>
              <a:gd name="connsiteY27" fmla="*/ 229478 h 300805"/>
              <a:gd name="connsiteX28" fmla="*/ 96930 w 300805"/>
              <a:gd name="connsiteY28" fmla="*/ 229478 h 300805"/>
              <a:gd name="connsiteX29" fmla="*/ 96930 w 300805"/>
              <a:gd name="connsiteY29" fmla="*/ 229456 h 300805"/>
              <a:gd name="connsiteX30" fmla="*/ 54646 w 300805"/>
              <a:gd name="connsiteY30" fmla="*/ 159906 h 300805"/>
              <a:gd name="connsiteX31" fmla="*/ 96930 w 300805"/>
              <a:gd name="connsiteY31" fmla="*/ 159906 h 300805"/>
              <a:gd name="connsiteX32" fmla="*/ 96930 w 300805"/>
              <a:gd name="connsiteY32" fmla="*/ 133607 h 300805"/>
              <a:gd name="connsiteX33" fmla="*/ 54646 w 300805"/>
              <a:gd name="connsiteY33" fmla="*/ 133607 h 300805"/>
              <a:gd name="connsiteX34" fmla="*/ 54646 w 300805"/>
              <a:gd name="connsiteY34" fmla="*/ 159949 h 300805"/>
              <a:gd name="connsiteX35" fmla="*/ 54646 w 300805"/>
              <a:gd name="connsiteY35" fmla="*/ 159906 h 300805"/>
              <a:gd name="connsiteX36" fmla="*/ 54646 w 300805"/>
              <a:gd name="connsiteY36" fmla="*/ 89432 h 300805"/>
              <a:gd name="connsiteX37" fmla="*/ 96930 w 300805"/>
              <a:gd name="connsiteY37" fmla="*/ 89432 h 300805"/>
              <a:gd name="connsiteX38" fmla="*/ 96930 w 300805"/>
              <a:gd name="connsiteY38" fmla="*/ 63068 h 300805"/>
              <a:gd name="connsiteX39" fmla="*/ 54646 w 300805"/>
              <a:gd name="connsiteY39" fmla="*/ 63068 h 300805"/>
              <a:gd name="connsiteX40" fmla="*/ 54646 w 300805"/>
              <a:gd name="connsiteY40" fmla="*/ 89389 h 300805"/>
              <a:gd name="connsiteX41" fmla="*/ 54646 w 300805"/>
              <a:gd name="connsiteY41" fmla="*/ 89432 h 300805"/>
              <a:gd name="connsiteX42" fmla="*/ 124196 w 300805"/>
              <a:gd name="connsiteY42" fmla="*/ 132662 h 300805"/>
              <a:gd name="connsiteX43" fmla="*/ 124196 w 300805"/>
              <a:gd name="connsiteY43" fmla="*/ 159927 h 300805"/>
              <a:gd name="connsiteX44" fmla="*/ 166502 w 300805"/>
              <a:gd name="connsiteY44" fmla="*/ 159927 h 300805"/>
              <a:gd name="connsiteX45" fmla="*/ 166502 w 300805"/>
              <a:gd name="connsiteY45" fmla="*/ 132640 h 300805"/>
              <a:gd name="connsiteX46" fmla="*/ 124196 w 300805"/>
              <a:gd name="connsiteY46" fmla="*/ 132640 h 300805"/>
              <a:gd name="connsiteX47" fmla="*/ 124196 w 300805"/>
              <a:gd name="connsiteY47" fmla="*/ 132640 h 300805"/>
              <a:gd name="connsiteX48" fmla="*/ 124196 w 300805"/>
              <a:gd name="connsiteY48" fmla="*/ 132662 h 300805"/>
              <a:gd name="connsiteX49" fmla="*/ 167448 w 300805"/>
              <a:gd name="connsiteY49" fmla="*/ 229478 h 300805"/>
              <a:gd name="connsiteX50" fmla="*/ 167448 w 300805"/>
              <a:gd name="connsiteY50" fmla="*/ 203157 h 300805"/>
              <a:gd name="connsiteX51" fmla="*/ 125120 w 300805"/>
              <a:gd name="connsiteY51" fmla="*/ 203157 h 300805"/>
              <a:gd name="connsiteX52" fmla="*/ 125120 w 300805"/>
              <a:gd name="connsiteY52" fmla="*/ 229478 h 300805"/>
              <a:gd name="connsiteX53" fmla="*/ 167448 w 300805"/>
              <a:gd name="connsiteY53" fmla="*/ 229478 h 300805"/>
              <a:gd name="connsiteX54" fmla="*/ 167448 w 300805"/>
              <a:gd name="connsiteY54" fmla="*/ 229478 h 300805"/>
              <a:gd name="connsiteX55" fmla="*/ 212568 w 300805"/>
              <a:gd name="connsiteY55" fmla="*/ 260504 h 300805"/>
              <a:gd name="connsiteX56" fmla="*/ 234183 w 300805"/>
              <a:gd name="connsiteY56" fmla="*/ 260504 h 300805"/>
              <a:gd name="connsiteX57" fmla="*/ 234183 w 300805"/>
              <a:gd name="connsiteY57" fmla="*/ 217252 h 300805"/>
              <a:gd name="connsiteX58" fmla="*/ 212568 w 300805"/>
              <a:gd name="connsiteY58" fmla="*/ 217252 h 300805"/>
              <a:gd name="connsiteX59" fmla="*/ 212568 w 300805"/>
              <a:gd name="connsiteY59" fmla="*/ 260504 h 300805"/>
              <a:gd name="connsiteX60" fmla="*/ 212568 w 300805"/>
              <a:gd name="connsiteY60" fmla="*/ 197528 h 300805"/>
              <a:gd name="connsiteX61" fmla="*/ 234183 w 300805"/>
              <a:gd name="connsiteY61" fmla="*/ 197528 h 300805"/>
              <a:gd name="connsiteX62" fmla="*/ 234183 w 300805"/>
              <a:gd name="connsiteY62" fmla="*/ 154277 h 300805"/>
              <a:gd name="connsiteX63" fmla="*/ 212568 w 300805"/>
              <a:gd name="connsiteY63" fmla="*/ 154277 h 300805"/>
              <a:gd name="connsiteX64" fmla="*/ 212568 w 300805"/>
              <a:gd name="connsiteY64" fmla="*/ 197528 h 30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0805" h="300805">
                <a:moveTo>
                  <a:pt x="290584" y="279304"/>
                </a:moveTo>
                <a:cubicBezTo>
                  <a:pt x="296214" y="279304"/>
                  <a:pt x="300919" y="283988"/>
                  <a:pt x="300919" y="290584"/>
                </a:cubicBezTo>
                <a:cubicBezTo>
                  <a:pt x="300861" y="296267"/>
                  <a:pt x="296267" y="300861"/>
                  <a:pt x="290584" y="300919"/>
                </a:cubicBezTo>
                <a:lnTo>
                  <a:pt x="10427" y="300919"/>
                </a:lnTo>
                <a:cubicBezTo>
                  <a:pt x="4841" y="300919"/>
                  <a:pt x="114" y="296214"/>
                  <a:pt x="114" y="289639"/>
                </a:cubicBezTo>
                <a:cubicBezTo>
                  <a:pt x="114" y="283988"/>
                  <a:pt x="4819" y="279304"/>
                  <a:pt x="10449" y="279304"/>
                </a:cubicBezTo>
                <a:lnTo>
                  <a:pt x="26434" y="279304"/>
                </a:lnTo>
                <a:lnTo>
                  <a:pt x="26434" y="15154"/>
                </a:lnTo>
                <a:cubicBezTo>
                  <a:pt x="26434" y="6689"/>
                  <a:pt x="33009" y="114"/>
                  <a:pt x="41475" y="114"/>
                </a:cubicBezTo>
                <a:lnTo>
                  <a:pt x="179652" y="114"/>
                </a:lnTo>
                <a:cubicBezTo>
                  <a:pt x="188117" y="114"/>
                  <a:pt x="194692" y="6689"/>
                  <a:pt x="194692" y="15154"/>
                </a:cubicBezTo>
                <a:lnTo>
                  <a:pt x="194692" y="98821"/>
                </a:lnTo>
                <a:lnTo>
                  <a:pt x="253929" y="117621"/>
                </a:lnTo>
                <a:cubicBezTo>
                  <a:pt x="266133" y="121381"/>
                  <a:pt x="274599" y="132662"/>
                  <a:pt x="274599" y="145811"/>
                </a:cubicBezTo>
                <a:lnTo>
                  <a:pt x="274599" y="279304"/>
                </a:lnTo>
                <a:lnTo>
                  <a:pt x="290584" y="279304"/>
                </a:lnTo>
                <a:moveTo>
                  <a:pt x="124196" y="63068"/>
                </a:moveTo>
                <a:lnTo>
                  <a:pt x="124196" y="89389"/>
                </a:lnTo>
                <a:lnTo>
                  <a:pt x="166502" y="89389"/>
                </a:lnTo>
                <a:lnTo>
                  <a:pt x="166502" y="63090"/>
                </a:lnTo>
                <a:lnTo>
                  <a:pt x="124196" y="63090"/>
                </a:lnTo>
                <a:cubicBezTo>
                  <a:pt x="125141" y="62144"/>
                  <a:pt x="124196" y="62144"/>
                  <a:pt x="124196" y="63090"/>
                </a:cubicBezTo>
                <a:lnTo>
                  <a:pt x="124196" y="63068"/>
                </a:lnTo>
                <a:moveTo>
                  <a:pt x="96930" y="229456"/>
                </a:moveTo>
                <a:lnTo>
                  <a:pt x="96930" y="203157"/>
                </a:lnTo>
                <a:lnTo>
                  <a:pt x="54646" y="203157"/>
                </a:lnTo>
                <a:lnTo>
                  <a:pt x="54646" y="229478"/>
                </a:lnTo>
                <a:lnTo>
                  <a:pt x="96930" y="229478"/>
                </a:lnTo>
                <a:cubicBezTo>
                  <a:pt x="96930" y="230423"/>
                  <a:pt x="96930" y="229478"/>
                  <a:pt x="96930" y="229478"/>
                </a:cubicBezTo>
                <a:lnTo>
                  <a:pt x="96930" y="229456"/>
                </a:lnTo>
                <a:moveTo>
                  <a:pt x="54646" y="159906"/>
                </a:moveTo>
                <a:lnTo>
                  <a:pt x="96930" y="159906"/>
                </a:lnTo>
                <a:lnTo>
                  <a:pt x="96930" y="133607"/>
                </a:lnTo>
                <a:lnTo>
                  <a:pt x="54646" y="133607"/>
                </a:lnTo>
                <a:lnTo>
                  <a:pt x="54646" y="159949"/>
                </a:lnTo>
                <a:lnTo>
                  <a:pt x="54646" y="159906"/>
                </a:lnTo>
                <a:moveTo>
                  <a:pt x="54646" y="89432"/>
                </a:moveTo>
                <a:lnTo>
                  <a:pt x="96930" y="89432"/>
                </a:lnTo>
                <a:lnTo>
                  <a:pt x="96930" y="63068"/>
                </a:lnTo>
                <a:lnTo>
                  <a:pt x="54646" y="63068"/>
                </a:lnTo>
                <a:lnTo>
                  <a:pt x="54646" y="89389"/>
                </a:lnTo>
                <a:lnTo>
                  <a:pt x="54646" y="89432"/>
                </a:lnTo>
                <a:moveTo>
                  <a:pt x="124196" y="132662"/>
                </a:moveTo>
                <a:lnTo>
                  <a:pt x="124196" y="159927"/>
                </a:lnTo>
                <a:lnTo>
                  <a:pt x="166502" y="159927"/>
                </a:lnTo>
                <a:lnTo>
                  <a:pt x="166502" y="132640"/>
                </a:lnTo>
                <a:lnTo>
                  <a:pt x="124196" y="132640"/>
                </a:lnTo>
                <a:cubicBezTo>
                  <a:pt x="125141" y="132640"/>
                  <a:pt x="124196" y="132640"/>
                  <a:pt x="124196" y="132640"/>
                </a:cubicBezTo>
                <a:lnTo>
                  <a:pt x="124196" y="132662"/>
                </a:lnTo>
                <a:moveTo>
                  <a:pt x="167448" y="229478"/>
                </a:moveTo>
                <a:lnTo>
                  <a:pt x="167448" y="203157"/>
                </a:lnTo>
                <a:lnTo>
                  <a:pt x="125120" y="203157"/>
                </a:lnTo>
                <a:lnTo>
                  <a:pt x="125120" y="229478"/>
                </a:lnTo>
                <a:lnTo>
                  <a:pt x="167448" y="229478"/>
                </a:lnTo>
                <a:cubicBezTo>
                  <a:pt x="167448" y="230423"/>
                  <a:pt x="167448" y="229478"/>
                  <a:pt x="167448" y="229478"/>
                </a:cubicBezTo>
                <a:moveTo>
                  <a:pt x="212568" y="260504"/>
                </a:moveTo>
                <a:lnTo>
                  <a:pt x="234183" y="260504"/>
                </a:lnTo>
                <a:lnTo>
                  <a:pt x="234183" y="217252"/>
                </a:lnTo>
                <a:lnTo>
                  <a:pt x="212568" y="217252"/>
                </a:lnTo>
                <a:lnTo>
                  <a:pt x="212568" y="260504"/>
                </a:lnTo>
                <a:moveTo>
                  <a:pt x="212568" y="197528"/>
                </a:moveTo>
                <a:lnTo>
                  <a:pt x="234183" y="197528"/>
                </a:lnTo>
                <a:lnTo>
                  <a:pt x="234183" y="154277"/>
                </a:lnTo>
                <a:lnTo>
                  <a:pt x="212568" y="154277"/>
                </a:lnTo>
                <a:lnTo>
                  <a:pt x="212568" y="197528"/>
                </a:lnTo>
              </a:path>
            </a:pathLst>
          </a:custGeom>
          <a:solidFill>
            <a:srgbClr val="FFFFFF"/>
          </a:solidFill>
          <a:ln w="1054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4688205" y="5397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相关重要信息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GE4MmM3N2M1Njg0N2RlMTM3NDgxNjk5YmFiZDMxNTI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i*1_2_1"/>
  <p:tag name="KSO_WM_TEMPLATE_CATEGORY" val="diagram"/>
  <p:tag name="KSO_WM_TEMPLATE_INDEX" val="20231114"/>
  <p:tag name="KSO_WM_UNIT_LAYERLEVEL" val="1_1_1"/>
  <p:tag name="KSO_WM_TAG_VERSION" val="3.0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114_2*n_h_h_i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2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2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2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2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1114_2*n_h_h_a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114_2*n_h_h_f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114_2*n_h_a*1_1_1"/>
  <p:tag name="KSO_WM_TEMPLATE_CATEGORY" val="diagram"/>
  <p:tag name="KSO_WM_TEMPLATE_INDEX" val="20231114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2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2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5*4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2*n_h_h_x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3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2*n_h_h_x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3*4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2*n_h_h_x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3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231114_2*n_h_h_x*1_2_4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423.8749938964844,&quot;left&quot;:81.5,&quot;top&quot;:93.37500610351563,&quot;width&quot;:79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i"/>
  <p:tag name="KSO_WM_UNIT_INDEX" val="1_1"/>
  <p:tag name="KSO_WM_UNIT_ID" val="diagram20231560_1*o_i*1_1"/>
  <p:tag name="KSO_WM_TEMPLATE_CATEGORY" val="diagram"/>
  <p:tag name="KSO_WM_TEMPLATE_INDEX" val="20231560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29.4019775390625,&quot;left&quot;:88.27503937007874,&quot;top&quot;:105.29999548243723,&quot;width&quot;:783.457165354330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4_1"/>
  <p:tag name="KSO_WM_UNIT_ID" val="diagram20231560_1*o_h_a*1_4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忠诚人群"/>
</p:tagLst>
</file>

<file path=ppt/tags/tag71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3_1"/>
  <p:tag name="KSO_WM_UNIT_ID" val="diagram20231560_1*o_h_a*1_3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购买人群"/>
</p:tagLst>
</file>

<file path=ppt/tags/tag72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2_1"/>
  <p:tag name="KSO_WM_UNIT_ID" val="diagram20231560_1*o_h_a*1_2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兴趣人群"/>
</p:tagLst>
</file>

<file path=ppt/tags/tag73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1_1"/>
  <p:tag name="KSO_WM_UNIT_ID" val="diagram20231560_1*o_h_i*1_1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A"/>
</p:tagLst>
</file>

<file path=ppt/tags/tag74.xml><?xml version="1.0" encoding="utf-8"?>
<p:tagLst xmlns:p="http://schemas.openxmlformats.org/presentationml/2006/main">
  <p:tag name="KSO_WM_TEMPLATE_INDEX" val="20231560"/>
  <p:tag name="KSO_WM_DIAGRAM_MAX_ITEMCNT" val="4"/>
  <p:tag name="KSO_WM_DIAGRAM_COLOR_TRICK" val="1"/>
  <p:tag name="KSO_WM_UNIT_DIAGRAM_ISNUMVISUAL" val="0"/>
  <p:tag name="KSO_WM_DIAGRAM_GROUP_CODE" val="o1-1"/>
  <p:tag name="KSO_WM_BEAUTIFY_FLAG" val="#wm#"/>
  <p:tag name="KSO_WM_DIAGRAM_COLOR_TEXT_CAN_REMOVE" val="n"/>
  <p:tag name="KSO_WM_UNIT_TYPE" val="o_h_i"/>
  <p:tag name="KSO_WM_UNIT_HIGHLIGHT" val="0"/>
  <p:tag name="KSO_WM_UNIT_COMPATIBLE" val="0"/>
  <p:tag name="KSO_WM_UNIT_DIAGRAM_ISREFERUNIT" val="0"/>
  <p:tag name="KSO_WM_UNIT_SUBTYPE" val="d"/>
  <p:tag name="KSO_WM_UNIT_INDEX" val="1_3_2"/>
  <p:tag name="KSO_WM_UNIT_ID" val="diagram20231560_1*o_h_i*1_3_2"/>
  <p:tag name="KSO_WM_TEMPLATE_CATEGORY" val="diagram"/>
  <p:tag name="KSO_WM_UNIT_LAYERLEVEL" val="1_1_1"/>
  <p:tag name="KSO_WM_TAG_VERSION" val="3.0"/>
  <p:tag name="KSO_WM_DIAGRAM_VERSION" val="3"/>
  <p:tag name="KSO_WM_DIAGRAM_MIN_ITEMCNT" val="4"/>
  <p:tag name="KSO_WM_DIAGRAM_VIRTUALLY_FRAME" val="{&quot;height&quot;:329.4019775390625,&quot;left&quot;:88.27503937007874,&quot;top&quot;:105.29999548243723,&quot;width&quot;:783.457165354330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P"/>
</p:tagLst>
</file>

<file path=ppt/tags/tag75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2_1"/>
  <p:tag name="KSO_WM_UNIT_ID" val="diagram20231560_1*o_h_i*1_2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I"/>
</p:tagLst>
</file>

<file path=ppt/tags/tag76.xml><?xml version="1.0" encoding="utf-8"?>
<p:tagLst xmlns:p="http://schemas.openxmlformats.org/presentationml/2006/main">
  <p:tag name="KSO_WM_UNIT_COMPATIBLE" val="0"/>
  <p:tag name="KSO_WM_UNIT_DIAGRAM_ISREFERUNIT" val="0"/>
  <p:tag name="KSO_WM_UNIT_TYPE" val="o_h_i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HIGHLIGHT" val="0"/>
  <p:tag name="KSO_WM_UNIT_DIAGRAM_ISNUMVISUAL" val="0"/>
  <p:tag name="KSO_WM_UNIT_SUBTYPE" val="d"/>
  <p:tag name="KSO_WM_UNIT_INDEX" val="1_4_2"/>
  <p:tag name="KSO_WM_UNIT_ID" val="diagram20231560_1*o_h_i*1_4_2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L"/>
</p:tagLst>
</file>

<file path=ppt/tags/tag7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560"/>
  <p:tag name="KSO_WM_TAG_VERSION" val="3.0"/>
  <p:tag name="KSO_WM_DIAGRAM_VERSION" val="3"/>
  <p:tag name="KSO_WM_DIAGRAM_COLOR_TEXT_CAN_REMOVE" val="n"/>
  <p:tag name="KSO_WM_DIAGRAM_MAX_ITEMCNT" val="4"/>
  <p:tag name="KSO_WM_DIAGRAM_VIRTUALLY_FRAME" val="{&quot;height&quot;:329.4019775390625,&quot;left&quot;:88.27503937007874,&quot;top&quot;:105.29999548243723,&quot;width&quot;:783.4571653543308}"/>
  <p:tag name="KSO_WM_UNIT_ISCONTENTSTITLE" val="0"/>
  <p:tag name="KSO_WM_UNIT_ISNUMDGMTITLE" val="0"/>
  <p:tag name="KSO_WM_UNIT_NOCLEAR" val="0"/>
  <p:tag name="KSO_WM_UNIT_VALUE" val="10"/>
  <p:tag name="KSO_WM_UNIT_HIGHLIGHT" val="0"/>
  <p:tag name="KSO_WM_UNIT_DIAGRAM_ISNUMVISUAL" val="0"/>
  <p:tag name="KSO_WM_UNIT_TYPE" val="o_h_a"/>
  <p:tag name="KSO_WM_UNIT_INDEX" val="1_1_1"/>
  <p:tag name="KSO_WM_UNIT_ID" val="diagram20231560_1*o_h_a*1_1_1"/>
  <p:tag name="KSO_WM_TEMPLATE_CATEGORY" val="diagram"/>
  <p:tag name="KSO_WM_UNIT_LAYERLEVEL" val="1_1_1"/>
  <p:tag name="KSO_WM_BEAUTIFY_FLAG" val="#wm#"/>
  <p:tag name="KSO_WM_DIAGRAM_GROUP_CODE" val="o1-1"/>
  <p:tag name="KSO_WM_DIAGRAM_COLOR_TRICK" val="1"/>
  <p:tag name="KSO_WM_DIAGRAM_MIN_ITEMCNT" val="4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60000002384185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品牌认知人群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263.75,&quot;left&quot;:570.85,&quot;top&quot;:183.15,&quot;width&quot;:326.65}"/>
</p:tagLst>
</file>

<file path=ppt/tags/tag81.xml><?xml version="1.0" encoding="utf-8"?>
<p:tagLst xmlns:p="http://schemas.openxmlformats.org/presentationml/2006/main">
  <p:tag name="KSO_WM_DIAGRAM_VIRTUALLY_FRAME" val="{&quot;height&quot;:263.75,&quot;left&quot;:578.15,&quot;top&quot;:195.6,&quot;width&quot;:326.65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DIAGRAM_VIRTUALLY_FRAME" val="{&quot;height&quot;:263.75,&quot;left&quot;:570.85,&quot;top&quot;:183.15,&quot;width&quot;:326.65}"/>
</p:tagLst>
</file>

<file path=ppt/tags/tag85.xml><?xml version="1.0" encoding="utf-8"?>
<p:tagLst xmlns:p="http://schemas.openxmlformats.org/presentationml/2006/main">
  <p:tag name="KSO_WM_DIAGRAM_VIRTUALLY_FRAME" val="{&quot;height&quot;:263.75,&quot;left&quot;:578.15,&quot;top&quot;:195.6,&quot;width&quot;:326.65}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1426</Words>
  <Application>WPS 演示</Application>
  <PresentationFormat>宽屏</PresentationFormat>
  <Paragraphs>169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思源黑体 CN Light</vt:lpstr>
      <vt:lpstr>思源黑体 CN Bold</vt:lpstr>
      <vt:lpstr>思源黑体 CN Medium</vt:lpstr>
      <vt:lpstr>思源黑体 CN Normal</vt:lpstr>
      <vt:lpstr>+中文标题</vt:lpstr>
      <vt:lpstr>Arial Unicode MS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301</cp:revision>
  <dcterms:created xsi:type="dcterms:W3CDTF">2022-12-31T05:43:00Z</dcterms:created>
  <dcterms:modified xsi:type="dcterms:W3CDTF">2024-03-15T11:51:05Z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2052-12.1.0.16412</vt:lpwstr>
  </property>
  <property fmtid="{D5CDD505-2E9C-101B-9397-08002B2CF9AE}" pid="3" name="ICV">
    <vt:lpwstr>1D3D1A6F1E8A4C65835E8C63057896FD_13</vt:lpwstr>
  </property>
</Properties>
</file>