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7"/>
  </p:notesMasterIdLst>
  <p:sldIdLst>
    <p:sldId id="256" r:id="rId3"/>
    <p:sldId id="263" r:id="rId4"/>
    <p:sldId id="266" r:id="rId5"/>
    <p:sldId id="267" r:id="rId6"/>
    <p:sldId id="276" r:id="rId7"/>
    <p:sldId id="287" r:id="rId8"/>
    <p:sldId id="280" r:id="rId9"/>
    <p:sldId id="286" r:id="rId10"/>
    <p:sldId id="271" r:id="rId11"/>
    <p:sldId id="262" r:id="rId12"/>
    <p:sldId id="278" r:id="rId13"/>
    <p:sldId id="279" r:id="rId14"/>
    <p:sldId id="272" r:id="rId15"/>
    <p:sldId id="282" r:id="rId16"/>
    <p:sldId id="275" r:id="rId18"/>
    <p:sldId id="281" r:id="rId19"/>
    <p:sldId id="288" r:id="rId20"/>
    <p:sldId id="283" r:id="rId21"/>
    <p:sldId id="273" r:id="rId22"/>
    <p:sldId id="284" r:id="rId23"/>
    <p:sldId id="285" r:id="rId24"/>
    <p:sldId id="274" r:id="rId25"/>
    <p:sldId id="307" r:id="rId26"/>
  </p:sldIdLst>
  <p:sldSz cx="12192000" cy="6858000"/>
  <p:notesSz cx="6858000" cy="9144000"/>
  <p:defaultTextStyle>
    <a:defPPr>
      <a:defRPr lang="zh-CN"/>
    </a:defPPr>
    <a:lvl1pPr marL="0" algn="l" defTabSz="914400" rtl="0" eaLnBrk="1" latinLnBrk="0" hangingPunct="1">
      <a:defRPr sz="1800" kern="1200">
        <a:solidFill>
          <a:schemeClr val="tx1"/>
        </a:solidFill>
        <a:latin typeface="思源黑体"/>
        <a:ea typeface="思源黑体"/>
        <a:cs typeface="思源黑体"/>
      </a:defRPr>
    </a:lvl1pPr>
    <a:lvl2pPr marL="457200" algn="l" defTabSz="914400" rtl="0" eaLnBrk="1" latinLnBrk="0" hangingPunct="1">
      <a:defRPr sz="1800" kern="1200">
        <a:solidFill>
          <a:schemeClr val="tx1"/>
        </a:solidFill>
        <a:latin typeface="思源黑体"/>
        <a:ea typeface="思源黑体"/>
        <a:cs typeface="思源黑体"/>
      </a:defRPr>
    </a:lvl2pPr>
    <a:lvl3pPr marL="914400" algn="l" defTabSz="914400" rtl="0" eaLnBrk="1" latinLnBrk="0" hangingPunct="1">
      <a:defRPr sz="1800" kern="1200">
        <a:solidFill>
          <a:schemeClr val="tx1"/>
        </a:solidFill>
        <a:latin typeface="思源黑体"/>
        <a:ea typeface="思源黑体"/>
        <a:cs typeface="思源黑体"/>
      </a:defRPr>
    </a:lvl3pPr>
    <a:lvl4pPr marL="1371600" algn="l" defTabSz="914400" rtl="0" eaLnBrk="1" latinLnBrk="0" hangingPunct="1">
      <a:defRPr sz="1800" kern="1200">
        <a:solidFill>
          <a:schemeClr val="tx1"/>
        </a:solidFill>
        <a:latin typeface="思源黑体"/>
        <a:ea typeface="思源黑体"/>
        <a:cs typeface="思源黑体"/>
      </a:defRPr>
    </a:lvl4pPr>
    <a:lvl5pPr marL="1828800" algn="l" defTabSz="914400" rtl="0" eaLnBrk="1" latinLnBrk="0" hangingPunct="1">
      <a:defRPr sz="1800" kern="1200">
        <a:solidFill>
          <a:schemeClr val="tx1"/>
        </a:solidFill>
        <a:latin typeface="思源黑体"/>
        <a:ea typeface="思源黑体"/>
        <a:cs typeface="思源黑体"/>
      </a:defRPr>
    </a:lvl5pPr>
    <a:lvl6pPr marL="2286000" algn="l" defTabSz="914400" rtl="0" eaLnBrk="1" latinLnBrk="0" hangingPunct="1">
      <a:defRPr sz="1800" kern="1200">
        <a:solidFill>
          <a:schemeClr val="tx1"/>
        </a:solidFill>
        <a:latin typeface="思源黑体"/>
        <a:ea typeface="思源黑体"/>
        <a:cs typeface="思源黑体"/>
      </a:defRPr>
    </a:lvl6pPr>
    <a:lvl7pPr marL="2743200" algn="l" defTabSz="914400" rtl="0" eaLnBrk="1" latinLnBrk="0" hangingPunct="1">
      <a:defRPr sz="1800" kern="1200">
        <a:solidFill>
          <a:schemeClr val="tx1"/>
        </a:solidFill>
        <a:latin typeface="思源黑体"/>
        <a:ea typeface="思源黑体"/>
        <a:cs typeface="思源黑体"/>
      </a:defRPr>
    </a:lvl7pPr>
    <a:lvl8pPr marL="3200400" algn="l" defTabSz="914400" rtl="0" eaLnBrk="1" latinLnBrk="0" hangingPunct="1">
      <a:defRPr sz="1800" kern="1200">
        <a:solidFill>
          <a:schemeClr val="tx1"/>
        </a:solidFill>
        <a:latin typeface="思源黑体"/>
        <a:ea typeface="思源黑体"/>
        <a:cs typeface="思源黑体"/>
      </a:defRPr>
    </a:lvl8pPr>
    <a:lvl9pPr marL="3657600" algn="l" defTabSz="914400" rtl="0" eaLnBrk="1" latinLnBrk="0" hangingPunct="1">
      <a:defRPr sz="1800" kern="1200">
        <a:solidFill>
          <a:schemeClr val="tx1"/>
        </a:solidFill>
        <a:latin typeface="思源黑体"/>
        <a:ea typeface="思源黑体"/>
        <a:cs typeface="思源黑体"/>
      </a:defRPr>
    </a:lvl9pPr>
  </p:defaultTextStyle>
  <p:extLst>
    <p:ext uri="{EFAFB233-063F-42B5-8137-9DF3F51BA10A}">
      <p15:sldGuideLst xmlns:p15="http://schemas.microsoft.com/office/powerpoint/2012/main">
        <p15:guide id="1" orient="horz" pos="2172" userDrawn="1">
          <p15:clr>
            <a:srgbClr val="A4A3A4"/>
          </p15:clr>
        </p15:guide>
        <p15:guide id="2" pos="384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AC0B03"/>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72"/>
        <p:guide pos="3846"/>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notesMaster" Target="notesMasters/notesMaster1.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a:ea typeface="思源黑体"/>
        <a:cs typeface="思源黑体"/>
      </a:defRPr>
    </a:lvl1pPr>
    <a:lvl2pPr marL="457200" algn="l" defTabSz="914400" rtl="0" eaLnBrk="1" latinLnBrk="0" hangingPunct="1">
      <a:defRPr sz="1200" kern="1200">
        <a:solidFill>
          <a:schemeClr val="tx1"/>
        </a:solidFill>
        <a:latin typeface="思源黑体"/>
        <a:ea typeface="思源黑体"/>
        <a:cs typeface="思源黑体"/>
      </a:defRPr>
    </a:lvl2pPr>
    <a:lvl3pPr marL="914400" algn="l" defTabSz="914400" rtl="0" eaLnBrk="1" latinLnBrk="0" hangingPunct="1">
      <a:defRPr sz="1200" kern="1200">
        <a:solidFill>
          <a:schemeClr val="tx1"/>
        </a:solidFill>
        <a:latin typeface="思源黑体"/>
        <a:ea typeface="思源黑体"/>
        <a:cs typeface="思源黑体"/>
      </a:defRPr>
    </a:lvl3pPr>
    <a:lvl4pPr marL="1371600" algn="l" defTabSz="914400" rtl="0" eaLnBrk="1" latinLnBrk="0" hangingPunct="1">
      <a:defRPr sz="1200" kern="1200">
        <a:solidFill>
          <a:schemeClr val="tx1"/>
        </a:solidFill>
        <a:latin typeface="思源黑体"/>
        <a:ea typeface="思源黑体"/>
        <a:cs typeface="思源黑体"/>
      </a:defRPr>
    </a:lvl4pPr>
    <a:lvl5pPr marL="1828800" algn="l" defTabSz="914400" rtl="0" eaLnBrk="1" latinLnBrk="0" hangingPunct="1">
      <a:defRPr sz="1200" kern="1200">
        <a:solidFill>
          <a:schemeClr val="tx1"/>
        </a:solidFill>
        <a:latin typeface="思源黑体"/>
        <a:ea typeface="思源黑体"/>
        <a:cs typeface="思源黑体"/>
      </a:defRPr>
    </a:lvl5pPr>
    <a:lvl6pPr marL="2286000" algn="l" defTabSz="914400" rtl="0" eaLnBrk="1" latinLnBrk="0" hangingPunct="1">
      <a:defRPr sz="1200" kern="1200">
        <a:solidFill>
          <a:schemeClr val="tx1"/>
        </a:solidFill>
        <a:latin typeface="思源黑体"/>
        <a:ea typeface="思源黑体"/>
        <a:cs typeface="思源黑体"/>
      </a:defRPr>
    </a:lvl6pPr>
    <a:lvl7pPr marL="2743200" algn="l" defTabSz="914400" rtl="0" eaLnBrk="1" latinLnBrk="0" hangingPunct="1">
      <a:defRPr sz="1200" kern="1200">
        <a:solidFill>
          <a:schemeClr val="tx1"/>
        </a:solidFill>
        <a:latin typeface="思源黑体"/>
        <a:ea typeface="思源黑体"/>
        <a:cs typeface="思源黑体"/>
      </a:defRPr>
    </a:lvl7pPr>
    <a:lvl8pPr marL="3200400" algn="l" defTabSz="914400" rtl="0" eaLnBrk="1" latinLnBrk="0" hangingPunct="1">
      <a:defRPr sz="1200" kern="1200">
        <a:solidFill>
          <a:schemeClr val="tx1"/>
        </a:solidFill>
        <a:latin typeface="思源黑体"/>
        <a:ea typeface="思源黑体"/>
        <a:cs typeface="思源黑体"/>
      </a:defRPr>
    </a:lvl8pPr>
    <a:lvl9pPr marL="3657600" algn="l" defTabSz="914400" rtl="0" eaLnBrk="1" latinLnBrk="0" hangingPunct="1">
      <a:defRPr sz="1200" kern="1200">
        <a:solidFill>
          <a:schemeClr val="tx1"/>
        </a:solidFill>
        <a:latin typeface="思源黑体"/>
        <a:ea typeface="思源黑体"/>
        <a:cs typeface="思源黑体"/>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a:r>
              <a:rPr lang="zh-CN" altLang="en-US">
                <a:solidFill>
                  <a:srgbClr val="333333"/>
                </a:solidFill>
                <a:latin typeface="思源黑体"/>
                <a:ea typeface="思源黑体"/>
                <a:sym typeface="思源黑体"/>
              </a:rPr>
              <a:t>美国太空探索技术公司（</a:t>
            </a:r>
            <a:r>
              <a:rPr lang="en-US" altLang="zh-CN">
                <a:solidFill>
                  <a:srgbClr val="333333"/>
                </a:solidFill>
                <a:latin typeface="思源黑体"/>
                <a:ea typeface="思源黑体"/>
                <a:sym typeface="思源黑体"/>
              </a:rPr>
              <a:t>SpaceX</a:t>
            </a:r>
            <a:r>
              <a:rPr lang="zh-CN" altLang="en-US">
                <a:solidFill>
                  <a:srgbClr val="333333"/>
                </a:solidFill>
                <a:latin typeface="思源黑体"/>
                <a:ea typeface="思源黑体"/>
                <a:sym typeface="思源黑体"/>
              </a:rPr>
              <a:t>）于</a:t>
            </a:r>
            <a:r>
              <a:rPr lang="en-US" altLang="zh-CN">
                <a:solidFill>
                  <a:srgbClr val="333333"/>
                </a:solidFill>
                <a:latin typeface="思源黑体"/>
                <a:ea typeface="思源黑体"/>
                <a:sym typeface="思源黑体"/>
              </a:rPr>
              <a:t>2026</a:t>
            </a:r>
            <a:r>
              <a:rPr lang="zh-CN" altLang="en-US">
                <a:solidFill>
                  <a:srgbClr val="333333"/>
                </a:solidFill>
                <a:latin typeface="思源黑体"/>
                <a:ea typeface="思源黑体"/>
                <a:sym typeface="思源黑体"/>
              </a:rPr>
              <a:t>年</a:t>
            </a:r>
            <a:r>
              <a:rPr lang="en-US" altLang="zh-CN">
                <a:solidFill>
                  <a:srgbClr val="333333"/>
                </a:solidFill>
                <a:latin typeface="思源黑体"/>
                <a:ea typeface="思源黑体"/>
                <a:sym typeface="思源黑体"/>
              </a:rPr>
              <a:t>6</a:t>
            </a:r>
            <a:r>
              <a:rPr lang="zh-CN" altLang="en-US">
                <a:solidFill>
                  <a:srgbClr val="333333"/>
                </a:solidFill>
                <a:latin typeface="思源黑体"/>
                <a:ea typeface="思源黑体"/>
                <a:sym typeface="思源黑体"/>
              </a:rPr>
              <a:t>月</a:t>
            </a:r>
            <a:r>
              <a:rPr lang="en-US" altLang="zh-CN">
                <a:solidFill>
                  <a:srgbClr val="333333"/>
                </a:solidFill>
                <a:latin typeface="思源黑体"/>
                <a:ea typeface="思源黑体"/>
                <a:sym typeface="思源黑体"/>
              </a:rPr>
              <a:t>12</a:t>
            </a:r>
            <a:r>
              <a:rPr lang="zh-CN" altLang="en-US">
                <a:solidFill>
                  <a:srgbClr val="333333"/>
                </a:solidFill>
                <a:latin typeface="思源黑体"/>
                <a:ea typeface="思源黑体"/>
                <a:sym typeface="思源黑体"/>
              </a:rPr>
              <a:t>日在纳斯达克证券交易所首次公开募股</a:t>
            </a:r>
            <a:r>
              <a:rPr lang="zh-CN">
                <a:solidFill>
                  <a:srgbClr val="333333"/>
                </a:solidFill>
                <a:latin typeface="思源黑体"/>
                <a:ea typeface="思源黑体" panose="020B0300000000000000" charset="-122"/>
                <a:sym typeface="思源黑体"/>
              </a:rPr>
              <a:t>，</a:t>
            </a:r>
            <a:r>
              <a:rPr lang="zh-CN" altLang="en-US">
                <a:solidFill>
                  <a:srgbClr val="333333"/>
                </a:solidFill>
                <a:latin typeface="思源黑体"/>
                <a:ea typeface="思源黑体"/>
                <a:sym typeface="思源黑体"/>
              </a:rPr>
              <a:t>发行价每股</a:t>
            </a:r>
            <a:r>
              <a:rPr lang="en-US" altLang="zh-CN">
                <a:solidFill>
                  <a:srgbClr val="333333"/>
                </a:solidFill>
                <a:latin typeface="思源黑体"/>
                <a:ea typeface="思源黑体"/>
                <a:sym typeface="思源黑体"/>
              </a:rPr>
              <a:t>135</a:t>
            </a:r>
            <a:r>
              <a:rPr lang="zh-CN" altLang="en-US">
                <a:solidFill>
                  <a:srgbClr val="333333"/>
                </a:solidFill>
                <a:latin typeface="思源黑体"/>
                <a:ea typeface="思源黑体"/>
                <a:sym typeface="思源黑体"/>
              </a:rPr>
              <a:t>美元，</a:t>
            </a:r>
            <a:r>
              <a:rPr lang="zh-CN" altLang="en-US">
                <a:solidFill>
                  <a:srgbClr val="333333"/>
                </a:solidFill>
                <a:latin typeface="思源黑体"/>
                <a:ea typeface="思源黑体"/>
                <a:sym typeface="思源黑体"/>
              </a:rPr>
              <a:t>发行约5.556亿股，拟筹资750亿美元，对应估值1.77万亿美元。</a:t>
            </a:r>
            <a:r>
              <a:rPr lang="zh-CN" altLang="en-US">
                <a:solidFill>
                  <a:srgbClr val="333333"/>
                </a:solidFill>
                <a:latin typeface="思源黑体"/>
                <a:ea typeface="思源黑体"/>
                <a:sym typeface="思源黑体"/>
              </a:rPr>
              <a:t>创下全球有史以来最大规模</a:t>
            </a:r>
            <a:r>
              <a:rPr lang="en-US" altLang="zh-CN">
                <a:solidFill>
                  <a:srgbClr val="333333"/>
                </a:solidFill>
                <a:latin typeface="思源黑体"/>
                <a:ea typeface="思源黑体"/>
                <a:sym typeface="思源黑体"/>
              </a:rPr>
              <a:t>IPO</a:t>
            </a:r>
            <a:r>
              <a:rPr lang="zh-CN" altLang="en-US">
                <a:solidFill>
                  <a:srgbClr val="333333"/>
                </a:solidFill>
                <a:latin typeface="思源黑体"/>
                <a:ea typeface="思源黑体"/>
                <a:sym typeface="思源黑体"/>
              </a:rPr>
              <a:t>纪录。</a:t>
            </a:r>
            <a:endParaRPr lang="zh-CN" altLang="en-US" b="0" i="0">
              <a:solidFill>
                <a:srgbClr val="333333"/>
              </a:solidFill>
              <a:latin typeface="思源黑体"/>
              <a:ea typeface="思源黑体"/>
            </a:endParaRPr>
          </a:p>
          <a:p>
            <a:pPr marL="0" indent="0"/>
            <a:r>
              <a:rPr lang="zh-CN" altLang="en-US">
                <a:solidFill>
                  <a:srgbClr val="333333"/>
                </a:solidFill>
                <a:latin typeface="思源黑体"/>
                <a:ea typeface="思源黑体"/>
                <a:sym typeface="思源黑体"/>
              </a:rPr>
              <a:t>上市首日，</a:t>
            </a:r>
            <a:r>
              <a:rPr lang="en-US" altLang="zh-CN">
                <a:solidFill>
                  <a:srgbClr val="333333"/>
                </a:solidFill>
                <a:latin typeface="思源黑体"/>
                <a:ea typeface="思源黑体"/>
                <a:sym typeface="思源黑体"/>
              </a:rPr>
              <a:t>SpaceX</a:t>
            </a:r>
            <a:r>
              <a:rPr lang="zh-CN" altLang="en-US">
                <a:solidFill>
                  <a:srgbClr val="333333"/>
                </a:solidFill>
                <a:latin typeface="思源黑体"/>
                <a:ea typeface="思源黑体"/>
                <a:sym typeface="思源黑体"/>
              </a:rPr>
              <a:t>股价大涨</a:t>
            </a:r>
            <a:r>
              <a:rPr lang="en-US" altLang="zh-CN">
                <a:solidFill>
                  <a:srgbClr val="333333"/>
                </a:solidFill>
                <a:latin typeface="思源黑体"/>
                <a:ea typeface="思源黑体"/>
                <a:sym typeface="思源黑体"/>
              </a:rPr>
              <a:t>19.22%</a:t>
            </a:r>
            <a:r>
              <a:rPr lang="zh-CN" altLang="en-US">
                <a:solidFill>
                  <a:srgbClr val="333333"/>
                </a:solidFill>
                <a:latin typeface="思源黑体"/>
                <a:ea typeface="思源黑体"/>
                <a:sym typeface="思源黑体"/>
              </a:rPr>
              <a:t>，三天后摸高</a:t>
            </a:r>
            <a:r>
              <a:rPr lang="en-US" altLang="zh-CN">
                <a:solidFill>
                  <a:srgbClr val="333333"/>
                </a:solidFill>
                <a:latin typeface="思源黑体"/>
                <a:ea typeface="思源黑体"/>
                <a:sym typeface="思源黑体"/>
              </a:rPr>
              <a:t>225.64</a:t>
            </a:r>
            <a:r>
              <a:rPr lang="zh-CN" altLang="en-US">
                <a:solidFill>
                  <a:srgbClr val="333333"/>
                </a:solidFill>
                <a:latin typeface="思源黑体"/>
                <a:ea typeface="思源黑体" panose="020B0300000000000000" charset="-122"/>
                <a:sym typeface="思源黑体"/>
              </a:rPr>
              <a:t>美元。</a:t>
            </a:r>
            <a:endParaRPr lang="zh-CN" altLang="en-US" b="0" i="0">
              <a:solidFill>
                <a:srgbClr val="333333"/>
              </a:solidFill>
              <a:latin typeface="思源黑体"/>
              <a:ea typeface="思源黑体" panose="020B0300000000000000" charset="-122"/>
            </a:endParaRPr>
          </a:p>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tags" Target="../tags/tag11.xml"/><Relationship Id="rId5" Type="http://schemas.openxmlformats.org/officeDocument/2006/relationships/tags" Target="../tags/tag10.xml"/><Relationship Id="rId4" Type="http://schemas.openxmlformats.org/officeDocument/2006/relationships/tags" Target="../tags/tag9.xml"/><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5" Type="http://schemas.openxmlformats.org/officeDocument/2006/relationships/tags" Target="../tags/tag15.xml"/><Relationship Id="rId4" Type="http://schemas.openxmlformats.org/officeDocument/2006/relationships/tags" Target="../tags/tag14.xml"/><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图片 3" descr="画板 1"/>
          <p:cNvPicPr>
            <a:picLocks noChangeAspect="1"/>
          </p:cNvPicPr>
          <p:nvPr userDrawn="1"/>
        </p:nvPicPr>
        <p:blipFill>
          <a:blip r:embed="rId2"/>
          <a:stretch>
            <a:fillRect/>
          </a:stretch>
        </p:blipFill>
        <p:spPr>
          <a:xfrm>
            <a:off x="0" y="0"/>
            <a:ext cx="12192000" cy="6858000"/>
          </a:xfrm>
          <a:prstGeom prst="rect">
            <a:avLst/>
          </a:prstGeom>
        </p:spPr>
      </p:pic>
      <p:pic>
        <p:nvPicPr>
          <p:cNvPr id="9" name="图片 8" descr="生成拟物化风格图片"/>
          <p:cNvPicPr>
            <a:picLocks noChangeAspect="1"/>
          </p:cNvPicPr>
          <p:nvPr userDrawn="1"/>
        </p:nvPicPr>
        <p:blipFill>
          <a:blip r:embed="rId3"/>
          <a:stretch>
            <a:fillRect/>
          </a:stretch>
        </p:blipFill>
        <p:spPr>
          <a:xfrm>
            <a:off x="154940" y="88900"/>
            <a:ext cx="1844040" cy="709295"/>
          </a:xfrm>
          <a:prstGeom prst="rect">
            <a:avLst/>
          </a:prstGeom>
        </p:spPr>
      </p:pic>
      <p:pic>
        <p:nvPicPr>
          <p:cNvPr id="11" name="图片 10" descr="新logo_ 拷贝"/>
          <p:cNvPicPr>
            <a:picLocks noChangeAspect="1"/>
          </p:cNvPicPr>
          <p:nvPr userDrawn="1"/>
        </p:nvPicPr>
        <p:blipFill>
          <a:blip r:embed="rId4"/>
          <a:stretch>
            <a:fillRect/>
          </a:stretch>
        </p:blipFill>
        <p:spPr>
          <a:xfrm>
            <a:off x="10429240" y="219075"/>
            <a:ext cx="1516380" cy="332740"/>
          </a:xfrm>
          <a:prstGeom prst="rect">
            <a:avLst/>
          </a:prstGeom>
        </p:spPr>
      </p:pic>
      <p:sp>
        <p:nvSpPr>
          <p:cNvPr id="5" name="文本框 4"/>
          <p:cNvSpPr txBox="1"/>
          <p:nvPr userDrawn="1"/>
        </p:nvSpPr>
        <p:spPr>
          <a:xfrm>
            <a:off x="9336405" y="6342380"/>
            <a:ext cx="2574925" cy="286385"/>
          </a:xfrm>
          <a:prstGeom prst="rect">
            <a:avLst/>
          </a:prstGeom>
          <a:noFill/>
        </p:spPr>
        <p:txBody>
          <a:bodyPr wrap="square" rtlCol="0">
            <a:noAutofit/>
          </a:bodyPr>
          <a:p>
            <a:pPr algn="ctr"/>
            <a:r>
              <a:rPr lang="zh-CN" altLang="en-US" sz="1600">
                <a:solidFill>
                  <a:schemeClr val="bg1">
                    <a:alpha val="55000"/>
                  </a:schemeClr>
                </a:solidFill>
                <a:effectLst/>
                <a:latin typeface="思源黑体" panose="020B0300000000000000" charset="-122"/>
                <a:ea typeface="思源黑体" panose="020B0300000000000000" charset="-122"/>
              </a:rPr>
              <a:t>股市有风险，投资需谨慎</a:t>
            </a:r>
            <a:endParaRPr lang="zh-CN" altLang="en-US" sz="1600">
              <a:solidFill>
                <a:schemeClr val="bg1">
                  <a:alpha val="55000"/>
                </a:schemeClr>
              </a:solidFill>
              <a:effectLst/>
              <a:latin typeface="思源黑体" panose="020B0300000000000000" charset="-122"/>
              <a:ea typeface="思源黑体" panose="020B0300000000000000" charset="-122"/>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dirty="0"/>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画板 1 拷贝"/>
          <p:cNvPicPr>
            <a:picLocks noChangeAspect="1"/>
          </p:cNvPicPr>
          <p:nvPr userDrawn="1"/>
        </p:nvPicPr>
        <p:blipFill>
          <a:blip r:embed="rId2"/>
          <a:stretch>
            <a:fillRect/>
          </a:stretch>
        </p:blipFill>
        <p:spPr>
          <a:xfrm>
            <a:off x="0" y="0"/>
            <a:ext cx="12192000" cy="6858000"/>
          </a:xfrm>
          <a:prstGeom prst="rect">
            <a:avLst/>
          </a:prstGeom>
        </p:spPr>
      </p:pic>
      <p:pic>
        <p:nvPicPr>
          <p:cNvPr id="9" name="图片 8" descr="生成拟物化风格图片"/>
          <p:cNvPicPr>
            <a:picLocks noChangeAspect="1"/>
          </p:cNvPicPr>
          <p:nvPr userDrawn="1"/>
        </p:nvPicPr>
        <p:blipFill>
          <a:blip r:embed="rId3"/>
          <a:stretch>
            <a:fillRect/>
          </a:stretch>
        </p:blipFill>
        <p:spPr>
          <a:xfrm>
            <a:off x="154940" y="88900"/>
            <a:ext cx="1844040" cy="709295"/>
          </a:xfrm>
          <a:prstGeom prst="rect">
            <a:avLst/>
          </a:prstGeom>
        </p:spPr>
      </p:pic>
      <p:pic>
        <p:nvPicPr>
          <p:cNvPr id="11" name="图片 10" descr="新logo_ 拷贝"/>
          <p:cNvPicPr>
            <a:picLocks noChangeAspect="1"/>
          </p:cNvPicPr>
          <p:nvPr userDrawn="1"/>
        </p:nvPicPr>
        <p:blipFill>
          <a:blip r:embed="rId4"/>
          <a:stretch>
            <a:fillRect/>
          </a:stretch>
        </p:blipFill>
        <p:spPr>
          <a:xfrm>
            <a:off x="10429240" y="219075"/>
            <a:ext cx="1516380" cy="332740"/>
          </a:xfrm>
          <a:prstGeom prst="rect">
            <a:avLst/>
          </a:prstGeom>
        </p:spPr>
      </p:pic>
      <p:sp>
        <p:nvSpPr>
          <p:cNvPr id="10" name="文本框 9"/>
          <p:cNvSpPr txBox="1"/>
          <p:nvPr userDrawn="1"/>
        </p:nvSpPr>
        <p:spPr>
          <a:xfrm>
            <a:off x="9336405" y="6342380"/>
            <a:ext cx="2574925" cy="286385"/>
          </a:xfrm>
          <a:prstGeom prst="rect">
            <a:avLst/>
          </a:prstGeom>
          <a:noFill/>
        </p:spPr>
        <p:txBody>
          <a:bodyPr wrap="square" rtlCol="0">
            <a:noAutofit/>
          </a:bodyPr>
          <a:p>
            <a:pPr algn="ctr"/>
            <a:r>
              <a:rPr lang="zh-CN" altLang="en-US" sz="1600">
                <a:solidFill>
                  <a:schemeClr val="bg1">
                    <a:alpha val="55000"/>
                  </a:schemeClr>
                </a:solidFill>
                <a:effectLst/>
                <a:latin typeface="思源黑体" panose="020B0300000000000000" charset="-122"/>
                <a:ea typeface="思源黑体" panose="020B0300000000000000" charset="-122"/>
              </a:rPr>
              <a:t>股市有风险，投资需谨慎</a:t>
            </a:r>
            <a:endParaRPr lang="zh-CN" altLang="en-US" sz="1600">
              <a:solidFill>
                <a:schemeClr val="bg1">
                  <a:alpha val="55000"/>
                </a:schemeClr>
              </a:solidFill>
              <a:effectLst/>
              <a:latin typeface="思源黑体" panose="020B0300000000000000" charset="-122"/>
              <a:ea typeface="思源黑体" panose="020B0300000000000000" charset="-122"/>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5" descr="画板 1 拷贝 2"/>
          <p:cNvPicPr>
            <a:picLocks noChangeAspect="1"/>
          </p:cNvPicPr>
          <p:nvPr userDrawn="1"/>
        </p:nvPicPr>
        <p:blipFill>
          <a:blip r:embed="rId2"/>
          <a:stretch>
            <a:fillRect/>
          </a:stretch>
        </p:blipFill>
        <p:spPr>
          <a:xfrm>
            <a:off x="0" y="0"/>
            <a:ext cx="12192000" cy="6858000"/>
          </a:xfrm>
          <a:prstGeom prst="rect">
            <a:avLst/>
          </a:prstGeom>
        </p:spPr>
      </p:pic>
      <p:pic>
        <p:nvPicPr>
          <p:cNvPr id="9" name="图片 8" descr="生成拟物化风格图片"/>
          <p:cNvPicPr>
            <a:picLocks noChangeAspect="1"/>
          </p:cNvPicPr>
          <p:nvPr userDrawn="1"/>
        </p:nvPicPr>
        <p:blipFill>
          <a:blip r:embed="rId3"/>
          <a:stretch>
            <a:fillRect/>
          </a:stretch>
        </p:blipFill>
        <p:spPr>
          <a:xfrm>
            <a:off x="154940" y="88900"/>
            <a:ext cx="1844040" cy="709295"/>
          </a:xfrm>
          <a:prstGeom prst="rect">
            <a:avLst/>
          </a:prstGeom>
        </p:spPr>
      </p:pic>
      <p:pic>
        <p:nvPicPr>
          <p:cNvPr id="11" name="图片 10" descr="新logo_ 拷贝"/>
          <p:cNvPicPr>
            <a:picLocks noChangeAspect="1"/>
          </p:cNvPicPr>
          <p:nvPr userDrawn="1"/>
        </p:nvPicPr>
        <p:blipFill>
          <a:blip r:embed="rId4"/>
          <a:stretch>
            <a:fillRect/>
          </a:stretch>
        </p:blipFill>
        <p:spPr>
          <a:xfrm>
            <a:off x="10429240" y="219075"/>
            <a:ext cx="1516380" cy="332740"/>
          </a:xfrm>
          <a:prstGeom prst="rect">
            <a:avLst/>
          </a:prstGeom>
        </p:spPr>
      </p:pic>
      <p:sp>
        <p:nvSpPr>
          <p:cNvPr id="10" name="文本框 9"/>
          <p:cNvSpPr txBox="1"/>
          <p:nvPr userDrawn="1"/>
        </p:nvSpPr>
        <p:spPr>
          <a:xfrm>
            <a:off x="9336405" y="6342380"/>
            <a:ext cx="2574925" cy="286385"/>
          </a:xfrm>
          <a:prstGeom prst="rect">
            <a:avLst/>
          </a:prstGeom>
          <a:noFill/>
        </p:spPr>
        <p:txBody>
          <a:bodyPr wrap="square" rtlCol="0">
            <a:noAutofit/>
          </a:bodyPr>
          <a:p>
            <a:pPr algn="ctr"/>
            <a:r>
              <a:rPr lang="zh-CN" altLang="en-US" sz="1600">
                <a:solidFill>
                  <a:schemeClr val="bg1">
                    <a:alpha val="55000"/>
                  </a:schemeClr>
                </a:solidFill>
                <a:effectLst/>
                <a:latin typeface="思源黑体" panose="020B0300000000000000" charset="-122"/>
                <a:ea typeface="思源黑体" panose="020B0300000000000000" charset="-122"/>
              </a:rPr>
              <a:t>股市有风险，投资需谨慎</a:t>
            </a:r>
            <a:endParaRPr lang="zh-CN" altLang="en-US" sz="1600">
              <a:solidFill>
                <a:schemeClr val="bg1">
                  <a:alpha val="55000"/>
                </a:schemeClr>
              </a:solidFill>
              <a:effectLst/>
              <a:latin typeface="思源黑体" panose="020B0300000000000000" charset="-122"/>
              <a:ea typeface="思源黑体" panose="020B0300000000000000" charset="-122"/>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8" name="图片 7" descr="画板 1 拷贝 3"/>
          <p:cNvPicPr>
            <a:picLocks noChangeAspect="1"/>
          </p:cNvPicPr>
          <p:nvPr userDrawn="1"/>
        </p:nvPicPr>
        <p:blipFill>
          <a:blip r:embed="rId2"/>
          <a:stretch>
            <a:fillRect/>
          </a:stretch>
        </p:blipFill>
        <p:spPr>
          <a:xfrm>
            <a:off x="0" y="0"/>
            <a:ext cx="12192000" cy="6858000"/>
          </a:xfrm>
          <a:prstGeom prst="rect">
            <a:avLst/>
          </a:prstGeom>
        </p:spPr>
      </p:pic>
      <p:pic>
        <p:nvPicPr>
          <p:cNvPr id="9" name="图片 8" descr="生成拟物化风格图片"/>
          <p:cNvPicPr>
            <a:picLocks noChangeAspect="1"/>
          </p:cNvPicPr>
          <p:nvPr userDrawn="1"/>
        </p:nvPicPr>
        <p:blipFill>
          <a:blip r:embed="rId3"/>
          <a:stretch>
            <a:fillRect/>
          </a:stretch>
        </p:blipFill>
        <p:spPr>
          <a:xfrm>
            <a:off x="154940" y="88900"/>
            <a:ext cx="1844040" cy="709295"/>
          </a:xfrm>
          <a:prstGeom prst="rect">
            <a:avLst/>
          </a:prstGeom>
        </p:spPr>
      </p:pic>
      <p:pic>
        <p:nvPicPr>
          <p:cNvPr id="11" name="图片 10" descr="新logo_ 拷贝"/>
          <p:cNvPicPr>
            <a:picLocks noChangeAspect="1"/>
          </p:cNvPicPr>
          <p:nvPr userDrawn="1"/>
        </p:nvPicPr>
        <p:blipFill>
          <a:blip r:embed="rId4"/>
          <a:stretch>
            <a:fillRect/>
          </a:stretch>
        </p:blipFill>
        <p:spPr>
          <a:xfrm>
            <a:off x="10429240" y="219075"/>
            <a:ext cx="1516380" cy="332740"/>
          </a:xfrm>
          <a:prstGeom prst="rect">
            <a:avLst/>
          </a:prstGeom>
        </p:spPr>
      </p:pic>
      <p:sp>
        <p:nvSpPr>
          <p:cNvPr id="10" name="文本框 9"/>
          <p:cNvSpPr txBox="1"/>
          <p:nvPr userDrawn="1"/>
        </p:nvSpPr>
        <p:spPr>
          <a:xfrm>
            <a:off x="9336405" y="6342380"/>
            <a:ext cx="2574925" cy="286385"/>
          </a:xfrm>
          <a:prstGeom prst="rect">
            <a:avLst/>
          </a:prstGeom>
          <a:noFill/>
        </p:spPr>
        <p:txBody>
          <a:bodyPr wrap="square" rtlCol="0">
            <a:noAutofit/>
          </a:bodyPr>
          <a:p>
            <a:pPr algn="ctr"/>
            <a:r>
              <a:rPr lang="zh-CN" altLang="en-US" sz="1600">
                <a:solidFill>
                  <a:schemeClr val="bg1">
                    <a:alpha val="55000"/>
                  </a:schemeClr>
                </a:solidFill>
                <a:effectLst/>
                <a:latin typeface="思源黑体" panose="020B0300000000000000" charset="-122"/>
                <a:ea typeface="思源黑体" panose="020B0300000000000000" charset="-122"/>
              </a:rPr>
              <a:t>股市有风险，投资需谨慎</a:t>
            </a:r>
            <a:endParaRPr lang="zh-CN" altLang="en-US" sz="1600">
              <a:solidFill>
                <a:schemeClr val="bg1">
                  <a:alpha val="55000"/>
                </a:schemeClr>
              </a:solidFill>
              <a:effectLst/>
              <a:latin typeface="思源黑体" panose="020B0300000000000000" charset="-122"/>
              <a:ea typeface="思源黑体" panose="020B0300000000000000" charset="-122"/>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0" name="图片 9" descr="画板 1 拷贝 4"/>
          <p:cNvPicPr>
            <a:picLocks noChangeAspect="1"/>
          </p:cNvPicPr>
          <p:nvPr userDrawn="1"/>
        </p:nvPicPr>
        <p:blipFill>
          <a:blip r:embed="rId2"/>
          <a:stretch>
            <a:fillRect/>
          </a:stretch>
        </p:blipFill>
        <p:spPr>
          <a:xfrm>
            <a:off x="0" y="0"/>
            <a:ext cx="12192000" cy="6858000"/>
          </a:xfrm>
          <a:prstGeom prst="rect">
            <a:avLst/>
          </a:prstGeom>
        </p:spPr>
      </p:pic>
      <p:pic>
        <p:nvPicPr>
          <p:cNvPr id="11" name="图片 10" descr="生成拟物化风格图片"/>
          <p:cNvPicPr>
            <a:picLocks noChangeAspect="1"/>
          </p:cNvPicPr>
          <p:nvPr userDrawn="1"/>
        </p:nvPicPr>
        <p:blipFill>
          <a:blip r:embed="rId3"/>
          <a:stretch>
            <a:fillRect/>
          </a:stretch>
        </p:blipFill>
        <p:spPr>
          <a:xfrm>
            <a:off x="154940" y="88900"/>
            <a:ext cx="1844040" cy="709295"/>
          </a:xfrm>
          <a:prstGeom prst="rect">
            <a:avLst/>
          </a:prstGeom>
        </p:spPr>
      </p:pic>
      <p:pic>
        <p:nvPicPr>
          <p:cNvPr id="12" name="图片 11" descr="新logo_ 拷贝"/>
          <p:cNvPicPr>
            <a:picLocks noChangeAspect="1"/>
          </p:cNvPicPr>
          <p:nvPr userDrawn="1"/>
        </p:nvPicPr>
        <p:blipFill>
          <a:blip r:embed="rId4"/>
          <a:stretch>
            <a:fillRect/>
          </a:stretch>
        </p:blipFill>
        <p:spPr>
          <a:xfrm>
            <a:off x="10429240" y="219075"/>
            <a:ext cx="1516380" cy="332740"/>
          </a:xfrm>
          <a:prstGeom prst="rect">
            <a:avLst/>
          </a:prstGeom>
        </p:spPr>
      </p:pic>
      <p:sp>
        <p:nvSpPr>
          <p:cNvPr id="13" name="文本框 12"/>
          <p:cNvSpPr txBox="1"/>
          <p:nvPr userDrawn="1"/>
        </p:nvSpPr>
        <p:spPr>
          <a:xfrm>
            <a:off x="9336405" y="6342380"/>
            <a:ext cx="2574925" cy="286385"/>
          </a:xfrm>
          <a:prstGeom prst="rect">
            <a:avLst/>
          </a:prstGeom>
          <a:noFill/>
        </p:spPr>
        <p:txBody>
          <a:bodyPr wrap="square" rtlCol="0">
            <a:noAutofit/>
          </a:bodyPr>
          <a:p>
            <a:pPr algn="ctr"/>
            <a:r>
              <a:rPr lang="zh-CN" altLang="en-US" sz="1600">
                <a:solidFill>
                  <a:schemeClr val="bg1">
                    <a:alpha val="55000"/>
                  </a:schemeClr>
                </a:solidFill>
                <a:effectLst/>
                <a:latin typeface="思源黑体" panose="020B0300000000000000" charset="-122"/>
                <a:ea typeface="思源黑体" panose="020B0300000000000000" charset="-122"/>
              </a:rPr>
              <a:t>股市有风险，投资需谨慎</a:t>
            </a:r>
            <a:endParaRPr lang="zh-CN" altLang="en-US" sz="1600">
              <a:solidFill>
                <a:schemeClr val="bg1">
                  <a:alpha val="55000"/>
                </a:schemeClr>
              </a:solidFill>
              <a:effectLst/>
              <a:latin typeface="思源黑体" panose="020B0300000000000000" charset="-122"/>
              <a:ea typeface="思源黑体" panose="020B0300000000000000" charset="-122"/>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7" name="图片 6" descr="画板 1 拷贝 5"/>
          <p:cNvPicPr>
            <a:picLocks noChangeAspect="1"/>
          </p:cNvPicPr>
          <p:nvPr userDrawn="1"/>
        </p:nvPicPr>
        <p:blipFill>
          <a:blip r:embed="rId2"/>
          <a:stretch>
            <a:fillRect/>
          </a:stretch>
        </p:blipFill>
        <p:spPr>
          <a:xfrm>
            <a:off x="0" y="0"/>
            <a:ext cx="12192000" cy="6858000"/>
          </a:xfrm>
          <a:prstGeom prst="rect">
            <a:avLst/>
          </a:prstGeom>
        </p:spPr>
      </p:pic>
      <p:sp>
        <p:nvSpPr>
          <p:cNvPr id="8" name="文本框 7"/>
          <p:cNvSpPr txBox="1"/>
          <p:nvPr userDrawn="1"/>
        </p:nvSpPr>
        <p:spPr>
          <a:xfrm>
            <a:off x="668020" y="6570345"/>
            <a:ext cx="10912475" cy="260350"/>
          </a:xfrm>
          <a:prstGeom prst="rect">
            <a:avLst/>
          </a:prstGeom>
          <a:noFill/>
        </p:spPr>
        <p:txBody>
          <a:bodyPr wrap="square" rtlCol="0">
            <a:spAutoFit/>
          </a:bodyPr>
          <a:p>
            <a:pPr algn="ctr"/>
            <a:r>
              <a:rPr lang="zh-CN" altLang="en-US" sz="1100">
                <a:solidFill>
                  <a:schemeClr val="tx1">
                    <a:lumMod val="65000"/>
                    <a:lumOff val="35000"/>
                    <a:alpha val="55000"/>
                  </a:schemeClr>
                </a:solidFill>
              </a:rPr>
              <a:t>经传多赢首席投顾 :蔡英姿丨执业编号:</a:t>
            </a:r>
            <a:r>
              <a:rPr lang="en-US" altLang="zh-CN" sz="1100">
                <a:solidFill>
                  <a:schemeClr val="tx1">
                    <a:lumMod val="65000"/>
                    <a:lumOff val="35000"/>
                    <a:alpha val="55000"/>
                  </a:schemeClr>
                </a:solidFill>
              </a:rPr>
              <a:t>A1120613090011  </a:t>
            </a:r>
            <a:r>
              <a:rPr lang="zh-CN" altLang="en-US" sz="1100">
                <a:solidFill>
                  <a:schemeClr val="tx1">
                    <a:lumMod val="65000"/>
                    <a:lumOff val="35000"/>
                    <a:alpha val="55000"/>
                  </a:schemeClr>
                </a:solidFill>
              </a:rPr>
              <a:t>风险提示:观点基于软件数据和理论模型分析，仅供参考，不构成买卖建议，股市有风险，投资需谨慎！</a:t>
            </a:r>
            <a:endParaRPr lang="zh-CN" altLang="en-US" sz="1100">
              <a:solidFill>
                <a:schemeClr val="tx1">
                  <a:lumMod val="65000"/>
                  <a:lumOff val="35000"/>
                  <a:alpha val="55000"/>
                </a:schemeClr>
              </a:solidFill>
            </a:endParaRPr>
          </a:p>
        </p:txBody>
      </p:sp>
      <p:pic>
        <p:nvPicPr>
          <p:cNvPr id="9" name="图片 8" descr="生成拟物化风格图片"/>
          <p:cNvPicPr>
            <a:picLocks noChangeAspect="1"/>
          </p:cNvPicPr>
          <p:nvPr userDrawn="1"/>
        </p:nvPicPr>
        <p:blipFill>
          <a:blip r:embed="rId3"/>
          <a:stretch>
            <a:fillRect/>
          </a:stretch>
        </p:blipFill>
        <p:spPr>
          <a:xfrm>
            <a:off x="154940" y="88900"/>
            <a:ext cx="1844040" cy="709295"/>
          </a:xfrm>
          <a:prstGeom prst="rect">
            <a:avLst/>
          </a:prstGeom>
        </p:spPr>
      </p:pic>
      <p:pic>
        <p:nvPicPr>
          <p:cNvPr id="11" name="图片 10" descr="新logo_ 拷贝"/>
          <p:cNvPicPr>
            <a:picLocks noChangeAspect="1"/>
          </p:cNvPicPr>
          <p:nvPr userDrawn="1"/>
        </p:nvPicPr>
        <p:blipFill>
          <a:blip r:embed="rId4"/>
          <a:stretch>
            <a:fillRect/>
          </a:stretch>
        </p:blipFill>
        <p:spPr>
          <a:xfrm>
            <a:off x="10429240" y="219075"/>
            <a:ext cx="1516380" cy="33274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1_节标题">
    <p:spTree>
      <p:nvGrpSpPr>
        <p:cNvPr id="1" name=""/>
        <p:cNvGrpSpPr/>
        <p:nvPr/>
      </p:nvGrpSpPr>
      <p:grpSpPr>
        <a:xfrm>
          <a:off x="0" y="0"/>
          <a:ext cx="0" cy="0"/>
          <a:chOff x="0" y="0"/>
          <a:chExt cx="0" cy="0"/>
        </a:xfrm>
      </p:grpSpPr>
      <p:pic>
        <p:nvPicPr>
          <p:cNvPr id="7" name="图片 6" descr="画板 1 拷贝 5"/>
          <p:cNvPicPr>
            <a:picLocks noChangeAspect="1"/>
          </p:cNvPicPr>
          <p:nvPr userDrawn="1"/>
        </p:nvPicPr>
        <p:blipFill>
          <a:blip r:embed="rId2"/>
          <a:stretch>
            <a:fillRect/>
          </a:stretch>
        </p:blipFill>
        <p:spPr>
          <a:xfrm>
            <a:off x="0" y="0"/>
            <a:ext cx="12192000" cy="6858000"/>
          </a:xfrm>
          <a:prstGeom prst="rect">
            <a:avLst/>
          </a:prstGeom>
        </p:spPr>
      </p:pic>
      <p:sp>
        <p:nvSpPr>
          <p:cNvPr id="8" name="文本框 7"/>
          <p:cNvSpPr txBox="1"/>
          <p:nvPr userDrawn="1"/>
        </p:nvSpPr>
        <p:spPr>
          <a:xfrm>
            <a:off x="-635" y="6570345"/>
            <a:ext cx="12192635" cy="260350"/>
          </a:xfrm>
          <a:prstGeom prst="rect">
            <a:avLst/>
          </a:prstGeom>
          <a:noFill/>
        </p:spPr>
        <p:txBody>
          <a:bodyPr wrap="square" rtlCol="0">
            <a:spAutoFit/>
          </a:bodyPr>
          <a:p>
            <a:pPr algn="ctr"/>
            <a:r>
              <a:rPr lang="zh-CN" altLang="en-US" sz="1100">
                <a:solidFill>
                  <a:schemeClr val="tx1">
                    <a:lumMod val="65000"/>
                    <a:lumOff val="35000"/>
                    <a:alpha val="55000"/>
                  </a:schemeClr>
                </a:solidFill>
              </a:rPr>
              <a:t>经传多赢投研总监 :杨春虎丨投顾编号:</a:t>
            </a:r>
            <a:r>
              <a:rPr lang="en-US" altLang="zh-CN" sz="1100">
                <a:solidFill>
                  <a:schemeClr val="tx1">
                    <a:lumMod val="65000"/>
                    <a:lumOff val="35000"/>
                    <a:alpha val="55000"/>
                  </a:schemeClr>
                </a:solidFill>
              </a:rPr>
              <a:t>A1120619100003/</a:t>
            </a:r>
            <a:r>
              <a:rPr lang="zh-CN" altLang="en-US" sz="1100">
                <a:solidFill>
                  <a:schemeClr val="tx1">
                    <a:lumMod val="65000"/>
                    <a:lumOff val="35000"/>
                    <a:alpha val="55000"/>
                  </a:schemeClr>
                </a:solidFill>
              </a:rPr>
              <a:t>基金编号</a:t>
            </a:r>
            <a:r>
              <a:rPr lang="en-US" altLang="zh-CN" sz="1100">
                <a:solidFill>
                  <a:schemeClr val="tx1">
                    <a:lumMod val="65000"/>
                    <a:lumOff val="35000"/>
                    <a:alpha val="55000"/>
                  </a:schemeClr>
                </a:solidFill>
              </a:rPr>
              <a:t>A20250618011797  </a:t>
            </a:r>
            <a:r>
              <a:rPr lang="zh-CN" altLang="en-US" sz="1100">
                <a:solidFill>
                  <a:schemeClr val="tx1">
                    <a:lumMod val="65000"/>
                    <a:lumOff val="35000"/>
                    <a:alpha val="55000"/>
                  </a:schemeClr>
                </a:solidFill>
              </a:rPr>
              <a:t>风险提示:观点基于软件数据和理论模型分析，仅供参考，不构成买卖建议，股市有风险，投资需谨慎！</a:t>
            </a:r>
            <a:endParaRPr lang="en-US" altLang="zh-CN" sz="1100">
              <a:solidFill>
                <a:schemeClr val="tx1">
                  <a:lumMod val="65000"/>
                  <a:lumOff val="35000"/>
                  <a:alpha val="55000"/>
                </a:schemeClr>
              </a:solidFill>
            </a:endParaRPr>
          </a:p>
        </p:txBody>
      </p:sp>
      <p:pic>
        <p:nvPicPr>
          <p:cNvPr id="9" name="图片 8" descr="生成拟物化风格图片"/>
          <p:cNvPicPr>
            <a:picLocks noChangeAspect="1"/>
          </p:cNvPicPr>
          <p:nvPr userDrawn="1"/>
        </p:nvPicPr>
        <p:blipFill>
          <a:blip r:embed="rId3"/>
          <a:stretch>
            <a:fillRect/>
          </a:stretch>
        </p:blipFill>
        <p:spPr>
          <a:xfrm>
            <a:off x="154940" y="88900"/>
            <a:ext cx="1844040" cy="709295"/>
          </a:xfrm>
          <a:prstGeom prst="rect">
            <a:avLst/>
          </a:prstGeom>
        </p:spPr>
      </p:pic>
      <p:pic>
        <p:nvPicPr>
          <p:cNvPr id="11" name="图片 10" descr="新logo_ 拷贝"/>
          <p:cNvPicPr>
            <a:picLocks noChangeAspect="1"/>
          </p:cNvPicPr>
          <p:nvPr userDrawn="1"/>
        </p:nvPicPr>
        <p:blipFill>
          <a:blip r:embed="rId4"/>
          <a:stretch>
            <a:fillRect/>
          </a:stretch>
        </p:blipFill>
        <p:spPr>
          <a:xfrm>
            <a:off x="10429240" y="219075"/>
            <a:ext cx="1516380" cy="33274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descr="画板 1 拷贝 6"/>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生成拟物化风格图片"/>
          <p:cNvPicPr>
            <a:picLocks noChangeAspect="1"/>
          </p:cNvPicPr>
          <p:nvPr userDrawn="1"/>
        </p:nvPicPr>
        <p:blipFill>
          <a:blip r:embed="rId3"/>
          <a:stretch>
            <a:fillRect/>
          </a:stretch>
        </p:blipFill>
        <p:spPr>
          <a:xfrm>
            <a:off x="154940" y="88900"/>
            <a:ext cx="1844040" cy="709295"/>
          </a:xfrm>
          <a:prstGeom prst="rect">
            <a:avLst/>
          </a:prstGeom>
        </p:spPr>
      </p:pic>
      <p:pic>
        <p:nvPicPr>
          <p:cNvPr id="8" name="图片 7" descr="新logo_ 拷贝"/>
          <p:cNvPicPr>
            <a:picLocks noChangeAspect="1"/>
          </p:cNvPicPr>
          <p:nvPr userDrawn="1"/>
        </p:nvPicPr>
        <p:blipFill>
          <a:blip r:embed="rId4"/>
          <a:stretch>
            <a:fillRect/>
          </a:stretch>
        </p:blipFill>
        <p:spPr>
          <a:xfrm>
            <a:off x="10429240" y="219075"/>
            <a:ext cx="1516380" cy="33274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tags" Target="../tags/tag26.xml"/><Relationship Id="rId18" Type="http://schemas.openxmlformats.org/officeDocument/2006/relationships/tags" Target="../tags/tag25.xml"/><Relationship Id="rId17" Type="http://schemas.openxmlformats.org/officeDocument/2006/relationships/tags" Target="../tags/tag24.xml"/><Relationship Id="rId16" Type="http://schemas.openxmlformats.org/officeDocument/2006/relationships/tags" Target="../tags/tag23.xml"/><Relationship Id="rId15" Type="http://schemas.openxmlformats.org/officeDocument/2006/relationships/tags" Target="../tags/tag22.xml"/><Relationship Id="rId14" Type="http://schemas.openxmlformats.org/officeDocument/2006/relationships/tags" Target="../tags/tag2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9"/>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思源黑体"/>
          <a:ea typeface="思源黑体"/>
          <a:cs typeface="思源黑体"/>
        </a:defRPr>
      </a:lvl1pPr>
    </p:titleStyle>
    <p:bodyStyle>
      <a:lvl1pPr marL="228600" indent="-228600" algn="l" defTabSz="914400" rtl="0" eaLnBrk="1" fontAlgn="auto" latinLnBrk="0" hangingPunct="1">
        <a:lnSpc>
          <a:spcPct val="130000"/>
        </a:lnSpc>
        <a:spcBef>
          <a:spcPts val="0"/>
        </a:spcBef>
        <a:spcAft>
          <a:spcPts val="1000"/>
        </a:spcAft>
        <a:buFont typeface="思源黑体" panose="020B0604020202020204" pitchFamily="34" charset="0"/>
        <a:buChar char="●"/>
        <a:defRPr sz="1800" u="none" strike="noStrike" kern="1200" cap="none" spc="150" normalizeH="0" baseline="0">
          <a:solidFill>
            <a:schemeClr val="tx1">
              <a:lumMod val="65000"/>
              <a:lumOff val="35000"/>
            </a:schemeClr>
          </a:solidFill>
          <a:uFillTx/>
          <a:latin typeface="思源黑体"/>
          <a:ea typeface="思源黑体"/>
          <a:cs typeface="思源黑体"/>
        </a:defRPr>
      </a:lvl1pPr>
      <a:lvl2pPr marL="685800" indent="-228600" algn="l" defTabSz="914400" rtl="0" eaLnBrk="1" fontAlgn="auto" latinLnBrk="0" hangingPunct="1">
        <a:lnSpc>
          <a:spcPct val="120000"/>
        </a:lnSpc>
        <a:spcBef>
          <a:spcPts val="0"/>
        </a:spcBef>
        <a:spcAft>
          <a:spcPts val="600"/>
        </a:spcAft>
        <a:buFont typeface="思源黑体"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思源黑体"/>
          <a:ea typeface="思源黑体"/>
          <a:cs typeface="思源黑体"/>
        </a:defRPr>
      </a:lvl2pPr>
      <a:lvl3pPr marL="1143000" indent="-228600" algn="l" defTabSz="914400" rtl="0" eaLnBrk="1" fontAlgn="auto" latinLnBrk="0" hangingPunct="1">
        <a:lnSpc>
          <a:spcPct val="120000"/>
        </a:lnSpc>
        <a:spcBef>
          <a:spcPts val="0"/>
        </a:spcBef>
        <a:spcAft>
          <a:spcPts val="600"/>
        </a:spcAft>
        <a:buFont typeface="思源黑体" panose="020B0604020202020204" pitchFamily="34" charset="0"/>
        <a:buChar char="●"/>
        <a:defRPr sz="1600" u="none" strike="noStrike" kern="1200" cap="none" spc="150" normalizeH="0" baseline="0">
          <a:solidFill>
            <a:schemeClr val="tx1">
              <a:lumMod val="65000"/>
              <a:lumOff val="35000"/>
            </a:schemeClr>
          </a:solidFill>
          <a:uFillTx/>
          <a:latin typeface="思源黑体"/>
          <a:ea typeface="思源黑体"/>
          <a:cs typeface="思源黑体"/>
        </a:defRPr>
      </a:lvl3pPr>
      <a:lvl4pPr marL="1600200" indent="-228600" algn="l" defTabSz="914400" rtl="0" eaLnBrk="1" fontAlgn="auto" latinLnBrk="0" hangingPunct="1">
        <a:lnSpc>
          <a:spcPct val="120000"/>
        </a:lnSpc>
        <a:spcBef>
          <a:spcPts val="0"/>
        </a:spcBef>
        <a:spcAft>
          <a:spcPts val="300"/>
        </a:spcAft>
        <a:buFont typeface="思源黑体" panose="020B0604020202020204" pitchFamily="34" charset="0"/>
        <a:buChar char=""/>
        <a:defRPr sz="1400" u="none" strike="noStrike" kern="1200" cap="none" spc="150" normalizeH="0" baseline="0">
          <a:solidFill>
            <a:schemeClr val="tx1">
              <a:lumMod val="65000"/>
              <a:lumOff val="35000"/>
            </a:schemeClr>
          </a:solidFill>
          <a:uFillTx/>
          <a:latin typeface="思源黑体"/>
          <a:ea typeface="思源黑体"/>
          <a:cs typeface="思源黑体"/>
        </a:defRPr>
      </a:lvl4pPr>
      <a:lvl5pPr marL="2057400" indent="-228600" algn="l" defTabSz="914400" rtl="0" eaLnBrk="1" fontAlgn="auto" latinLnBrk="0" hangingPunct="1">
        <a:lnSpc>
          <a:spcPct val="120000"/>
        </a:lnSpc>
        <a:spcBef>
          <a:spcPts val="0"/>
        </a:spcBef>
        <a:spcAft>
          <a:spcPts val="300"/>
        </a:spcAft>
        <a:buFont typeface="思源黑体" panose="020B0604020202020204" pitchFamily="34" charset="0"/>
        <a:buChar char="•"/>
        <a:defRPr sz="1400" u="none" strike="noStrike" kern="1200" cap="none" spc="150" normalizeH="0" baseline="0">
          <a:solidFill>
            <a:schemeClr val="tx1">
              <a:lumMod val="65000"/>
              <a:lumOff val="35000"/>
            </a:schemeClr>
          </a:solidFill>
          <a:uFillTx/>
          <a:latin typeface="思源黑体"/>
          <a:ea typeface="思源黑体"/>
          <a:cs typeface="思源黑体"/>
        </a:defRPr>
      </a:lvl5pPr>
      <a:lvl6pPr marL="2514600" indent="-228600" algn="l" defTabSz="914400" rtl="0" eaLnBrk="1" latinLnBrk="0" hangingPunct="1">
        <a:lnSpc>
          <a:spcPct val="90000"/>
        </a:lnSpc>
        <a:spcBef>
          <a:spcPts val="500"/>
        </a:spcBef>
        <a:buFont typeface="思源黑体" panose="020B0604020202020204" pitchFamily="34" charset="0"/>
        <a:buChar char="•"/>
        <a:defRPr sz="1800" kern="1200">
          <a:solidFill>
            <a:schemeClr val="tx1"/>
          </a:solidFill>
          <a:latin typeface="思源黑体"/>
          <a:ea typeface="思源黑体"/>
          <a:cs typeface="思源黑体"/>
        </a:defRPr>
      </a:lvl6pPr>
      <a:lvl7pPr marL="2971800" indent="-228600" algn="l" defTabSz="914400" rtl="0" eaLnBrk="1" latinLnBrk="0" hangingPunct="1">
        <a:lnSpc>
          <a:spcPct val="90000"/>
        </a:lnSpc>
        <a:spcBef>
          <a:spcPts val="500"/>
        </a:spcBef>
        <a:buFont typeface="思源黑体" panose="020B0604020202020204" pitchFamily="34" charset="0"/>
        <a:buChar char="•"/>
        <a:defRPr sz="1800" kern="1200">
          <a:solidFill>
            <a:schemeClr val="tx1"/>
          </a:solidFill>
          <a:latin typeface="思源黑体"/>
          <a:ea typeface="思源黑体"/>
          <a:cs typeface="思源黑体"/>
        </a:defRPr>
      </a:lvl7pPr>
      <a:lvl8pPr marL="3429000" indent="-228600" algn="l" defTabSz="914400" rtl="0" eaLnBrk="1" latinLnBrk="0" hangingPunct="1">
        <a:lnSpc>
          <a:spcPct val="90000"/>
        </a:lnSpc>
        <a:spcBef>
          <a:spcPts val="500"/>
        </a:spcBef>
        <a:buFont typeface="思源黑体" panose="020B0604020202020204" pitchFamily="34" charset="0"/>
        <a:buChar char="•"/>
        <a:defRPr sz="1800" kern="1200">
          <a:solidFill>
            <a:schemeClr val="tx1"/>
          </a:solidFill>
          <a:latin typeface="思源黑体"/>
          <a:ea typeface="思源黑体"/>
          <a:cs typeface="思源黑体"/>
        </a:defRPr>
      </a:lvl8pPr>
      <a:lvl9pPr marL="3886200" indent="-228600" algn="l" defTabSz="914400" rtl="0" eaLnBrk="1" latinLnBrk="0" hangingPunct="1">
        <a:lnSpc>
          <a:spcPct val="90000"/>
        </a:lnSpc>
        <a:spcBef>
          <a:spcPts val="500"/>
        </a:spcBef>
        <a:buFont typeface="思源黑体" panose="020B0604020202020204" pitchFamily="34" charset="0"/>
        <a:buChar char="•"/>
        <a:defRPr sz="1800" kern="1200">
          <a:solidFill>
            <a:schemeClr val="tx1"/>
          </a:solidFill>
          <a:latin typeface="思源黑体"/>
          <a:ea typeface="思源黑体"/>
          <a:cs typeface="思源黑体"/>
        </a:defRPr>
      </a:lvl9pPr>
    </p:bodyStyle>
    <p:otherStyle>
      <a:defPPr>
        <a:defRPr lang="zh-CN"/>
      </a:defPPr>
      <a:lvl1pPr marL="0" algn="l" defTabSz="914400" rtl="0" eaLnBrk="1" latinLnBrk="0" hangingPunct="1">
        <a:defRPr sz="1800" kern="1200">
          <a:solidFill>
            <a:schemeClr val="tx1"/>
          </a:solidFill>
          <a:latin typeface="思源黑体"/>
          <a:ea typeface="思源黑体"/>
          <a:cs typeface="思源黑体"/>
        </a:defRPr>
      </a:lvl1pPr>
      <a:lvl2pPr marL="457200" algn="l" defTabSz="914400" rtl="0" eaLnBrk="1" latinLnBrk="0" hangingPunct="1">
        <a:defRPr sz="1800" kern="1200">
          <a:solidFill>
            <a:schemeClr val="tx1"/>
          </a:solidFill>
          <a:latin typeface="思源黑体"/>
          <a:ea typeface="思源黑体"/>
          <a:cs typeface="思源黑体"/>
        </a:defRPr>
      </a:lvl2pPr>
      <a:lvl3pPr marL="914400" algn="l" defTabSz="914400" rtl="0" eaLnBrk="1" latinLnBrk="0" hangingPunct="1">
        <a:defRPr sz="1800" kern="1200">
          <a:solidFill>
            <a:schemeClr val="tx1"/>
          </a:solidFill>
          <a:latin typeface="思源黑体"/>
          <a:ea typeface="思源黑体"/>
          <a:cs typeface="思源黑体"/>
        </a:defRPr>
      </a:lvl3pPr>
      <a:lvl4pPr marL="1371600" algn="l" defTabSz="914400" rtl="0" eaLnBrk="1" latinLnBrk="0" hangingPunct="1">
        <a:defRPr sz="1800" kern="1200">
          <a:solidFill>
            <a:schemeClr val="tx1"/>
          </a:solidFill>
          <a:latin typeface="思源黑体"/>
          <a:ea typeface="思源黑体"/>
          <a:cs typeface="思源黑体"/>
        </a:defRPr>
      </a:lvl4pPr>
      <a:lvl5pPr marL="1828800" algn="l" defTabSz="914400" rtl="0" eaLnBrk="1" latinLnBrk="0" hangingPunct="1">
        <a:defRPr sz="1800" kern="1200">
          <a:solidFill>
            <a:schemeClr val="tx1"/>
          </a:solidFill>
          <a:latin typeface="思源黑体"/>
          <a:ea typeface="思源黑体"/>
          <a:cs typeface="思源黑体"/>
        </a:defRPr>
      </a:lvl5pPr>
      <a:lvl6pPr marL="2286000" algn="l" defTabSz="914400" rtl="0" eaLnBrk="1" latinLnBrk="0" hangingPunct="1">
        <a:defRPr sz="1800" kern="1200">
          <a:solidFill>
            <a:schemeClr val="tx1"/>
          </a:solidFill>
          <a:latin typeface="思源黑体"/>
          <a:ea typeface="思源黑体"/>
          <a:cs typeface="思源黑体"/>
        </a:defRPr>
      </a:lvl6pPr>
      <a:lvl7pPr marL="2743200" algn="l" defTabSz="914400" rtl="0" eaLnBrk="1" latinLnBrk="0" hangingPunct="1">
        <a:defRPr sz="1800" kern="1200">
          <a:solidFill>
            <a:schemeClr val="tx1"/>
          </a:solidFill>
          <a:latin typeface="思源黑体"/>
          <a:ea typeface="思源黑体"/>
          <a:cs typeface="思源黑体"/>
        </a:defRPr>
      </a:lvl7pPr>
      <a:lvl8pPr marL="3200400" algn="l" defTabSz="914400" rtl="0" eaLnBrk="1" latinLnBrk="0" hangingPunct="1">
        <a:defRPr sz="1800" kern="1200">
          <a:solidFill>
            <a:schemeClr val="tx1"/>
          </a:solidFill>
          <a:latin typeface="思源黑体"/>
          <a:ea typeface="思源黑体"/>
          <a:cs typeface="思源黑体"/>
        </a:defRPr>
      </a:lvl8pPr>
      <a:lvl9pPr marL="3657600" algn="l" defTabSz="914400" rtl="0" eaLnBrk="1" latinLnBrk="0" hangingPunct="1">
        <a:defRPr sz="1800" kern="1200">
          <a:solidFill>
            <a:schemeClr val="tx1"/>
          </a:solidFill>
          <a:latin typeface="思源黑体"/>
          <a:ea typeface="思源黑体"/>
          <a:cs typeface="思源黑体"/>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7.xml"/></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6.xml"/><Relationship Id="rId7" Type="http://schemas.openxmlformats.org/officeDocument/2006/relationships/tags" Target="../tags/tag65.xml"/><Relationship Id="rId6" Type="http://schemas.openxmlformats.org/officeDocument/2006/relationships/tags" Target="../tags/tag64.xml"/><Relationship Id="rId5" Type="http://schemas.openxmlformats.org/officeDocument/2006/relationships/image" Target="../media/image18.png"/><Relationship Id="rId4" Type="http://schemas.openxmlformats.org/officeDocument/2006/relationships/tags" Target="../tags/tag63.xml"/><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s>
</file>

<file path=ppt/slides/_rels/slide11.xml.rels><?xml version="1.0" encoding="UTF-8" standalone="yes"?>
<Relationships xmlns="http://schemas.openxmlformats.org/package/2006/relationships"><Relationship Id="rId9" Type="http://schemas.openxmlformats.org/officeDocument/2006/relationships/tags" Target="../tags/tag74.xml"/><Relationship Id="rId8" Type="http://schemas.openxmlformats.org/officeDocument/2006/relationships/tags" Target="../tags/tag73.xml"/><Relationship Id="rId7" Type="http://schemas.openxmlformats.org/officeDocument/2006/relationships/tags" Target="../tags/tag72.xml"/><Relationship Id="rId6" Type="http://schemas.openxmlformats.org/officeDocument/2006/relationships/tags" Target="../tags/tag71.xml"/><Relationship Id="rId5" Type="http://schemas.openxmlformats.org/officeDocument/2006/relationships/tags" Target="../tags/tag70.xml"/><Relationship Id="rId4" Type="http://schemas.openxmlformats.org/officeDocument/2006/relationships/tags" Target="../tags/tag69.xml"/><Relationship Id="rId3" Type="http://schemas.openxmlformats.org/officeDocument/2006/relationships/tags" Target="../tags/tag68.xml"/><Relationship Id="rId23" Type="http://schemas.openxmlformats.org/officeDocument/2006/relationships/slideLayout" Target="../slideLayouts/slideLayout6.xml"/><Relationship Id="rId22" Type="http://schemas.openxmlformats.org/officeDocument/2006/relationships/tags" Target="../tags/tag87.xml"/><Relationship Id="rId21" Type="http://schemas.openxmlformats.org/officeDocument/2006/relationships/tags" Target="../tags/tag86.xml"/><Relationship Id="rId20" Type="http://schemas.openxmlformats.org/officeDocument/2006/relationships/tags" Target="../tags/tag85.xml"/><Relationship Id="rId2" Type="http://schemas.openxmlformats.org/officeDocument/2006/relationships/tags" Target="../tags/tag67.xml"/><Relationship Id="rId19" Type="http://schemas.openxmlformats.org/officeDocument/2006/relationships/tags" Target="../tags/tag84.xml"/><Relationship Id="rId18" Type="http://schemas.openxmlformats.org/officeDocument/2006/relationships/tags" Target="../tags/tag83.xml"/><Relationship Id="rId17" Type="http://schemas.openxmlformats.org/officeDocument/2006/relationships/tags" Target="../tags/tag82.xml"/><Relationship Id="rId16" Type="http://schemas.openxmlformats.org/officeDocument/2006/relationships/tags" Target="../tags/tag81.xml"/><Relationship Id="rId15" Type="http://schemas.openxmlformats.org/officeDocument/2006/relationships/tags" Target="../tags/tag80.xml"/><Relationship Id="rId14" Type="http://schemas.openxmlformats.org/officeDocument/2006/relationships/tags" Target="../tags/tag79.xml"/><Relationship Id="rId13" Type="http://schemas.openxmlformats.org/officeDocument/2006/relationships/tags" Target="../tags/tag78.xml"/><Relationship Id="rId12" Type="http://schemas.openxmlformats.org/officeDocument/2006/relationships/tags" Target="../tags/tag77.xml"/><Relationship Id="rId11" Type="http://schemas.openxmlformats.org/officeDocument/2006/relationships/tags" Target="../tags/tag76.xml"/><Relationship Id="rId10" Type="http://schemas.openxmlformats.org/officeDocument/2006/relationships/tags" Target="../tags/tag75.xml"/><Relationship Id="rId1" Type="http://schemas.openxmlformats.org/officeDocument/2006/relationships/tags" Target="../tags/tag66.xml"/></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tags" Target="../tags/tag90.xml"/><Relationship Id="rId3" Type="http://schemas.openxmlformats.org/officeDocument/2006/relationships/image" Target="../media/image19.png"/><Relationship Id="rId2" Type="http://schemas.openxmlformats.org/officeDocument/2006/relationships/tags" Target="../tags/tag89.xml"/><Relationship Id="rId1" Type="http://schemas.openxmlformats.org/officeDocument/2006/relationships/tags" Target="../tags/tag8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92.xml"/><Relationship Id="rId1" Type="http://schemas.openxmlformats.org/officeDocument/2006/relationships/tags" Target="../tags/tag91.xml"/></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6.xml"/><Relationship Id="rId4" Type="http://schemas.openxmlformats.org/officeDocument/2006/relationships/tags" Target="../tags/tag94.xml"/><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tags" Target="../tags/tag93.xml"/></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6.xml"/><Relationship Id="rId4" Type="http://schemas.openxmlformats.org/officeDocument/2006/relationships/tags" Target="../tags/tag96.xml"/><Relationship Id="rId3" Type="http://schemas.openxmlformats.org/officeDocument/2006/relationships/image" Target="../media/image23.png"/><Relationship Id="rId2" Type="http://schemas.openxmlformats.org/officeDocument/2006/relationships/tags" Target="../tags/tag95.xml"/><Relationship Id="rId1" Type="http://schemas.openxmlformats.org/officeDocument/2006/relationships/image" Target="../media/image22.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tags" Target="../tags/tag98.xml"/><Relationship Id="rId2" Type="http://schemas.openxmlformats.org/officeDocument/2006/relationships/image" Target="../media/image24.png"/><Relationship Id="rId1" Type="http://schemas.openxmlformats.org/officeDocument/2006/relationships/tags" Target="../tags/tag97.xml"/></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tags" Target="../tags/tag100.xml"/><Relationship Id="rId2" Type="http://schemas.openxmlformats.org/officeDocument/2006/relationships/image" Target="../media/image25.png"/><Relationship Id="rId1" Type="http://schemas.openxmlformats.org/officeDocument/2006/relationships/tags" Target="../tags/tag99.xml"/></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tags" Target="../tags/tag102.xml"/><Relationship Id="rId2" Type="http://schemas.openxmlformats.org/officeDocument/2006/relationships/image" Target="../media/image26.png"/><Relationship Id="rId1" Type="http://schemas.openxmlformats.org/officeDocument/2006/relationships/tags" Target="../tags/tag10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04.xml"/><Relationship Id="rId1" Type="http://schemas.openxmlformats.org/officeDocument/2006/relationships/tags" Target="../tags/tag103.xml"/></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30.xml"/><Relationship Id="rId3" Type="http://schemas.openxmlformats.org/officeDocument/2006/relationships/image" Target="../media/image10.png"/><Relationship Id="rId2" Type="http://schemas.openxmlformats.org/officeDocument/2006/relationships/tags" Target="../tags/tag29.xml"/><Relationship Id="rId1" Type="http://schemas.openxmlformats.org/officeDocument/2006/relationships/tags" Target="../tags/tag28.xml"/></Relationships>
</file>

<file path=ppt/slides/_rels/slide20.xml.rels><?xml version="1.0" encoding="UTF-8" standalone="yes"?>
<Relationships xmlns="http://schemas.openxmlformats.org/package/2006/relationships"><Relationship Id="rId9" Type="http://schemas.openxmlformats.org/officeDocument/2006/relationships/tags" Target="../tags/tag113.xml"/><Relationship Id="rId8" Type="http://schemas.openxmlformats.org/officeDocument/2006/relationships/tags" Target="../tags/tag112.xml"/><Relationship Id="rId7" Type="http://schemas.openxmlformats.org/officeDocument/2006/relationships/tags" Target="../tags/tag111.xml"/><Relationship Id="rId6" Type="http://schemas.openxmlformats.org/officeDocument/2006/relationships/tags" Target="../tags/tag110.xml"/><Relationship Id="rId5" Type="http://schemas.openxmlformats.org/officeDocument/2006/relationships/tags" Target="../tags/tag109.xml"/><Relationship Id="rId4" Type="http://schemas.openxmlformats.org/officeDocument/2006/relationships/tags" Target="../tags/tag108.xml"/><Relationship Id="rId3" Type="http://schemas.openxmlformats.org/officeDocument/2006/relationships/tags" Target="../tags/tag107.xml"/><Relationship Id="rId2" Type="http://schemas.openxmlformats.org/officeDocument/2006/relationships/tags" Target="../tags/tag106.xml"/><Relationship Id="rId18" Type="http://schemas.openxmlformats.org/officeDocument/2006/relationships/slideLayout" Target="../slideLayouts/slideLayout6.xml"/><Relationship Id="rId17" Type="http://schemas.openxmlformats.org/officeDocument/2006/relationships/tags" Target="../tags/tag121.xml"/><Relationship Id="rId16" Type="http://schemas.openxmlformats.org/officeDocument/2006/relationships/tags" Target="../tags/tag120.xml"/><Relationship Id="rId15" Type="http://schemas.openxmlformats.org/officeDocument/2006/relationships/tags" Target="../tags/tag119.xml"/><Relationship Id="rId14" Type="http://schemas.openxmlformats.org/officeDocument/2006/relationships/tags" Target="../tags/tag118.xml"/><Relationship Id="rId13" Type="http://schemas.openxmlformats.org/officeDocument/2006/relationships/tags" Target="../tags/tag117.xml"/><Relationship Id="rId12" Type="http://schemas.openxmlformats.org/officeDocument/2006/relationships/tags" Target="../tags/tag116.xml"/><Relationship Id="rId11" Type="http://schemas.openxmlformats.org/officeDocument/2006/relationships/tags" Target="../tags/tag115.xml"/><Relationship Id="rId10" Type="http://schemas.openxmlformats.org/officeDocument/2006/relationships/tags" Target="../tags/tag114.xml"/><Relationship Id="rId1" Type="http://schemas.openxmlformats.org/officeDocument/2006/relationships/tags" Target="../tags/tag105.xml"/></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tags" Target="../tags/tag123.xml"/><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tags" Target="../tags/tag122.xml"/></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tags" Target="../tags/tag125.xml"/><Relationship Id="rId3" Type="http://schemas.openxmlformats.org/officeDocument/2006/relationships/image" Target="../media/image30.png"/><Relationship Id="rId2" Type="http://schemas.openxmlformats.org/officeDocument/2006/relationships/tags" Target="../tags/tag124.xml"/><Relationship Id="rId1" Type="http://schemas.openxmlformats.org/officeDocument/2006/relationships/image" Target="../media/image29.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26.xml"/></Relationships>
</file>

<file path=ppt/slides/_rels/slide3.xml.rels><?xml version="1.0" encoding="UTF-8" standalone="yes"?>
<Relationships xmlns="http://schemas.openxmlformats.org/package/2006/relationships"><Relationship Id="rId9" Type="http://schemas.openxmlformats.org/officeDocument/2006/relationships/tags" Target="../tags/tag38.xml"/><Relationship Id="rId8" Type="http://schemas.openxmlformats.org/officeDocument/2006/relationships/tags" Target="../tags/tag37.xml"/><Relationship Id="rId7" Type="http://schemas.openxmlformats.org/officeDocument/2006/relationships/tags" Target="../tags/tag36.xml"/><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3" Type="http://schemas.openxmlformats.org/officeDocument/2006/relationships/image" Target="../media/image11.png"/><Relationship Id="rId2" Type="http://schemas.openxmlformats.org/officeDocument/2006/relationships/tags" Target="../tags/tag32.xml"/><Relationship Id="rId19" Type="http://schemas.openxmlformats.org/officeDocument/2006/relationships/slideLayout" Target="../slideLayouts/slideLayout4.xml"/><Relationship Id="rId18" Type="http://schemas.openxmlformats.org/officeDocument/2006/relationships/tags" Target="../tags/tag47.xml"/><Relationship Id="rId17" Type="http://schemas.openxmlformats.org/officeDocument/2006/relationships/tags" Target="../tags/tag46.xml"/><Relationship Id="rId16" Type="http://schemas.openxmlformats.org/officeDocument/2006/relationships/tags" Target="../tags/tag45.xml"/><Relationship Id="rId15" Type="http://schemas.openxmlformats.org/officeDocument/2006/relationships/tags" Target="../tags/tag44.xml"/><Relationship Id="rId14" Type="http://schemas.openxmlformats.org/officeDocument/2006/relationships/tags" Target="../tags/tag43.xml"/><Relationship Id="rId13" Type="http://schemas.openxmlformats.org/officeDocument/2006/relationships/tags" Target="../tags/tag42.xml"/><Relationship Id="rId12" Type="http://schemas.openxmlformats.org/officeDocument/2006/relationships/tags" Target="../tags/tag41.xml"/><Relationship Id="rId11" Type="http://schemas.openxmlformats.org/officeDocument/2006/relationships/tags" Target="../tags/tag40.xml"/><Relationship Id="rId10" Type="http://schemas.openxmlformats.org/officeDocument/2006/relationships/tags" Target="../tags/tag39.xml"/><Relationship Id="rId1" Type="http://schemas.openxmlformats.org/officeDocument/2006/relationships/tags" Target="../tags/tag3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49.xml"/><Relationship Id="rId1" Type="http://schemas.openxmlformats.org/officeDocument/2006/relationships/tags" Target="../tags/tag48.xml"/></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tags" Target="../tags/tag51.xml"/><Relationship Id="rId2" Type="http://schemas.openxmlformats.org/officeDocument/2006/relationships/image" Target="../media/image12.png"/><Relationship Id="rId1" Type="http://schemas.openxmlformats.org/officeDocument/2006/relationships/tags" Target="../tags/tag50.xml"/></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tags" Target="../tags/tag53.xml"/><Relationship Id="rId2" Type="http://schemas.openxmlformats.org/officeDocument/2006/relationships/image" Target="../media/image13.png"/><Relationship Id="rId1" Type="http://schemas.openxmlformats.org/officeDocument/2006/relationships/tags" Target="../tags/tag52.xml"/></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tags" Target="../tags/tag55.xml"/><Relationship Id="rId2" Type="http://schemas.openxmlformats.org/officeDocument/2006/relationships/image" Target="../media/image14.png"/><Relationship Id="rId1" Type="http://schemas.openxmlformats.org/officeDocument/2006/relationships/tags" Target="../tags/tag54.xml"/></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6.xml"/><Relationship Id="rId5" Type="http://schemas.openxmlformats.org/officeDocument/2006/relationships/tags" Target="../tags/tag57.xml"/><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tags" Target="../tags/tag5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59.xml"/><Relationship Id="rId1" Type="http://schemas.openxmlformats.org/officeDocument/2006/relationships/tags" Target="../tags/tag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文本框 11"/>
          <p:cNvSpPr txBox="1"/>
          <p:nvPr userDrawn="1">
            <p:custDataLst>
              <p:tags r:id="rId1"/>
            </p:custDataLst>
          </p:nvPr>
        </p:nvSpPr>
        <p:spPr>
          <a:xfrm>
            <a:off x="2974340" y="49530"/>
            <a:ext cx="6532880" cy="706755"/>
          </a:xfrm>
          <a:prstGeom prst="rect">
            <a:avLst/>
          </a:prstGeom>
          <a:noFill/>
        </p:spPr>
        <p:txBody>
          <a:bodyPr wrap="square" rtlCol="0">
            <a:spAutoFit/>
          </a:bodyPr>
          <a:p>
            <a:pPr algn="ctr" fontAlgn="auto"/>
            <a:r>
              <a:rPr lang="zh-CN" altLang="en-US" sz="4000">
                <a:ln w="19050">
                  <a:noFill/>
                </a:ln>
                <a:gradFill>
                  <a:gsLst>
                    <a:gs pos="0">
                      <a:srgbClr val="FEF988"/>
                    </a:gs>
                    <a:gs pos="100000">
                      <a:schemeClr val="bg1"/>
                    </a:gs>
                  </a:gsLst>
                  <a:lin ang="11280000" scaled="1"/>
                </a:gradFill>
                <a:latin typeface="思源黑体" panose="020B0300000000000000" charset="-122"/>
                <a:ea typeface="思源黑体" panose="020B0300000000000000" charset="-122"/>
                <a:sym typeface="思源黑体"/>
              </a:rPr>
              <a:t>指数牛市、个股熊市</a:t>
            </a:r>
            <a:endParaRPr lang="zh-CN" altLang="en-US" sz="4000">
              <a:ln w="19050">
                <a:noFill/>
              </a:ln>
              <a:gradFill>
                <a:gsLst>
                  <a:gs pos="0">
                    <a:srgbClr val="FEF988"/>
                  </a:gs>
                  <a:gs pos="100000">
                    <a:schemeClr val="bg1"/>
                  </a:gs>
                </a:gsLst>
                <a:lin ang="11280000" scaled="1"/>
              </a:gradFill>
              <a:latin typeface="思源黑体" panose="020B0300000000000000" charset="-122"/>
              <a:ea typeface="思源黑体" panose="020B0300000000000000" charset="-122"/>
              <a:sym typeface="思源黑体"/>
            </a:endParaRPr>
          </a:p>
        </p:txBody>
      </p:sp>
      <p:grpSp>
        <p:nvGrpSpPr>
          <p:cNvPr id="114" name="组合 113"/>
          <p:cNvGrpSpPr/>
          <p:nvPr>
            <p:custDataLst>
              <p:tags r:id="rId2"/>
            </p:custDataLst>
          </p:nvPr>
        </p:nvGrpSpPr>
        <p:grpSpPr>
          <a:xfrm>
            <a:off x="3302000" y="1088390"/>
            <a:ext cx="8674100" cy="4965700"/>
            <a:chOff x="5200" y="1714"/>
            <a:chExt cx="13660" cy="7820"/>
          </a:xfrm>
        </p:grpSpPr>
        <p:sp>
          <p:nvSpPr>
            <p:cNvPr id="115" name="矩形 114"/>
            <p:cNvSpPr/>
            <p:nvPr>
              <p:custDataLst>
                <p:tags r:id="rId3"/>
              </p:custDataLst>
            </p:nvPr>
          </p:nvSpPr>
          <p:spPr>
            <a:xfrm>
              <a:off x="5200" y="1714"/>
              <a:ext cx="13660" cy="7821"/>
            </a:xfrm>
            <a:prstGeom prst="rect">
              <a:avLst/>
            </a:prstGeom>
            <a:pattFill prst="lgGrid">
              <a:fgClr>
                <a:schemeClr val="accent1">
                  <a:lumMod val="40000"/>
                  <a:lumOff val="6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折角形 115"/>
            <p:cNvSpPr/>
            <p:nvPr>
              <p:custDataLst>
                <p:tags r:id="rId4"/>
              </p:custDataLst>
            </p:nvPr>
          </p:nvSpPr>
          <p:spPr>
            <a:xfrm>
              <a:off x="5391" y="1909"/>
              <a:ext cx="13260" cy="7430"/>
            </a:xfrm>
            <a:prstGeom prst="foldedCorner">
              <a:avLst>
                <a:gd name="adj" fmla="val 219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图片 2"/>
          <p:cNvPicPr>
            <a:picLocks noChangeAspect="1"/>
          </p:cNvPicPr>
          <p:nvPr/>
        </p:nvPicPr>
        <p:blipFill>
          <a:blip r:embed="rId5"/>
          <a:stretch>
            <a:fillRect/>
          </a:stretch>
        </p:blipFill>
        <p:spPr>
          <a:xfrm>
            <a:off x="520065" y="939165"/>
            <a:ext cx="2593340" cy="4979670"/>
          </a:xfrm>
          <a:prstGeom prst="rect">
            <a:avLst/>
          </a:prstGeom>
        </p:spPr>
      </p:pic>
      <p:sp>
        <p:nvSpPr>
          <p:cNvPr id="2" name="Title 6"/>
          <p:cNvSpPr txBox="1"/>
          <p:nvPr>
            <p:custDataLst>
              <p:tags r:id="rId6"/>
            </p:custDataLst>
          </p:nvPr>
        </p:nvSpPr>
        <p:spPr>
          <a:xfrm>
            <a:off x="3722053" y="1487170"/>
            <a:ext cx="7434580" cy="4168140"/>
          </a:xfrm>
          <a:prstGeom prst="rect">
            <a:avLst/>
          </a:prstGeom>
          <a:noFill/>
          <a:ln>
            <a:noFill/>
            <a:prstDash val="dash"/>
          </a:ln>
        </p:spPr>
        <p:txBody>
          <a:bodyPr wrap="square" lIns="71755" tIns="36195" rIns="71755" bIns="36195" rtlCol="0" anchor="t" anchorCtr="0">
            <a:spAutoFit/>
          </a:bodyPr>
          <a:lstStyle>
            <a:defPPr>
              <a:defRPr lang="zh-CN"/>
            </a:defPPr>
            <a:lvl1pPr fontAlgn="auto">
              <a:lnSpc>
                <a:spcPct val="130000"/>
              </a:lnSpc>
              <a:spcAft>
                <a:spcPts val="1000"/>
              </a:spcAft>
              <a:defRPr sz="1600" spc="150"/>
            </a:lvl1pPr>
          </a:lstStyle>
          <a:p>
            <a:pPr marL="316230" lvl="0" indent="-316230" algn="l" fontAlgn="ctr">
              <a:lnSpc>
                <a:spcPct val="130000"/>
              </a:lnSpc>
              <a:spcBef>
                <a:spcPts val="1200"/>
              </a:spcBef>
              <a:spcAft>
                <a:spcPts val="0"/>
              </a:spcAft>
              <a:buSzPct val="90000"/>
              <a:buFont typeface="Wingdings" panose="05000000000000000000" charset="0"/>
              <a:buChar char="ü"/>
            </a:pPr>
            <a:r>
              <a:rPr lang="zh-CN" altLang="en-US" sz="1400" spc="160" dirty="0">
                <a:uFillTx/>
                <a:latin typeface="思源黑体" panose="020B0300000000000000" charset="-122"/>
                <a:ea typeface="思源黑体" panose="020B0300000000000000" charset="-122"/>
                <a:cs typeface="思源黑体" panose="020B0300000000000000" charset="-122"/>
                <a:sym typeface="+mn-ea"/>
              </a:rPr>
              <a:t>上半年市场，K型极端分化行情。科创成长赛道走出独立牛市，传统蓝筹、内需消费持续承压。电子板块半年涨幅超86%，通信板块涨超73%；半导体设备指数涨幅高达162%，CPO板块涨近92%，PCB板块涨约76%。</a:t>
            </a:r>
            <a:endParaRPr lang="zh-CN" altLang="en-US" sz="1400" spc="160" dirty="0">
              <a:uFillTx/>
              <a:latin typeface="思源黑体" panose="020B0300000000000000" charset="-122"/>
              <a:ea typeface="思源黑体" panose="020B0300000000000000" charset="-122"/>
              <a:cs typeface="思源黑体" panose="020B0300000000000000" charset="-122"/>
              <a:sym typeface="+mn-ea"/>
            </a:endParaRPr>
          </a:p>
          <a:p>
            <a:pPr marL="316230" lvl="0" indent="-316230" algn="l" fontAlgn="ctr">
              <a:lnSpc>
                <a:spcPct val="130000"/>
              </a:lnSpc>
              <a:spcBef>
                <a:spcPts val="1200"/>
              </a:spcBef>
              <a:spcAft>
                <a:spcPts val="0"/>
              </a:spcAft>
              <a:buSzPct val="90000"/>
              <a:buFont typeface="Wingdings" panose="05000000000000000000" charset="0"/>
              <a:buChar char="ü"/>
            </a:pPr>
            <a:r>
              <a:rPr lang="zh-CN" altLang="en-US" sz="1400" spc="160" dirty="0">
                <a:uFillTx/>
                <a:latin typeface="思源黑体" panose="020B0300000000000000" charset="-122"/>
                <a:ea typeface="思源黑体" panose="020B0300000000000000" charset="-122"/>
                <a:cs typeface="思源黑体" panose="020B0300000000000000" charset="-122"/>
                <a:sym typeface="+mn-ea"/>
              </a:rPr>
              <a:t>AI算力、半导体设备、光通信成为资金唯一主线，392只翻倍个股中90%集中在AI硬件赛道。全市场约5530只个股中，上涨1760只，占比约31.8%；下跌个股3766只。</a:t>
            </a:r>
            <a:endParaRPr lang="zh-CN" altLang="en-US" sz="1400" spc="160" dirty="0">
              <a:uFillTx/>
              <a:latin typeface="思源黑体" panose="020B0300000000000000" charset="-122"/>
              <a:ea typeface="思源黑体" panose="020B0300000000000000" charset="-122"/>
              <a:cs typeface="思源黑体" panose="020B0300000000000000" charset="-122"/>
              <a:sym typeface="+mn-ea"/>
            </a:endParaRPr>
          </a:p>
          <a:p>
            <a:pPr marL="316230" lvl="0" indent="-316230" algn="l" fontAlgn="ctr">
              <a:lnSpc>
                <a:spcPct val="130000"/>
              </a:lnSpc>
              <a:spcBef>
                <a:spcPts val="1200"/>
              </a:spcBef>
              <a:spcAft>
                <a:spcPts val="0"/>
              </a:spcAft>
              <a:buSzPct val="90000"/>
              <a:buFont typeface="Wingdings" panose="05000000000000000000" charset="0"/>
              <a:buChar char="ü"/>
            </a:pPr>
            <a:r>
              <a:rPr lang="zh-CN" altLang="en-US" sz="1400" spc="160" dirty="0">
                <a:uFillTx/>
                <a:latin typeface="思源黑体" panose="020B0300000000000000" charset="-122"/>
                <a:ea typeface="思源黑体" panose="020B0300000000000000" charset="-122"/>
                <a:cs typeface="思源黑体" panose="020B0300000000000000" charset="-122"/>
                <a:sym typeface="+mn-ea"/>
              </a:rPr>
              <a:t>个股涨跌幅中位数-15.5%，58股跌超50%，340多股跌超40%，110多股跌超30%。跌幅排名前7的均是退市股，包括赛隆药业、国华网安、天龙光电等，跌幅均超94%。跌幅前8至15名均是ST股，跌幅前五十的个股中近40只都是ST或退市股。非ST或退市整理期的股中，上半年跌幅第一的天普股份（69.82%），跌幅第二的是锦好医疗（67.03%），第三名则是海南发展（65.02%）。</a:t>
            </a:r>
            <a:endParaRPr lang="zh-CN" altLang="en-US" sz="1400" spc="160" dirty="0">
              <a:uFillTx/>
              <a:latin typeface="思源黑体" panose="020B0300000000000000" charset="-122"/>
              <a:ea typeface="思源黑体" panose="020B0300000000000000" charset="-122"/>
              <a:cs typeface="思源黑体" panose="020B0300000000000000" charset="-122"/>
              <a:sym typeface="+mn-ea"/>
            </a:endParaRPr>
          </a:p>
          <a:p>
            <a:pPr marL="316230" lvl="0" indent="-316230" algn="l" fontAlgn="ctr">
              <a:lnSpc>
                <a:spcPct val="130000"/>
              </a:lnSpc>
              <a:spcBef>
                <a:spcPts val="1200"/>
              </a:spcBef>
              <a:spcAft>
                <a:spcPts val="0"/>
              </a:spcAft>
              <a:buSzPct val="90000"/>
              <a:buFont typeface="Wingdings" panose="05000000000000000000" charset="0"/>
              <a:buChar char="ü"/>
            </a:pPr>
            <a:r>
              <a:rPr lang="zh-CN" altLang="en-US" sz="1400" spc="160" dirty="0">
                <a:uFillTx/>
                <a:latin typeface="思源黑体" panose="020B0300000000000000" charset="-122"/>
                <a:ea typeface="思源黑体" panose="020B0300000000000000" charset="-122"/>
                <a:cs typeface="思源黑体" panose="020B0300000000000000" charset="-122"/>
                <a:sym typeface="+mn-ea"/>
              </a:rPr>
              <a:t>上半年共有13家A股公司完成退市，涉及“不死鸟”退市岩石、“转板第一股”退市观典等典型标的。</a:t>
            </a:r>
            <a:endParaRPr lang="zh-CN" altLang="en-US" sz="1400" spc="160" dirty="0">
              <a:uFillTx/>
              <a:latin typeface="思源黑体" panose="020B0300000000000000" charset="-122"/>
              <a:ea typeface="思源黑体" panose="020B0300000000000000" charset="-122"/>
              <a:cs typeface="思源黑体" panose="020B0300000000000000" charset="-122"/>
              <a:sym typeface="+mn-ea"/>
            </a:endParaRPr>
          </a:p>
        </p:txBody>
      </p:sp>
    </p:spTree>
    <p:custDataLst>
      <p:tags r:id="rId7"/>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文本框 11"/>
          <p:cNvSpPr txBox="1"/>
          <p:nvPr userDrawn="1">
            <p:custDataLst>
              <p:tags r:id="rId1"/>
            </p:custDataLst>
          </p:nvPr>
        </p:nvSpPr>
        <p:spPr>
          <a:xfrm>
            <a:off x="2974340" y="49530"/>
            <a:ext cx="6532880" cy="706755"/>
          </a:xfrm>
          <a:prstGeom prst="rect">
            <a:avLst/>
          </a:prstGeom>
          <a:noFill/>
        </p:spPr>
        <p:txBody>
          <a:bodyPr wrap="square" rtlCol="0">
            <a:spAutoFit/>
          </a:bodyPr>
          <a:p>
            <a:pPr algn="ctr" fontAlgn="auto"/>
            <a:r>
              <a:rPr lang="zh-CN" altLang="en-US" sz="4000">
                <a:ln w="19050">
                  <a:noFill/>
                </a:ln>
                <a:gradFill>
                  <a:gsLst>
                    <a:gs pos="0">
                      <a:srgbClr val="FEF988"/>
                    </a:gs>
                    <a:gs pos="100000">
                      <a:schemeClr val="bg1"/>
                    </a:gs>
                  </a:gsLst>
                  <a:lin ang="11280000" scaled="1"/>
                </a:gradFill>
                <a:latin typeface="思源黑体" panose="020B0300000000000000" charset="-122"/>
                <a:ea typeface="思源黑体" panose="020B0300000000000000" charset="-122"/>
                <a:sym typeface="思源黑体"/>
              </a:rPr>
              <a:t>存储、光通信订单全线爆发</a:t>
            </a:r>
            <a:endParaRPr lang="zh-CN" altLang="en-US" sz="4000">
              <a:ln w="19050">
                <a:noFill/>
              </a:ln>
              <a:gradFill>
                <a:gsLst>
                  <a:gs pos="0">
                    <a:srgbClr val="FEF988"/>
                  </a:gs>
                  <a:gs pos="100000">
                    <a:schemeClr val="bg1"/>
                  </a:gs>
                </a:gsLst>
                <a:lin ang="11280000" scaled="1"/>
              </a:gradFill>
              <a:latin typeface="思源黑体" panose="020B0300000000000000" charset="-122"/>
              <a:ea typeface="思源黑体" panose="020B0300000000000000" charset="-122"/>
              <a:sym typeface="思源黑体"/>
            </a:endParaRPr>
          </a:p>
        </p:txBody>
      </p:sp>
      <p:sp>
        <p:nvSpPr>
          <p:cNvPr id="2" name="文本框 1"/>
          <p:cNvSpPr txBox="1"/>
          <p:nvPr/>
        </p:nvSpPr>
        <p:spPr>
          <a:xfrm>
            <a:off x="222250" y="1196975"/>
            <a:ext cx="8087360" cy="2600325"/>
          </a:xfrm>
          <a:prstGeom prst="rect">
            <a:avLst/>
          </a:prstGeom>
        </p:spPr>
        <p:txBody>
          <a:bodyPr>
            <a:noAutofit/>
          </a:bodyPr>
          <a:p>
            <a:pPr marL="0" indent="0"/>
            <a:endParaRPr lang="zh-CN" altLang="en-US" sz="1600" b="0" i="0">
              <a:solidFill>
                <a:srgbClr val="333333"/>
              </a:solidFill>
              <a:latin typeface="思源黑体"/>
              <a:ea typeface="思源黑体"/>
            </a:endParaRPr>
          </a:p>
        </p:txBody>
      </p:sp>
      <p:sp>
        <p:nvSpPr>
          <p:cNvPr id="4" name="对角圆角矩形 3"/>
          <p:cNvSpPr/>
          <p:nvPr>
            <p:custDataLst>
              <p:tags r:id="rId2"/>
            </p:custDataLst>
          </p:nvPr>
        </p:nvSpPr>
        <p:spPr>
          <a:xfrm>
            <a:off x="1219200" y="1233170"/>
            <a:ext cx="10109835" cy="753745"/>
          </a:xfrm>
          <a:prstGeom prst="round2Diag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0" algn="l">
              <a:lnSpc>
                <a:spcPct val="110000"/>
              </a:lnSpc>
              <a:buFont typeface="思源黑体" panose="020B0604020202020204" pitchFamily="34" charset="0"/>
              <a:buNone/>
            </a:pPr>
            <a:endParaRPr lang="en-US" altLang="zh-CN">
              <a:solidFill>
                <a:schemeClr val="accent4">
                  <a:lumMod val="60000"/>
                  <a:lumOff val="40000"/>
                </a:schemeClr>
              </a:solidFill>
            </a:endParaRPr>
          </a:p>
        </p:txBody>
      </p:sp>
      <p:sp>
        <p:nvSpPr>
          <p:cNvPr id="6" name="文本框 5"/>
          <p:cNvSpPr txBox="1"/>
          <p:nvPr>
            <p:custDataLst>
              <p:tags r:id="rId3"/>
            </p:custDataLst>
          </p:nvPr>
        </p:nvSpPr>
        <p:spPr>
          <a:xfrm>
            <a:off x="1751330" y="1265555"/>
            <a:ext cx="9354185" cy="632460"/>
          </a:xfrm>
          <a:prstGeom prst="rect">
            <a:avLst/>
          </a:prstGeom>
          <a:noFill/>
        </p:spPr>
        <p:txBody>
          <a:bodyPr wrap="square" rtlCol="0" anchor="t">
            <a:spAutoFit/>
          </a:bodyPr>
          <a:p>
            <a:pPr indent="0" algn="l">
              <a:lnSpc>
                <a:spcPct val="110000"/>
              </a:lnSpc>
              <a:buFont typeface="思源黑体" panose="020B0604020202020204" pitchFamily="34" charset="0"/>
              <a:buNone/>
            </a:pPr>
            <a:r>
              <a:rPr lang="zh-CN" altLang="en-US" sz="1600" b="1">
                <a:solidFill>
                  <a:schemeClr val="tx1"/>
                </a:solidFill>
                <a:latin typeface="思源黑体" panose="020B0300000000000000" charset="-122"/>
                <a:ea typeface="思源黑体" panose="020B0300000000000000" charset="-122"/>
                <a:cs typeface="思源黑体" panose="020B0300000000000000" charset="-122"/>
                <a:sym typeface="思源黑体"/>
              </a:rPr>
              <a:t>受</a:t>
            </a:r>
            <a:r>
              <a:rPr lang="en-US" altLang="zh-CN" sz="1600" b="1">
                <a:solidFill>
                  <a:schemeClr val="tx1"/>
                </a:solidFill>
                <a:latin typeface="思源黑体" panose="020B0300000000000000" charset="-122"/>
                <a:ea typeface="思源黑体" panose="020B0300000000000000" charset="-122"/>
                <a:cs typeface="思源黑体" panose="020B0300000000000000" charset="-122"/>
                <a:sym typeface="思源黑体"/>
              </a:rPr>
              <a:t>AI</a:t>
            </a:r>
            <a:r>
              <a:rPr lang="zh-CN" altLang="en-US" sz="1600" b="1">
                <a:solidFill>
                  <a:schemeClr val="tx1"/>
                </a:solidFill>
                <a:latin typeface="思源黑体" panose="020B0300000000000000" charset="-122"/>
                <a:ea typeface="思源黑体" panose="020B0300000000000000" charset="-122"/>
                <a:cs typeface="思源黑体" panose="020B0300000000000000" charset="-122"/>
                <a:sym typeface="思源黑体"/>
              </a:rPr>
              <a:t>算力需求驱动，去年开始，全球存储市场延续强势上涨态势，</a:t>
            </a:r>
            <a:r>
              <a:rPr lang="en-US" altLang="zh-CN" sz="1600" b="1">
                <a:solidFill>
                  <a:schemeClr val="tx1"/>
                </a:solidFill>
                <a:latin typeface="思源黑体" panose="020B0300000000000000" charset="-122"/>
                <a:ea typeface="思源黑体" panose="020B0300000000000000" charset="-122"/>
                <a:cs typeface="思源黑体" panose="020B0300000000000000" charset="-122"/>
                <a:sym typeface="思源黑体"/>
              </a:rPr>
              <a:t>DRAM、NAND、HBM</a:t>
            </a:r>
            <a:r>
              <a:rPr lang="zh-CN" altLang="en-US" sz="1600" b="1">
                <a:solidFill>
                  <a:schemeClr val="tx1"/>
                </a:solidFill>
                <a:latin typeface="思源黑体" panose="020B0300000000000000" charset="-122"/>
                <a:ea typeface="思源黑体" panose="020B0300000000000000" charset="-122"/>
                <a:cs typeface="思源黑体" panose="020B0300000000000000" charset="-122"/>
                <a:sym typeface="思源黑体"/>
              </a:rPr>
              <a:t>等核心品类价格持续攀升。今年涨价从上游原厂传导至消费电子、云计算、智能汽车等全产业链。</a:t>
            </a:r>
            <a:endParaRPr lang="zh-CN" altLang="en-US" sz="1600" b="1">
              <a:solidFill>
                <a:schemeClr val="tx1"/>
              </a:solidFill>
              <a:latin typeface="思源黑体" panose="020B0300000000000000" charset="-122"/>
              <a:ea typeface="思源黑体" panose="020B0300000000000000" charset="-122"/>
              <a:cs typeface="思源黑体" panose="020B0300000000000000" charset="-122"/>
              <a:sym typeface="思源黑体"/>
            </a:endParaRPr>
          </a:p>
        </p:txBody>
      </p:sp>
      <p:sp>
        <p:nvSpPr>
          <p:cNvPr id="7" name="对角圆角矩形 6"/>
          <p:cNvSpPr/>
          <p:nvPr>
            <p:custDataLst>
              <p:tags r:id="rId4"/>
            </p:custDataLst>
          </p:nvPr>
        </p:nvSpPr>
        <p:spPr>
          <a:xfrm>
            <a:off x="1219200" y="2107565"/>
            <a:ext cx="10109835" cy="1065530"/>
          </a:xfrm>
          <a:prstGeom prst="round2Diag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0" algn="l">
              <a:lnSpc>
                <a:spcPct val="110000"/>
              </a:lnSpc>
              <a:buFont typeface="思源黑体" panose="020B0604020202020204" pitchFamily="34" charset="0"/>
              <a:buNone/>
            </a:pPr>
            <a:endParaRPr lang="en-US" altLang="zh-CN"/>
          </a:p>
        </p:txBody>
      </p:sp>
      <p:sp>
        <p:nvSpPr>
          <p:cNvPr id="8" name="文本框 7"/>
          <p:cNvSpPr txBox="1"/>
          <p:nvPr>
            <p:custDataLst>
              <p:tags r:id="rId5"/>
            </p:custDataLst>
          </p:nvPr>
        </p:nvSpPr>
        <p:spPr>
          <a:xfrm>
            <a:off x="1751330" y="2179320"/>
            <a:ext cx="9354185" cy="1048385"/>
          </a:xfrm>
          <a:prstGeom prst="rect">
            <a:avLst/>
          </a:prstGeom>
          <a:noFill/>
        </p:spPr>
        <p:txBody>
          <a:bodyPr wrap="square" rtlCol="0" anchor="t">
            <a:noAutofit/>
          </a:bodyPr>
          <a:p>
            <a:pPr indent="0" algn="l">
              <a:lnSpc>
                <a:spcPct val="110000"/>
              </a:lnSpc>
              <a:buFont typeface="思源黑体" panose="020B0604020202020204" pitchFamily="34" charset="0"/>
              <a:buNone/>
            </a:pPr>
            <a:r>
              <a:rPr lang="zh-CN" altLang="en-US" sz="1600" b="1">
                <a:solidFill>
                  <a:schemeClr val="tx1"/>
                </a:solidFill>
                <a:latin typeface="思源黑体" panose="020B0300000000000000" charset="-122"/>
                <a:ea typeface="思源黑体" panose="020B0300000000000000" charset="-122"/>
                <a:cs typeface="思源黑体" panose="020B0300000000000000" charset="-122"/>
                <a:sym typeface="思源黑体"/>
              </a:rPr>
              <a:t>江波龙，预计2026年上半年实现营业收入‌220</a:t>
            </a:r>
            <a:r>
              <a:rPr lang="en-US" altLang="zh-CN" sz="1600" b="1">
                <a:solidFill>
                  <a:schemeClr val="tx1"/>
                </a:solidFill>
                <a:latin typeface="思源黑体" panose="020B0300000000000000" charset="-122"/>
                <a:ea typeface="思源黑体" panose="020B0300000000000000" charset="-122"/>
                <a:cs typeface="思源黑体" panose="020B0300000000000000" charset="-122"/>
                <a:sym typeface="思源黑体"/>
              </a:rPr>
              <a:t>-</a:t>
            </a:r>
            <a:r>
              <a:rPr lang="zh-CN" altLang="en-US" sz="1600" b="1">
                <a:solidFill>
                  <a:schemeClr val="tx1"/>
                </a:solidFill>
                <a:latin typeface="思源黑体" panose="020B0300000000000000" charset="-122"/>
                <a:ea typeface="思源黑体" panose="020B0300000000000000" charset="-122"/>
                <a:cs typeface="思源黑体" panose="020B0300000000000000" charset="-122"/>
                <a:sym typeface="思源黑体"/>
              </a:rPr>
              <a:t>250 亿元‌，公司在 2024</a:t>
            </a:r>
            <a:r>
              <a:rPr lang="en-US" altLang="zh-CN" sz="1600" b="1">
                <a:solidFill>
                  <a:schemeClr val="tx1"/>
                </a:solidFill>
                <a:latin typeface="思源黑体" panose="020B0300000000000000" charset="-122"/>
                <a:ea typeface="思源黑体" panose="020B0300000000000000" charset="-122"/>
                <a:cs typeface="思源黑体" panose="020B0300000000000000" charset="-122"/>
                <a:sym typeface="思源黑体"/>
              </a:rPr>
              <a:t>-</a:t>
            </a:r>
            <a:r>
              <a:rPr lang="zh-CN" altLang="en-US" sz="1600" b="1">
                <a:solidFill>
                  <a:schemeClr val="tx1"/>
                </a:solidFill>
                <a:latin typeface="思源黑体" panose="020B0300000000000000" charset="-122"/>
                <a:ea typeface="思源黑体" panose="020B0300000000000000" charset="-122"/>
                <a:cs typeface="思源黑体" panose="020B0300000000000000" charset="-122"/>
                <a:sym typeface="思源黑体"/>
              </a:rPr>
              <a:t>2025年行业低谷期大规模囤积晶圆，存货从2021年的35.92亿元攀升至2025年末的116.78亿元。2026年第一季度末，存货规模高达 179.61 亿元，【低价库存红利】</a:t>
            </a:r>
            <a:endParaRPr lang="zh-CN" altLang="en-US" sz="1600" b="1">
              <a:solidFill>
                <a:schemeClr val="tx1"/>
              </a:solidFill>
              <a:latin typeface="思源黑体" panose="020B0300000000000000" charset="-122"/>
              <a:ea typeface="思源黑体" panose="020B0300000000000000" charset="-122"/>
              <a:cs typeface="思源黑体" panose="020B0300000000000000" charset="-122"/>
              <a:sym typeface="思源黑体"/>
            </a:endParaRPr>
          </a:p>
        </p:txBody>
      </p:sp>
      <p:sp>
        <p:nvSpPr>
          <p:cNvPr id="9" name="对角圆角矩形 8"/>
          <p:cNvSpPr/>
          <p:nvPr>
            <p:custDataLst>
              <p:tags r:id="rId6"/>
            </p:custDataLst>
          </p:nvPr>
        </p:nvSpPr>
        <p:spPr>
          <a:xfrm>
            <a:off x="1219200" y="3312160"/>
            <a:ext cx="10109835" cy="753745"/>
          </a:xfrm>
          <a:prstGeom prst="round2Diag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0" algn="l">
              <a:lnSpc>
                <a:spcPct val="110000"/>
              </a:lnSpc>
              <a:buFont typeface="思源黑体" panose="020B0604020202020204" pitchFamily="34" charset="0"/>
              <a:buNone/>
            </a:pPr>
            <a:endParaRPr lang="en-US" altLang="zh-CN"/>
          </a:p>
        </p:txBody>
      </p:sp>
      <p:sp>
        <p:nvSpPr>
          <p:cNvPr id="10" name="文本框 9"/>
          <p:cNvSpPr txBox="1"/>
          <p:nvPr>
            <p:custDataLst>
              <p:tags r:id="rId7"/>
            </p:custDataLst>
          </p:nvPr>
        </p:nvSpPr>
        <p:spPr>
          <a:xfrm>
            <a:off x="1751330" y="3366135"/>
            <a:ext cx="9408160" cy="730250"/>
          </a:xfrm>
          <a:prstGeom prst="rect">
            <a:avLst/>
          </a:prstGeom>
          <a:noFill/>
        </p:spPr>
        <p:txBody>
          <a:bodyPr wrap="square" rtlCol="0" anchor="t">
            <a:noAutofit/>
          </a:bodyPr>
          <a:p>
            <a:pPr indent="0" algn="l">
              <a:lnSpc>
                <a:spcPct val="110000"/>
              </a:lnSpc>
              <a:buFont typeface="思源黑体" panose="020B0604020202020204" pitchFamily="34" charset="0"/>
              <a:buNone/>
            </a:pPr>
            <a:r>
              <a:rPr lang="en-US" altLang="zh-CN" sz="1600" b="1">
                <a:latin typeface="思源黑体" panose="020B0300000000000000" charset="-122"/>
                <a:ea typeface="思源黑体" panose="020B0300000000000000" charset="-122"/>
                <a:cs typeface="思源黑体" panose="020B0300000000000000" charset="-122"/>
                <a:sym typeface="思源黑体"/>
              </a:rPr>
              <a:t>DRAM</a:t>
            </a:r>
            <a:r>
              <a:rPr lang="zh-CN" altLang="en-US" sz="1600" b="1">
                <a:latin typeface="思源黑体" panose="020B0300000000000000" charset="-122"/>
                <a:ea typeface="思源黑体" panose="020B0300000000000000" charset="-122"/>
                <a:cs typeface="思源黑体" panose="020B0300000000000000" charset="-122"/>
                <a:sym typeface="思源黑体"/>
              </a:rPr>
              <a:t>龙头长鑫科技</a:t>
            </a:r>
            <a:r>
              <a:rPr sz="1600" b="1">
                <a:latin typeface="思源黑体" panose="020B0300000000000000" charset="-122"/>
                <a:ea typeface="思源黑体" panose="020B0300000000000000" charset="-122"/>
                <a:cs typeface="思源黑体" panose="020B0300000000000000" charset="-122"/>
                <a:sym typeface="思源黑体"/>
              </a:rPr>
              <a:t>：</a:t>
            </a:r>
            <a:r>
              <a:rPr lang="zh-CN" altLang="en-US" sz="1600" b="1">
                <a:latin typeface="思源黑体" panose="020B0300000000000000" charset="-122"/>
                <a:ea typeface="思源黑体" panose="020B0300000000000000" charset="-122"/>
                <a:cs typeface="思源黑体" panose="020B0300000000000000" charset="-122"/>
                <a:sym typeface="思源黑体"/>
              </a:rPr>
              <a:t>2023年亏损163.4亿元，2024年亏损71.45亿元，到2025年12月31日，累计亏损366.5亿元。2026年一季度单季营收‌508亿元，从“碎钞机”到“印钞机”的逆袭‌‌</a:t>
            </a:r>
            <a:r>
              <a:rPr lang="zh-CN" sz="1600" b="1">
                <a:solidFill>
                  <a:schemeClr val="tx1"/>
                </a:solidFill>
                <a:latin typeface="思源黑体" panose="020B0300000000000000" charset="-122"/>
                <a:ea typeface="思源黑体" panose="020B0300000000000000" charset="-122"/>
                <a:cs typeface="思源黑体" panose="020B0300000000000000" charset="-122"/>
                <a:sym typeface="思源黑体"/>
              </a:rPr>
              <a:t>。</a:t>
            </a:r>
            <a:endParaRPr lang="zh-CN" sz="1600" b="1">
              <a:solidFill>
                <a:schemeClr val="tx1"/>
              </a:solidFill>
              <a:latin typeface="思源黑体" panose="020B0300000000000000" charset="-122"/>
              <a:ea typeface="思源黑体" panose="020B0300000000000000" charset="-122"/>
              <a:cs typeface="思源黑体" panose="020B0300000000000000" charset="-122"/>
              <a:sym typeface="思源黑体"/>
            </a:endParaRPr>
          </a:p>
        </p:txBody>
      </p:sp>
      <p:sp>
        <p:nvSpPr>
          <p:cNvPr id="11" name="对角圆角矩形 10"/>
          <p:cNvSpPr/>
          <p:nvPr>
            <p:custDataLst>
              <p:tags r:id="rId8"/>
            </p:custDataLst>
          </p:nvPr>
        </p:nvSpPr>
        <p:spPr>
          <a:xfrm>
            <a:off x="1219200" y="4236720"/>
            <a:ext cx="10109835" cy="829945"/>
          </a:xfrm>
          <a:prstGeom prst="round2Diag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0" algn="l">
              <a:lnSpc>
                <a:spcPct val="110000"/>
              </a:lnSpc>
              <a:buFont typeface="思源黑体" panose="020B0604020202020204" pitchFamily="34" charset="0"/>
              <a:buNone/>
            </a:pPr>
            <a:endParaRPr lang="en-US" altLang="zh-CN"/>
          </a:p>
        </p:txBody>
      </p:sp>
      <p:sp>
        <p:nvSpPr>
          <p:cNvPr id="5" name="文本框 4"/>
          <p:cNvSpPr txBox="1"/>
          <p:nvPr>
            <p:custDataLst>
              <p:tags r:id="rId9"/>
            </p:custDataLst>
          </p:nvPr>
        </p:nvSpPr>
        <p:spPr>
          <a:xfrm>
            <a:off x="1751330" y="4304665"/>
            <a:ext cx="9027795" cy="854710"/>
          </a:xfrm>
          <a:prstGeom prst="rect">
            <a:avLst/>
          </a:prstGeom>
          <a:noFill/>
        </p:spPr>
        <p:txBody>
          <a:bodyPr wrap="square" rtlCol="0" anchor="t">
            <a:noAutofit/>
          </a:bodyPr>
          <a:p>
            <a:pPr indent="0" algn="l">
              <a:lnSpc>
                <a:spcPct val="110000"/>
              </a:lnSpc>
              <a:buFont typeface="思源黑体" panose="020B0604020202020204" pitchFamily="34" charset="0"/>
              <a:buNone/>
            </a:pPr>
            <a:r>
              <a:rPr lang="en-US" altLang="zh-CN" sz="1600" b="1">
                <a:solidFill>
                  <a:schemeClr val="tx1"/>
                </a:solidFill>
                <a:latin typeface="思源黑体" panose="020B0300000000000000" charset="-122"/>
                <a:ea typeface="思源黑体" panose="020B0300000000000000" charset="-122"/>
                <a:cs typeface="思源黑体" panose="020B0300000000000000" charset="-122"/>
                <a:sym typeface="思源黑体"/>
              </a:rPr>
              <a:t>SK</a:t>
            </a:r>
            <a:r>
              <a:rPr lang="zh-CN" altLang="en-US" sz="1600" b="1">
                <a:solidFill>
                  <a:schemeClr val="tx1"/>
                </a:solidFill>
                <a:latin typeface="思源黑体" panose="020B0300000000000000" charset="-122"/>
                <a:ea typeface="思源黑体" panose="020B0300000000000000" charset="-122"/>
                <a:cs typeface="思源黑体" panose="020B0300000000000000" charset="-122"/>
                <a:sym typeface="思源黑体"/>
              </a:rPr>
              <a:t>海力士的</a:t>
            </a:r>
            <a:r>
              <a:rPr lang="en-US" altLang="zh-CN" sz="1600" b="1">
                <a:solidFill>
                  <a:schemeClr val="tx1"/>
                </a:solidFill>
                <a:latin typeface="思源黑体" panose="020B0300000000000000" charset="-122"/>
                <a:ea typeface="思源黑体" panose="020B0300000000000000" charset="-122"/>
                <a:cs typeface="思源黑体" panose="020B0300000000000000" charset="-122"/>
                <a:sym typeface="思源黑体"/>
              </a:rPr>
              <a:t>‌HBM</a:t>
            </a:r>
            <a:r>
              <a:rPr lang="zh-CN" altLang="en-US" sz="1600" b="1">
                <a:solidFill>
                  <a:schemeClr val="tx1"/>
                </a:solidFill>
                <a:latin typeface="思源黑体" panose="020B0300000000000000" charset="-122"/>
                <a:ea typeface="思源黑体" panose="020B0300000000000000" charset="-122"/>
                <a:cs typeface="思源黑体" panose="020B0300000000000000" charset="-122"/>
                <a:sym typeface="思源黑体"/>
              </a:rPr>
              <a:t>，2026年</a:t>
            </a:r>
            <a:r>
              <a:rPr lang="en-US" altLang="zh-CN" sz="1600" b="1">
                <a:solidFill>
                  <a:schemeClr val="tx1"/>
                </a:solidFill>
                <a:latin typeface="思源黑体" panose="020B0300000000000000" charset="-122"/>
                <a:ea typeface="思源黑体" panose="020B0300000000000000" charset="-122"/>
                <a:cs typeface="思源黑体" panose="020B0300000000000000" charset="-122"/>
                <a:sym typeface="思源黑体"/>
              </a:rPr>
              <a:t>Q1</a:t>
            </a:r>
            <a:r>
              <a:rPr lang="zh-CN" altLang="en-US" sz="1600" b="1">
                <a:solidFill>
                  <a:schemeClr val="tx1"/>
                </a:solidFill>
                <a:latin typeface="思源黑体" panose="020B0300000000000000" charset="-122"/>
                <a:ea typeface="思源黑体" panose="020B0300000000000000" charset="-122"/>
                <a:cs typeface="思源黑体" panose="020B0300000000000000" charset="-122"/>
                <a:sym typeface="思源黑体"/>
              </a:rPr>
              <a:t>市场份额56.4%‌；三星在</a:t>
            </a:r>
            <a:r>
              <a:rPr lang="en-US" altLang="zh-CN" sz="1600" b="1">
                <a:solidFill>
                  <a:schemeClr val="tx1"/>
                </a:solidFill>
                <a:latin typeface="思源黑体" panose="020B0300000000000000" charset="-122"/>
                <a:ea typeface="思源黑体" panose="020B0300000000000000" charset="-122"/>
                <a:cs typeface="思源黑体" panose="020B0300000000000000" charset="-122"/>
                <a:sym typeface="思源黑体"/>
              </a:rPr>
              <a:t>DRAM</a:t>
            </a:r>
            <a:r>
              <a:rPr lang="zh-CN" altLang="en-US" sz="1600" b="1">
                <a:solidFill>
                  <a:schemeClr val="tx1"/>
                </a:solidFill>
                <a:latin typeface="思源黑体" panose="020B0300000000000000" charset="-122"/>
                <a:ea typeface="思源黑体" panose="020B0300000000000000" charset="-122"/>
                <a:cs typeface="思源黑体" panose="020B0300000000000000" charset="-122"/>
                <a:sym typeface="思源黑体"/>
              </a:rPr>
              <a:t>的市占率一度超60%，现在不到</a:t>
            </a:r>
            <a:r>
              <a:rPr lang="en-US" altLang="zh-CN" sz="1600" b="1">
                <a:solidFill>
                  <a:schemeClr val="tx1"/>
                </a:solidFill>
                <a:latin typeface="思源黑体" panose="020B0300000000000000" charset="-122"/>
                <a:ea typeface="思源黑体" panose="020B0300000000000000" charset="-122"/>
                <a:cs typeface="思源黑体" panose="020B0300000000000000" charset="-122"/>
                <a:sym typeface="思源黑体"/>
              </a:rPr>
              <a:t>40%</a:t>
            </a:r>
            <a:r>
              <a:rPr lang="zh-CN" altLang="en-US" sz="1600" b="1">
                <a:solidFill>
                  <a:schemeClr val="tx1"/>
                </a:solidFill>
                <a:latin typeface="思源黑体" panose="020B0300000000000000" charset="-122"/>
                <a:ea typeface="思源黑体" panose="020B0300000000000000" charset="-122"/>
                <a:cs typeface="思源黑体" panose="020B0300000000000000" charset="-122"/>
                <a:sym typeface="思源黑体"/>
              </a:rPr>
              <a:t>；美光科技</a:t>
            </a:r>
            <a:r>
              <a:rPr lang="zh-CN" sz="1600" b="1">
                <a:solidFill>
                  <a:schemeClr val="tx1"/>
                </a:solidFill>
                <a:latin typeface="思源黑体" panose="020B0300000000000000" charset="-122"/>
                <a:ea typeface="思源黑体" panose="020B0300000000000000" charset="-122"/>
                <a:cs typeface="思源黑体" panose="020B0300000000000000" charset="-122"/>
                <a:sym typeface="思源黑体"/>
              </a:rPr>
              <a:t>的</a:t>
            </a:r>
            <a:r>
              <a:rPr lang="en-US" altLang="zh-CN" sz="1600" b="1">
                <a:solidFill>
                  <a:schemeClr val="tx1"/>
                </a:solidFill>
                <a:latin typeface="思源黑体" panose="020B0300000000000000" charset="-122"/>
                <a:ea typeface="思源黑体" panose="020B0300000000000000" charset="-122"/>
                <a:cs typeface="思源黑体" panose="020B0300000000000000" charset="-122"/>
                <a:sym typeface="思源黑体"/>
              </a:rPr>
              <a:t>HBM</a:t>
            </a:r>
            <a:r>
              <a:rPr lang="zh-CN" altLang="en-US" sz="1600" b="1">
                <a:solidFill>
                  <a:schemeClr val="tx1"/>
                </a:solidFill>
                <a:latin typeface="思源黑体" panose="020B0300000000000000" charset="-122"/>
                <a:ea typeface="思源黑体" panose="020B0300000000000000" charset="-122"/>
                <a:cs typeface="思源黑体" panose="020B0300000000000000" charset="-122"/>
                <a:sym typeface="思源黑体"/>
              </a:rPr>
              <a:t>市占率，从2024年的约4%激增至21%</a:t>
            </a:r>
            <a:r>
              <a:rPr lang="zh-CN" sz="1600" b="1">
                <a:solidFill>
                  <a:schemeClr val="tx1"/>
                </a:solidFill>
                <a:latin typeface="思源黑体" panose="020B0300000000000000" charset="-122"/>
                <a:ea typeface="思源黑体" panose="020B0300000000000000" charset="-122"/>
                <a:cs typeface="思源黑体" panose="020B0300000000000000" charset="-122"/>
                <a:sym typeface="思源黑体"/>
              </a:rPr>
              <a:t>。</a:t>
            </a:r>
            <a:endParaRPr lang="zh-CN" sz="1600" b="1">
              <a:solidFill>
                <a:schemeClr val="tx1"/>
              </a:solidFill>
              <a:latin typeface="思源黑体" panose="020B0300000000000000" charset="-122"/>
              <a:ea typeface="思源黑体" panose="020B0300000000000000" charset="-122"/>
              <a:cs typeface="思源黑体" panose="020B0300000000000000" charset="-122"/>
              <a:sym typeface="思源黑体"/>
            </a:endParaRPr>
          </a:p>
        </p:txBody>
      </p:sp>
      <p:sp>
        <p:nvSpPr>
          <p:cNvPr id="13" name="对角圆角矩形 12"/>
          <p:cNvSpPr/>
          <p:nvPr>
            <p:custDataLst>
              <p:tags r:id="rId10"/>
            </p:custDataLst>
          </p:nvPr>
        </p:nvSpPr>
        <p:spPr>
          <a:xfrm>
            <a:off x="1219200" y="5200015"/>
            <a:ext cx="10109835" cy="755015"/>
          </a:xfrm>
          <a:prstGeom prst="round2Diag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0" algn="l">
              <a:lnSpc>
                <a:spcPct val="110000"/>
              </a:lnSpc>
              <a:buFont typeface="思源黑体" panose="020B0604020202020204" pitchFamily="34" charset="0"/>
              <a:buNone/>
            </a:pPr>
            <a:endParaRPr lang="en-US" altLang="zh-CN">
              <a:solidFill>
                <a:schemeClr val="tx1"/>
              </a:solidFill>
            </a:endParaRPr>
          </a:p>
        </p:txBody>
      </p:sp>
      <p:sp>
        <p:nvSpPr>
          <p:cNvPr id="14" name="文本框 13"/>
          <p:cNvSpPr txBox="1"/>
          <p:nvPr>
            <p:custDataLst>
              <p:tags r:id="rId11"/>
            </p:custDataLst>
          </p:nvPr>
        </p:nvSpPr>
        <p:spPr>
          <a:xfrm>
            <a:off x="1751330" y="5239703"/>
            <a:ext cx="9408160" cy="632460"/>
          </a:xfrm>
          <a:prstGeom prst="rect">
            <a:avLst/>
          </a:prstGeom>
          <a:noFill/>
        </p:spPr>
        <p:txBody>
          <a:bodyPr wrap="square" rtlCol="0" anchor="t">
            <a:spAutoFit/>
          </a:bodyPr>
          <a:p>
            <a:pPr indent="0" algn="l">
              <a:lnSpc>
                <a:spcPct val="110000"/>
              </a:lnSpc>
              <a:buFont typeface="思源黑体" panose="020B0604020202020204" pitchFamily="34" charset="0"/>
              <a:buNone/>
            </a:pPr>
            <a:r>
              <a:rPr lang="zh-CN" altLang="en-US" sz="1600" b="1">
                <a:solidFill>
                  <a:schemeClr val="tx1"/>
                </a:solidFill>
                <a:latin typeface="思源黑体" panose="020B0300000000000000" charset="-122"/>
                <a:ea typeface="思源黑体" panose="020B0300000000000000" charset="-122"/>
                <a:cs typeface="思源黑体" panose="020B0300000000000000" charset="-122"/>
                <a:sym typeface="思源黑体"/>
              </a:rPr>
              <a:t>供给端呈现“弃低追高”的产能倾斜。三星、</a:t>
            </a:r>
            <a:r>
              <a:rPr lang="en-US" altLang="zh-CN" sz="1600" b="1">
                <a:solidFill>
                  <a:schemeClr val="tx1"/>
                </a:solidFill>
                <a:latin typeface="思源黑体" panose="020B0300000000000000" charset="-122"/>
                <a:ea typeface="思源黑体" panose="020B0300000000000000" charset="-122"/>
                <a:cs typeface="思源黑体" panose="020B0300000000000000" charset="-122"/>
                <a:sym typeface="思源黑体"/>
              </a:rPr>
              <a:t>SK</a:t>
            </a:r>
            <a:r>
              <a:rPr lang="zh-CN" altLang="en-US" sz="1600" b="1">
                <a:solidFill>
                  <a:schemeClr val="tx1"/>
                </a:solidFill>
                <a:latin typeface="思源黑体" panose="020B0300000000000000" charset="-122"/>
                <a:ea typeface="思源黑体" panose="020B0300000000000000" charset="-122"/>
                <a:cs typeface="思源黑体" panose="020B0300000000000000" charset="-122"/>
                <a:sym typeface="思源黑体"/>
              </a:rPr>
              <a:t>海力士、美光三大原厂将80%以上先进产能转向</a:t>
            </a:r>
            <a:r>
              <a:rPr lang="en-US" altLang="zh-CN" sz="1600" b="1">
                <a:solidFill>
                  <a:schemeClr val="tx1"/>
                </a:solidFill>
                <a:latin typeface="思源黑体" panose="020B0300000000000000" charset="-122"/>
                <a:ea typeface="思源黑体" panose="020B0300000000000000" charset="-122"/>
                <a:cs typeface="思源黑体" panose="020B0300000000000000" charset="-122"/>
                <a:sym typeface="思源黑体"/>
              </a:rPr>
              <a:t>HBM、</a:t>
            </a:r>
            <a:r>
              <a:rPr lang="zh-CN" altLang="en-US" sz="1600" b="1">
                <a:solidFill>
                  <a:schemeClr val="tx1"/>
                </a:solidFill>
                <a:latin typeface="思源黑体" panose="020B0300000000000000" charset="-122"/>
                <a:ea typeface="思源黑体" panose="020B0300000000000000" charset="-122"/>
                <a:cs typeface="思源黑体" panose="020B0300000000000000" charset="-122"/>
                <a:sym typeface="思源黑体"/>
              </a:rPr>
              <a:t>高端</a:t>
            </a:r>
            <a:r>
              <a:rPr lang="en-US" altLang="zh-CN" sz="1600" b="1">
                <a:solidFill>
                  <a:schemeClr val="tx1"/>
                </a:solidFill>
                <a:latin typeface="思源黑体" panose="020B0300000000000000" charset="-122"/>
                <a:ea typeface="思源黑体" panose="020B0300000000000000" charset="-122"/>
                <a:cs typeface="思源黑体" panose="020B0300000000000000" charset="-122"/>
                <a:sym typeface="思源黑体"/>
              </a:rPr>
              <a:t>DDR5</a:t>
            </a:r>
            <a:r>
              <a:rPr lang="zh-CN" altLang="en-US" sz="1600" b="1">
                <a:solidFill>
                  <a:schemeClr val="tx1"/>
                </a:solidFill>
                <a:latin typeface="思源黑体" panose="020B0300000000000000" charset="-122"/>
                <a:ea typeface="思源黑体" panose="020B0300000000000000" charset="-122"/>
                <a:cs typeface="思源黑体" panose="020B0300000000000000" charset="-122"/>
                <a:sym typeface="思源黑体"/>
              </a:rPr>
              <a:t>等高毛利产品，传统消费级存储与利基型存储产能被压缩至20%以下。</a:t>
            </a:r>
            <a:endParaRPr lang="zh-CN" altLang="en-US" sz="1600" b="1">
              <a:solidFill>
                <a:schemeClr val="tx1"/>
              </a:solidFill>
              <a:latin typeface="思源黑体" panose="020B0300000000000000" charset="-122"/>
              <a:ea typeface="思源黑体" panose="020B0300000000000000" charset="-122"/>
              <a:cs typeface="思源黑体" panose="020B0300000000000000" charset="-122"/>
              <a:sym typeface="思源黑体"/>
            </a:endParaRPr>
          </a:p>
        </p:txBody>
      </p:sp>
      <p:sp>
        <p:nvSpPr>
          <p:cNvPr id="15" name="椭圆 33"/>
          <p:cNvSpPr/>
          <p:nvPr>
            <p:custDataLst>
              <p:tags r:id="rId12"/>
            </p:custDataLst>
          </p:nvPr>
        </p:nvSpPr>
        <p:spPr>
          <a:xfrm>
            <a:off x="810260" y="1226503"/>
            <a:ext cx="783590" cy="767080"/>
          </a:xfrm>
          <a:prstGeom prst="ellipse">
            <a:avLst/>
          </a:prstGeom>
          <a:solidFill>
            <a:schemeClr val="bg1"/>
          </a:solidFill>
          <a:ln>
            <a:solidFill>
              <a:schemeClr val="accent4">
                <a:lumMod val="60000"/>
                <a:lumOff val="40000"/>
              </a:schemeClr>
            </a:solid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anchor="ctr"/>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1" i="0" u="none" strike="noStrike" kern="1200" cap="none" spc="0" normalizeH="0" baseline="0" noProof="1">
              <a:ln>
                <a:noFill/>
              </a:ln>
              <a:solidFill>
                <a:srgbClr val="FFFFFF"/>
              </a:solidFill>
              <a:effectLst/>
              <a:uLnTx/>
              <a:uFillTx/>
              <a:latin typeface="思源黑体" panose="020B0300000000000000" charset="-122"/>
              <a:ea typeface="思源黑体" panose="020B0300000000000000" charset="-122"/>
              <a:cs typeface="思源黑体"/>
            </a:endParaRPr>
          </a:p>
        </p:txBody>
      </p:sp>
      <p:sp>
        <p:nvSpPr>
          <p:cNvPr id="16" name="椭圆 33"/>
          <p:cNvSpPr/>
          <p:nvPr>
            <p:custDataLst>
              <p:tags r:id="rId13"/>
            </p:custDataLst>
          </p:nvPr>
        </p:nvSpPr>
        <p:spPr>
          <a:xfrm>
            <a:off x="810260" y="2256790"/>
            <a:ext cx="783590" cy="767080"/>
          </a:xfrm>
          <a:prstGeom prst="ellipse">
            <a:avLst/>
          </a:prstGeom>
          <a:solidFill>
            <a:schemeClr val="bg1"/>
          </a:solidFill>
          <a:ln>
            <a:solidFill>
              <a:schemeClr val="accent6">
                <a:lumMod val="60000"/>
                <a:lumOff val="40000"/>
              </a:schemeClr>
            </a:solid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anchor="ctr"/>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1" i="0" u="none" strike="noStrike" kern="1200" cap="none" spc="0" normalizeH="0" baseline="0" noProof="1">
              <a:ln>
                <a:noFill/>
              </a:ln>
              <a:solidFill>
                <a:srgbClr val="FFFFFF"/>
              </a:solidFill>
              <a:effectLst/>
              <a:uLnTx/>
              <a:uFillTx/>
              <a:latin typeface="思源黑体" panose="020B0300000000000000" charset="-122"/>
              <a:ea typeface="思源黑体" panose="020B0300000000000000" charset="-122"/>
              <a:cs typeface="思源黑体"/>
            </a:endParaRPr>
          </a:p>
        </p:txBody>
      </p:sp>
      <p:sp>
        <p:nvSpPr>
          <p:cNvPr id="17" name="椭圆 33"/>
          <p:cNvSpPr/>
          <p:nvPr>
            <p:custDataLst>
              <p:tags r:id="rId14"/>
            </p:custDataLst>
          </p:nvPr>
        </p:nvSpPr>
        <p:spPr>
          <a:xfrm>
            <a:off x="810260" y="3305493"/>
            <a:ext cx="783590" cy="767080"/>
          </a:xfrm>
          <a:prstGeom prst="ellipse">
            <a:avLst/>
          </a:prstGeom>
          <a:solidFill>
            <a:schemeClr val="bg1"/>
          </a:solidFill>
          <a:ln>
            <a:solidFill>
              <a:schemeClr val="accent4">
                <a:lumMod val="60000"/>
                <a:lumOff val="40000"/>
              </a:schemeClr>
            </a:solid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anchor="ctr"/>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1" i="0" u="none" strike="noStrike" kern="1200" cap="none" spc="0" normalizeH="0" baseline="0" noProof="1">
              <a:ln>
                <a:noFill/>
              </a:ln>
              <a:solidFill>
                <a:srgbClr val="FFFFFF"/>
              </a:solidFill>
              <a:effectLst/>
              <a:uLnTx/>
              <a:uFillTx/>
              <a:latin typeface="思源黑体" panose="020B0300000000000000" charset="-122"/>
              <a:ea typeface="思源黑体" panose="020B0300000000000000" charset="-122"/>
              <a:cs typeface="思源黑体"/>
            </a:endParaRPr>
          </a:p>
        </p:txBody>
      </p:sp>
      <p:sp>
        <p:nvSpPr>
          <p:cNvPr id="18" name="椭圆 33"/>
          <p:cNvSpPr/>
          <p:nvPr>
            <p:custDataLst>
              <p:tags r:id="rId15"/>
            </p:custDataLst>
          </p:nvPr>
        </p:nvSpPr>
        <p:spPr>
          <a:xfrm>
            <a:off x="810260" y="4306570"/>
            <a:ext cx="783590" cy="767080"/>
          </a:xfrm>
          <a:prstGeom prst="ellipse">
            <a:avLst/>
          </a:prstGeom>
          <a:solidFill>
            <a:schemeClr val="bg1"/>
          </a:solidFill>
          <a:ln>
            <a:solidFill>
              <a:schemeClr val="accent6">
                <a:lumMod val="60000"/>
                <a:lumOff val="40000"/>
              </a:schemeClr>
            </a:solid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anchor="ctr"/>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1" i="0" u="none" strike="noStrike" kern="1200" cap="none" spc="0" normalizeH="0" baseline="0" noProof="1">
              <a:ln>
                <a:noFill/>
              </a:ln>
              <a:solidFill>
                <a:srgbClr val="FFFFFF"/>
              </a:solidFill>
              <a:effectLst/>
              <a:uLnTx/>
              <a:uFillTx/>
              <a:latin typeface="思源黑体" panose="020B0300000000000000" charset="-122"/>
              <a:ea typeface="思源黑体" panose="020B0300000000000000" charset="-122"/>
              <a:cs typeface="思源黑体"/>
            </a:endParaRPr>
          </a:p>
        </p:txBody>
      </p:sp>
      <p:sp>
        <p:nvSpPr>
          <p:cNvPr id="19" name="椭圆 33"/>
          <p:cNvSpPr/>
          <p:nvPr>
            <p:custDataLst>
              <p:tags r:id="rId16"/>
            </p:custDataLst>
          </p:nvPr>
        </p:nvSpPr>
        <p:spPr>
          <a:xfrm>
            <a:off x="810260" y="5198745"/>
            <a:ext cx="783590" cy="767080"/>
          </a:xfrm>
          <a:prstGeom prst="ellipse">
            <a:avLst/>
          </a:prstGeom>
          <a:solidFill>
            <a:schemeClr val="bg1"/>
          </a:solidFill>
          <a:ln>
            <a:solidFill>
              <a:schemeClr val="accent4">
                <a:lumMod val="60000"/>
                <a:lumOff val="40000"/>
              </a:schemeClr>
            </a:solid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anchor="ctr"/>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1" i="0" u="none" strike="noStrike" kern="1200" cap="none" spc="0" normalizeH="0" baseline="0" noProof="1">
              <a:ln>
                <a:noFill/>
              </a:ln>
              <a:solidFill>
                <a:srgbClr val="FFFFFF"/>
              </a:solidFill>
              <a:effectLst/>
              <a:uLnTx/>
              <a:uFillTx/>
              <a:latin typeface="思源黑体" panose="020B0300000000000000" charset="-122"/>
              <a:ea typeface="思源黑体" panose="020B0300000000000000" charset="-122"/>
              <a:cs typeface="思源黑体"/>
            </a:endParaRPr>
          </a:p>
        </p:txBody>
      </p:sp>
      <p:sp>
        <p:nvSpPr>
          <p:cNvPr id="20" name="文本框 19"/>
          <p:cNvSpPr txBox="1"/>
          <p:nvPr>
            <p:custDataLst>
              <p:tags r:id="rId17"/>
            </p:custDataLst>
          </p:nvPr>
        </p:nvSpPr>
        <p:spPr>
          <a:xfrm>
            <a:off x="887095" y="1318260"/>
            <a:ext cx="629920" cy="583565"/>
          </a:xfrm>
          <a:prstGeom prst="rect">
            <a:avLst/>
          </a:prstGeom>
          <a:noFill/>
        </p:spPr>
        <p:txBody>
          <a:bodyPr wrap="none" rtlCol="0">
            <a:spAutoFit/>
          </a:bodyPr>
          <a:p>
            <a:r>
              <a:rPr lang="en-US" altLang="zh-CN" sz="3200" b="1">
                <a:solidFill>
                  <a:srgbClr val="F88527"/>
                </a:solidFill>
                <a:latin typeface="思源黑体" panose="020B0300000000000000" charset="-122"/>
                <a:ea typeface="思源黑体" panose="020B0300000000000000" charset="-122"/>
              </a:rPr>
              <a:t>01</a:t>
            </a:r>
            <a:endParaRPr lang="en-US" altLang="zh-CN" sz="3200" b="1">
              <a:solidFill>
                <a:srgbClr val="F88527"/>
              </a:solidFill>
              <a:latin typeface="思源黑体" panose="020B0300000000000000" charset="-122"/>
              <a:ea typeface="思源黑体" panose="020B0300000000000000" charset="-122"/>
            </a:endParaRPr>
          </a:p>
        </p:txBody>
      </p:sp>
      <p:sp>
        <p:nvSpPr>
          <p:cNvPr id="21" name="文本框 20"/>
          <p:cNvSpPr txBox="1"/>
          <p:nvPr>
            <p:custDataLst>
              <p:tags r:id="rId18"/>
            </p:custDataLst>
          </p:nvPr>
        </p:nvSpPr>
        <p:spPr>
          <a:xfrm>
            <a:off x="887095" y="2348548"/>
            <a:ext cx="629920" cy="583565"/>
          </a:xfrm>
          <a:prstGeom prst="rect">
            <a:avLst/>
          </a:prstGeom>
          <a:noFill/>
        </p:spPr>
        <p:txBody>
          <a:bodyPr wrap="none" rtlCol="0">
            <a:spAutoFit/>
          </a:bodyPr>
          <a:p>
            <a:r>
              <a:rPr lang="en-US" altLang="zh-CN" sz="3200" b="1">
                <a:solidFill>
                  <a:srgbClr val="A10016"/>
                </a:solidFill>
                <a:latin typeface="思源黑体" panose="020B0300000000000000" charset="-122"/>
                <a:ea typeface="思源黑体" panose="020B0300000000000000" charset="-122"/>
              </a:rPr>
              <a:t>02</a:t>
            </a:r>
            <a:endParaRPr lang="en-US" altLang="zh-CN" sz="3200" b="1">
              <a:solidFill>
                <a:srgbClr val="A10016"/>
              </a:solidFill>
              <a:latin typeface="思源黑体" panose="020B0300000000000000" charset="-122"/>
              <a:ea typeface="思源黑体" panose="020B0300000000000000" charset="-122"/>
            </a:endParaRPr>
          </a:p>
        </p:txBody>
      </p:sp>
      <p:sp>
        <p:nvSpPr>
          <p:cNvPr id="22" name="文本框 21"/>
          <p:cNvSpPr txBox="1"/>
          <p:nvPr>
            <p:custDataLst>
              <p:tags r:id="rId19"/>
            </p:custDataLst>
          </p:nvPr>
        </p:nvSpPr>
        <p:spPr>
          <a:xfrm>
            <a:off x="887095" y="3397250"/>
            <a:ext cx="629920" cy="583565"/>
          </a:xfrm>
          <a:prstGeom prst="rect">
            <a:avLst/>
          </a:prstGeom>
          <a:noFill/>
        </p:spPr>
        <p:txBody>
          <a:bodyPr wrap="none" rtlCol="0">
            <a:spAutoFit/>
          </a:bodyPr>
          <a:p>
            <a:r>
              <a:rPr lang="en-US" altLang="zh-CN" sz="3200" b="1">
                <a:solidFill>
                  <a:srgbClr val="F88527"/>
                </a:solidFill>
                <a:latin typeface="思源黑体" panose="020B0300000000000000" charset="-122"/>
                <a:ea typeface="思源黑体" panose="020B0300000000000000" charset="-122"/>
              </a:rPr>
              <a:t>03</a:t>
            </a:r>
            <a:endParaRPr lang="en-US" altLang="zh-CN" sz="3200" b="1">
              <a:solidFill>
                <a:srgbClr val="F88527"/>
              </a:solidFill>
              <a:latin typeface="思源黑体" panose="020B0300000000000000" charset="-122"/>
              <a:ea typeface="思源黑体" panose="020B0300000000000000" charset="-122"/>
            </a:endParaRPr>
          </a:p>
        </p:txBody>
      </p:sp>
      <p:sp>
        <p:nvSpPr>
          <p:cNvPr id="23" name="文本框 22"/>
          <p:cNvSpPr txBox="1"/>
          <p:nvPr>
            <p:custDataLst>
              <p:tags r:id="rId20"/>
            </p:custDataLst>
          </p:nvPr>
        </p:nvSpPr>
        <p:spPr>
          <a:xfrm>
            <a:off x="887095" y="4398328"/>
            <a:ext cx="629920" cy="583565"/>
          </a:xfrm>
          <a:prstGeom prst="rect">
            <a:avLst/>
          </a:prstGeom>
          <a:noFill/>
        </p:spPr>
        <p:txBody>
          <a:bodyPr wrap="none" rtlCol="0">
            <a:spAutoFit/>
          </a:bodyPr>
          <a:p>
            <a:r>
              <a:rPr lang="en-US" altLang="zh-CN" sz="3200" b="1">
                <a:solidFill>
                  <a:srgbClr val="BC001A"/>
                </a:solidFill>
                <a:latin typeface="思源黑体" panose="020B0300000000000000" charset="-122"/>
                <a:ea typeface="思源黑体" panose="020B0300000000000000" charset="-122"/>
              </a:rPr>
              <a:t>04</a:t>
            </a:r>
            <a:endParaRPr lang="en-US" altLang="zh-CN" sz="3200" b="1">
              <a:solidFill>
                <a:srgbClr val="BC001A"/>
              </a:solidFill>
              <a:latin typeface="思源黑体" panose="020B0300000000000000" charset="-122"/>
              <a:ea typeface="思源黑体" panose="020B0300000000000000" charset="-122"/>
            </a:endParaRPr>
          </a:p>
        </p:txBody>
      </p:sp>
      <p:sp>
        <p:nvSpPr>
          <p:cNvPr id="24" name="文本框 23"/>
          <p:cNvSpPr txBox="1"/>
          <p:nvPr>
            <p:custDataLst>
              <p:tags r:id="rId21"/>
            </p:custDataLst>
          </p:nvPr>
        </p:nvSpPr>
        <p:spPr>
          <a:xfrm>
            <a:off x="887095" y="5290503"/>
            <a:ext cx="629920" cy="583565"/>
          </a:xfrm>
          <a:prstGeom prst="rect">
            <a:avLst/>
          </a:prstGeom>
          <a:noFill/>
        </p:spPr>
        <p:txBody>
          <a:bodyPr wrap="none" rtlCol="0">
            <a:spAutoFit/>
          </a:bodyPr>
          <a:p>
            <a:r>
              <a:rPr lang="en-US" altLang="zh-CN" sz="3200" b="1">
                <a:solidFill>
                  <a:srgbClr val="F88527"/>
                </a:solidFill>
                <a:latin typeface="思源黑体" panose="020B0300000000000000" charset="-122"/>
                <a:ea typeface="思源黑体" panose="020B0300000000000000" charset="-122"/>
              </a:rPr>
              <a:t>05</a:t>
            </a:r>
            <a:endParaRPr lang="en-US" altLang="zh-CN" sz="3200" b="1">
              <a:solidFill>
                <a:srgbClr val="F88527"/>
              </a:solidFill>
              <a:latin typeface="思源黑体" panose="020B0300000000000000" charset="-122"/>
              <a:ea typeface="思源黑体" panose="020B0300000000000000" charset="-122"/>
            </a:endParaRPr>
          </a:p>
        </p:txBody>
      </p:sp>
    </p:spTree>
    <p:custDataLst>
      <p:tags r:id="rId22"/>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文本框 11"/>
          <p:cNvSpPr txBox="1"/>
          <p:nvPr userDrawn="1">
            <p:custDataLst>
              <p:tags r:id="rId1"/>
            </p:custDataLst>
          </p:nvPr>
        </p:nvSpPr>
        <p:spPr>
          <a:xfrm>
            <a:off x="2974340" y="49530"/>
            <a:ext cx="6532880" cy="706755"/>
          </a:xfrm>
          <a:prstGeom prst="rect">
            <a:avLst/>
          </a:prstGeom>
          <a:noFill/>
        </p:spPr>
        <p:txBody>
          <a:bodyPr wrap="square" rtlCol="0">
            <a:spAutoFit/>
          </a:bodyPr>
          <a:p>
            <a:pPr algn="ctr" fontAlgn="auto"/>
            <a:r>
              <a:rPr lang="en-US" altLang="zh-CN" sz="4000">
                <a:ln w="19050">
                  <a:noFill/>
                </a:ln>
                <a:gradFill>
                  <a:gsLst>
                    <a:gs pos="0">
                      <a:srgbClr val="FEF988"/>
                    </a:gs>
                    <a:gs pos="100000">
                      <a:schemeClr val="bg1"/>
                    </a:gs>
                  </a:gsLst>
                  <a:lin ang="11280000" scaled="1"/>
                </a:gradFill>
                <a:latin typeface="思源黑体" panose="020B0300000000000000" charset="-122"/>
                <a:ea typeface="思源黑体" panose="020B0300000000000000" charset="-122"/>
                <a:sym typeface="思源黑体"/>
              </a:rPr>
              <a:t>AI</a:t>
            </a:r>
            <a:r>
              <a:rPr lang="zh-CN" altLang="en-US" sz="4000">
                <a:ln w="19050">
                  <a:noFill/>
                </a:ln>
                <a:gradFill>
                  <a:gsLst>
                    <a:gs pos="0">
                      <a:srgbClr val="FEF988"/>
                    </a:gs>
                    <a:gs pos="100000">
                      <a:schemeClr val="bg1"/>
                    </a:gs>
                  </a:gsLst>
                  <a:lin ang="11280000" scaled="1"/>
                </a:gradFill>
                <a:latin typeface="思源黑体" panose="020B0300000000000000" charset="-122"/>
                <a:ea typeface="思源黑体" panose="020B0300000000000000" charset="-122"/>
                <a:sym typeface="思源黑体"/>
              </a:rPr>
              <a:t>芯片的超级周期</a:t>
            </a:r>
            <a:endParaRPr lang="zh-CN" altLang="en-US" sz="4000">
              <a:ln w="19050">
                <a:noFill/>
              </a:ln>
              <a:gradFill>
                <a:gsLst>
                  <a:gs pos="0">
                    <a:srgbClr val="FEF988"/>
                  </a:gs>
                  <a:gs pos="100000">
                    <a:schemeClr val="bg1"/>
                  </a:gs>
                </a:gsLst>
                <a:lin ang="11280000" scaled="1"/>
              </a:gradFill>
              <a:latin typeface="思源黑体" panose="020B0300000000000000" charset="-122"/>
              <a:ea typeface="思源黑体" panose="020B0300000000000000" charset="-122"/>
              <a:sym typeface="思源黑体"/>
            </a:endParaRPr>
          </a:p>
        </p:txBody>
      </p:sp>
      <p:sp>
        <p:nvSpPr>
          <p:cNvPr id="2" name="文本框 1"/>
          <p:cNvSpPr txBox="1"/>
          <p:nvPr/>
        </p:nvSpPr>
        <p:spPr>
          <a:xfrm>
            <a:off x="716915" y="836295"/>
            <a:ext cx="7465060" cy="5634990"/>
          </a:xfrm>
          <a:prstGeom prst="rect">
            <a:avLst/>
          </a:prstGeom>
        </p:spPr>
        <p:txBody>
          <a:bodyPr>
            <a:noAutofit/>
          </a:bodyPr>
          <a:p>
            <a:pPr marL="0" indent="0"/>
            <a:r>
              <a:rPr lang="zh-CN" altLang="en-US" b="0" i="0">
                <a:solidFill>
                  <a:srgbClr val="333333"/>
                </a:solidFill>
                <a:latin typeface="思源黑体"/>
                <a:ea typeface="思源黑体"/>
              </a:rPr>
              <a:t>过去存储芯片行情深度绑定手机、</a:t>
            </a:r>
            <a:r>
              <a:rPr lang="en-US" altLang="zh-CN" b="0" i="0">
                <a:solidFill>
                  <a:srgbClr val="333333"/>
                </a:solidFill>
                <a:latin typeface="思源黑体"/>
                <a:ea typeface="思源黑体"/>
              </a:rPr>
              <a:t>PC </a:t>
            </a:r>
            <a:r>
              <a:rPr lang="zh-CN" altLang="en-US" b="0" i="0">
                <a:solidFill>
                  <a:srgbClr val="333333"/>
                </a:solidFill>
                <a:latin typeface="思源黑体"/>
                <a:ea typeface="思源黑体"/>
              </a:rPr>
              <a:t>等消费电子出货量，需求短暂爆发后迅速回落，导致“供过于求→价格暴跌→减产去库存”的循环，呈现出明显的“涨一年、跌两年”规律 。</a:t>
            </a:r>
            <a:endParaRPr lang="zh-CN" altLang="en-US" b="0" i="0">
              <a:solidFill>
                <a:srgbClr val="333333"/>
              </a:solidFill>
              <a:latin typeface="思源黑体"/>
              <a:ea typeface="思源黑体"/>
            </a:endParaRPr>
          </a:p>
          <a:p>
            <a:pPr marL="0" indent="0"/>
            <a:endParaRPr lang="en-US" altLang="zh-CN" b="0" i="0">
              <a:solidFill>
                <a:srgbClr val="333333"/>
              </a:solidFill>
              <a:latin typeface="思源黑体"/>
              <a:ea typeface="思源黑体"/>
            </a:endParaRPr>
          </a:p>
          <a:p>
            <a:pPr marL="0" indent="0"/>
            <a:r>
              <a:rPr lang="en-US" altLang="zh-CN" b="0" i="0">
                <a:solidFill>
                  <a:srgbClr val="333333"/>
                </a:solidFill>
                <a:latin typeface="思源黑体"/>
                <a:ea typeface="思源黑体"/>
              </a:rPr>
              <a:t>AI </a:t>
            </a:r>
            <a:r>
              <a:rPr lang="zh-CN" altLang="en-US" b="0" i="0">
                <a:solidFill>
                  <a:srgbClr val="333333"/>
                </a:solidFill>
                <a:latin typeface="思源黑体"/>
                <a:ea typeface="思源黑体"/>
              </a:rPr>
              <a:t>重塑需求：</a:t>
            </a:r>
            <a:r>
              <a:rPr lang="en-US" altLang="zh-CN" b="0" i="0">
                <a:solidFill>
                  <a:srgbClr val="333333"/>
                </a:solidFill>
                <a:latin typeface="思源黑体"/>
                <a:ea typeface="思源黑体"/>
              </a:rPr>
              <a:t>AI </a:t>
            </a:r>
            <a:r>
              <a:rPr lang="zh-CN" altLang="en-US" b="0" i="0">
                <a:solidFill>
                  <a:srgbClr val="333333"/>
                </a:solidFill>
                <a:latin typeface="思源黑体"/>
                <a:ea typeface="思源黑体"/>
              </a:rPr>
              <a:t>服务器对存储的消耗量是传统服务器的‌8</a:t>
            </a:r>
            <a:r>
              <a:rPr lang="en-US" altLang="zh-CN" b="0" i="0">
                <a:solidFill>
                  <a:srgbClr val="333333"/>
                </a:solidFill>
                <a:latin typeface="思源黑体"/>
                <a:ea typeface="思源黑体"/>
              </a:rPr>
              <a:t>-</a:t>
            </a:r>
            <a:r>
              <a:rPr lang="zh-CN" altLang="en-US" b="0" i="0">
                <a:solidFill>
                  <a:srgbClr val="333333"/>
                </a:solidFill>
                <a:latin typeface="思源黑体"/>
                <a:ea typeface="思源黑体"/>
              </a:rPr>
              <a:t>10 倍‌，且随着大模型从训练向推理延伸，</a:t>
            </a:r>
            <a:r>
              <a:rPr lang="en-US" altLang="zh-CN" b="0" i="0">
                <a:solidFill>
                  <a:srgbClr val="333333"/>
                </a:solidFill>
                <a:latin typeface="思源黑体"/>
                <a:ea typeface="思源黑体"/>
              </a:rPr>
              <a:t>KV </a:t>
            </a:r>
            <a:r>
              <a:rPr lang="zh-CN" altLang="en-US" b="0" i="0">
                <a:solidFill>
                  <a:srgbClr val="333333"/>
                </a:solidFill>
                <a:latin typeface="思源黑体"/>
                <a:ea typeface="思源黑体"/>
              </a:rPr>
              <a:t>缓存等内存需求呈指数级攀升。</a:t>
            </a:r>
            <a:endParaRPr lang="zh-CN" altLang="en-US" b="0" i="0">
              <a:solidFill>
                <a:srgbClr val="333333"/>
              </a:solidFill>
              <a:latin typeface="思源黑体"/>
              <a:ea typeface="思源黑体"/>
            </a:endParaRPr>
          </a:p>
          <a:p>
            <a:pPr marL="0" indent="0"/>
            <a:r>
              <a:rPr lang="zh-CN" altLang="en-US">
                <a:solidFill>
                  <a:srgbClr val="333333"/>
                </a:solidFill>
                <a:latin typeface="思源黑体"/>
                <a:ea typeface="思源黑体"/>
                <a:sym typeface="思源黑体"/>
              </a:rPr>
              <a:t>三星、美光、</a:t>
            </a:r>
            <a:r>
              <a:rPr lang="en-US" altLang="zh-CN">
                <a:solidFill>
                  <a:srgbClr val="333333"/>
                </a:solidFill>
                <a:latin typeface="思源黑体"/>
                <a:ea typeface="思源黑体"/>
                <a:sym typeface="思源黑体"/>
              </a:rPr>
              <a:t>SK</a:t>
            </a:r>
            <a:r>
              <a:rPr lang="zh-CN" altLang="en-US">
                <a:solidFill>
                  <a:srgbClr val="333333"/>
                </a:solidFill>
                <a:latin typeface="思源黑体"/>
                <a:ea typeface="思源黑体"/>
                <a:sym typeface="思源黑体"/>
              </a:rPr>
              <a:t>海力士三大存储巨头，把绝大部分先进晶圆产能转去生产</a:t>
            </a:r>
            <a:r>
              <a:rPr lang="en-US" altLang="zh-CN">
                <a:solidFill>
                  <a:srgbClr val="333333"/>
                </a:solidFill>
                <a:latin typeface="思源黑体"/>
                <a:ea typeface="思源黑体"/>
                <a:sym typeface="思源黑体"/>
              </a:rPr>
              <a:t>AI</a:t>
            </a:r>
            <a:r>
              <a:rPr lang="zh-CN" altLang="en-US">
                <a:solidFill>
                  <a:srgbClr val="333333"/>
                </a:solidFill>
                <a:latin typeface="思源黑体"/>
                <a:ea typeface="思源黑体"/>
                <a:sym typeface="思源黑体"/>
              </a:rPr>
              <a:t>服务器专用</a:t>
            </a:r>
            <a:r>
              <a:rPr lang="en-US" altLang="zh-CN">
                <a:solidFill>
                  <a:srgbClr val="333333"/>
                </a:solidFill>
                <a:latin typeface="思源黑体"/>
                <a:ea typeface="思源黑体"/>
                <a:sym typeface="思源黑体"/>
              </a:rPr>
              <a:t>HBM</a:t>
            </a:r>
            <a:r>
              <a:rPr lang="zh-CN" altLang="en-US">
                <a:solidFill>
                  <a:srgbClr val="333333"/>
                </a:solidFill>
                <a:latin typeface="思源黑体"/>
                <a:ea typeface="思源黑体"/>
                <a:sym typeface="思源黑体"/>
              </a:rPr>
              <a:t>高带宽内存，挤压消费级存储产能。</a:t>
            </a:r>
            <a:endParaRPr lang="zh-CN" altLang="en-US" b="0" i="0">
              <a:solidFill>
                <a:srgbClr val="333333"/>
              </a:solidFill>
              <a:latin typeface="思源黑体"/>
              <a:ea typeface="思源黑体"/>
            </a:endParaRPr>
          </a:p>
          <a:p>
            <a:pPr marL="0" indent="0"/>
            <a:r>
              <a:rPr lang="zh-CN" altLang="en-US">
                <a:solidFill>
                  <a:srgbClr val="333333"/>
                </a:solidFill>
                <a:latin typeface="思源黑体"/>
                <a:ea typeface="思源黑体"/>
                <a:sym typeface="思源黑体"/>
              </a:rPr>
              <a:t>目前 </a:t>
            </a:r>
            <a:r>
              <a:rPr lang="en-US" altLang="zh-CN">
                <a:solidFill>
                  <a:srgbClr val="333333"/>
                </a:solidFill>
                <a:latin typeface="思源黑体"/>
                <a:ea typeface="思源黑体"/>
                <a:sym typeface="思源黑体"/>
              </a:rPr>
              <a:t>AI </a:t>
            </a:r>
            <a:r>
              <a:rPr lang="zh-CN" altLang="en-US">
                <a:solidFill>
                  <a:srgbClr val="333333"/>
                </a:solidFill>
                <a:latin typeface="思源黑体"/>
                <a:ea typeface="思源黑体"/>
                <a:sym typeface="思源黑体"/>
              </a:rPr>
              <a:t>服务器吞噬全球‌40% 以上‌的 </a:t>
            </a:r>
            <a:r>
              <a:rPr lang="en-US" altLang="zh-CN">
                <a:solidFill>
                  <a:srgbClr val="333333"/>
                </a:solidFill>
                <a:latin typeface="思源黑体"/>
                <a:ea typeface="思源黑体"/>
                <a:sym typeface="思源黑体"/>
              </a:rPr>
              <a:t>DRAM </a:t>
            </a:r>
            <a:r>
              <a:rPr lang="zh-CN" altLang="en-US">
                <a:solidFill>
                  <a:srgbClr val="333333"/>
                </a:solidFill>
                <a:latin typeface="思源黑体"/>
                <a:ea typeface="思源黑体"/>
                <a:sym typeface="思源黑体"/>
              </a:rPr>
              <a:t>产能。</a:t>
            </a:r>
            <a:endParaRPr lang="zh-CN" altLang="en-US" b="0" i="0">
              <a:solidFill>
                <a:srgbClr val="333333"/>
              </a:solidFill>
              <a:latin typeface="思源黑体"/>
              <a:ea typeface="思源黑体"/>
            </a:endParaRPr>
          </a:p>
          <a:p>
            <a:pPr marL="0" indent="0"/>
            <a:r>
              <a:rPr lang="zh-CN" altLang="en-US" b="0" i="0">
                <a:solidFill>
                  <a:srgbClr val="333333"/>
                </a:solidFill>
                <a:latin typeface="思源黑体"/>
                <a:ea typeface="思源黑体"/>
              </a:rPr>
              <a:t>消费级</a:t>
            </a:r>
            <a:r>
              <a:rPr lang="en-US" altLang="zh-CN" b="0" i="0">
                <a:solidFill>
                  <a:srgbClr val="333333"/>
                </a:solidFill>
                <a:latin typeface="思源黑体"/>
                <a:ea typeface="思源黑体"/>
              </a:rPr>
              <a:t>DDR</a:t>
            </a:r>
            <a:r>
              <a:rPr lang="zh-CN" altLang="en-US" b="0" i="0">
                <a:solidFill>
                  <a:srgbClr val="333333"/>
                </a:solidFill>
                <a:latin typeface="思源黑体"/>
                <a:ea typeface="思源黑体"/>
              </a:rPr>
              <a:t>内存一年涨幅超160%，手机硬盘</a:t>
            </a:r>
            <a:r>
              <a:rPr lang="en-US" altLang="zh-CN" b="0" i="0">
                <a:solidFill>
                  <a:srgbClr val="333333"/>
                </a:solidFill>
                <a:latin typeface="思源黑体"/>
                <a:ea typeface="思源黑体"/>
              </a:rPr>
              <a:t>NAND</a:t>
            </a:r>
            <a:r>
              <a:rPr lang="zh-CN" altLang="en-US" b="0" i="0">
                <a:solidFill>
                  <a:srgbClr val="333333"/>
                </a:solidFill>
                <a:latin typeface="思源黑体"/>
                <a:ea typeface="思源黑体"/>
              </a:rPr>
              <a:t>闪存价格近乎翻倍。</a:t>
            </a:r>
            <a:endParaRPr lang="zh-CN" altLang="en-US" b="0" i="0">
              <a:solidFill>
                <a:srgbClr val="333333"/>
              </a:solidFill>
              <a:latin typeface="思源黑体"/>
              <a:ea typeface="思源黑体"/>
            </a:endParaRPr>
          </a:p>
          <a:p>
            <a:pPr marL="0" indent="0"/>
            <a:r>
              <a:rPr lang="zh-CN" altLang="en-US" b="0" i="0">
                <a:solidFill>
                  <a:srgbClr val="333333"/>
                </a:solidFill>
                <a:latin typeface="思源黑体"/>
                <a:ea typeface="思源黑体"/>
              </a:rPr>
              <a:t>供给扩张滞后‌：新建晶圆厂从规划到投产需‌18</a:t>
            </a:r>
            <a:r>
              <a:rPr lang="en-US" altLang="zh-CN" b="0" i="0">
                <a:solidFill>
                  <a:srgbClr val="333333"/>
                </a:solidFill>
                <a:latin typeface="思源黑体"/>
                <a:ea typeface="思源黑体"/>
              </a:rPr>
              <a:t>*</a:t>
            </a:r>
            <a:r>
              <a:rPr lang="zh-CN" altLang="en-US" b="0" i="0">
                <a:solidFill>
                  <a:srgbClr val="333333"/>
                </a:solidFill>
                <a:latin typeface="思源黑体"/>
                <a:ea typeface="思源黑体"/>
              </a:rPr>
              <a:t> 24 个月‌，且高端 </a:t>
            </a:r>
            <a:r>
              <a:rPr lang="en-US" altLang="zh-CN" b="0" i="0">
                <a:solidFill>
                  <a:srgbClr val="333333"/>
                </a:solidFill>
                <a:latin typeface="思源黑体"/>
                <a:ea typeface="思源黑体"/>
              </a:rPr>
              <a:t>HBM </a:t>
            </a:r>
            <a:r>
              <a:rPr lang="zh-CN" altLang="en-US" b="0" i="0">
                <a:solidFill>
                  <a:srgbClr val="333333"/>
                </a:solidFill>
                <a:latin typeface="思源黑体"/>
                <a:ea typeface="思源黑体"/>
              </a:rPr>
              <a:t>制造极度消耗晶圆产能（1 片 </a:t>
            </a:r>
            <a:r>
              <a:rPr lang="en-US" altLang="zh-CN" b="0" i="0">
                <a:solidFill>
                  <a:srgbClr val="333333"/>
                </a:solidFill>
                <a:latin typeface="思源黑体"/>
                <a:ea typeface="思源黑体"/>
              </a:rPr>
              <a:t>HBM </a:t>
            </a:r>
            <a:r>
              <a:rPr lang="zh-CN" altLang="en-US" b="0" i="0">
                <a:solidFill>
                  <a:srgbClr val="333333"/>
                </a:solidFill>
                <a:latin typeface="思源黑体"/>
                <a:ea typeface="思源黑体"/>
              </a:rPr>
              <a:t>占用硅片产能是普通 </a:t>
            </a:r>
            <a:r>
              <a:rPr lang="en-US" altLang="zh-CN" b="0" i="0">
                <a:solidFill>
                  <a:srgbClr val="333333"/>
                </a:solidFill>
                <a:latin typeface="思源黑体"/>
                <a:ea typeface="思源黑体"/>
              </a:rPr>
              <a:t>DDR </a:t>
            </a:r>
            <a:r>
              <a:rPr lang="zh-CN" altLang="en-US" b="0" i="0">
                <a:solidFill>
                  <a:srgbClr val="333333"/>
                </a:solidFill>
                <a:latin typeface="思源黑体"/>
                <a:ea typeface="思源黑体"/>
              </a:rPr>
              <a:t>的 3 倍）。</a:t>
            </a:r>
            <a:endParaRPr lang="zh-CN" altLang="en-US" b="0" i="0">
              <a:solidFill>
                <a:srgbClr val="333333"/>
              </a:solidFill>
              <a:latin typeface="思源黑体"/>
              <a:ea typeface="思源黑体"/>
            </a:endParaRPr>
          </a:p>
          <a:p>
            <a:pPr marL="0" indent="0"/>
            <a:endParaRPr lang="zh-CN" altLang="en-US" b="0" i="0">
              <a:solidFill>
                <a:srgbClr val="333333"/>
              </a:solidFill>
              <a:latin typeface="思源黑体"/>
              <a:ea typeface="思源黑体"/>
            </a:endParaRPr>
          </a:p>
          <a:p>
            <a:pPr marL="0" indent="0"/>
            <a:r>
              <a:rPr lang="en-US" altLang="zh-CN" b="0" i="0">
                <a:solidFill>
                  <a:srgbClr val="333333"/>
                </a:solidFill>
                <a:latin typeface="思源黑体"/>
                <a:ea typeface="思源黑体"/>
              </a:rPr>
              <a:t>1</a:t>
            </a:r>
            <a:r>
              <a:rPr lang="zh-CN" altLang="en-US" b="0" i="0">
                <a:solidFill>
                  <a:srgbClr val="333333"/>
                </a:solidFill>
                <a:latin typeface="思源黑体"/>
                <a:ea typeface="思源黑体" panose="020B0300000000000000" charset="-122"/>
              </a:rPr>
              <a:t>、设备，存储扩产是重资产投入，长鑫每一条12英寸产线落地，批量采购刻蚀、薄膜、清洗、抛光设备，北方华创、中微公司、拓荆科技、华海清科这些是“卖铲人”。</a:t>
            </a:r>
            <a:r>
              <a:rPr lang="en-US" altLang="zh-CN" b="0" i="0">
                <a:solidFill>
                  <a:srgbClr val="333333"/>
                </a:solidFill>
                <a:latin typeface="思源黑体"/>
                <a:ea typeface="思源黑体" panose="020B0300000000000000" charset="-122"/>
              </a:rPr>
              <a:t>2</a:t>
            </a:r>
            <a:r>
              <a:rPr lang="zh-CN" altLang="en-US" b="0" i="0">
                <a:solidFill>
                  <a:srgbClr val="333333"/>
                </a:solidFill>
                <a:latin typeface="思源黑体"/>
                <a:ea typeface="思源黑体" panose="020B0300000000000000" charset="-122"/>
              </a:rPr>
              <a:t>、材料和封测，硅片、特种气体、抛光液属于耗材，产线不停订单不断；长电科技、通富微电承接封测订单，</a:t>
            </a:r>
            <a:r>
              <a:rPr lang="en-US" altLang="zh-CN" b="0" i="0">
                <a:solidFill>
                  <a:srgbClr val="333333"/>
                </a:solidFill>
                <a:latin typeface="思源黑体"/>
                <a:ea typeface="思源黑体" panose="020B0300000000000000" charset="-122"/>
              </a:rPr>
              <a:t>HBM</a:t>
            </a:r>
            <a:r>
              <a:rPr lang="zh-CN" altLang="en-US" b="0" i="0">
                <a:solidFill>
                  <a:srgbClr val="333333"/>
                </a:solidFill>
                <a:latin typeface="思源黑体"/>
                <a:ea typeface="思源黑体" panose="020B0300000000000000" charset="-122"/>
              </a:rPr>
              <a:t>先进封装带来更高附加值。</a:t>
            </a:r>
            <a:r>
              <a:rPr lang="en-US" altLang="zh-CN" b="0" i="0">
                <a:solidFill>
                  <a:srgbClr val="333333"/>
                </a:solidFill>
                <a:latin typeface="思源黑体"/>
                <a:ea typeface="思源黑体" panose="020B0300000000000000" charset="-122"/>
              </a:rPr>
              <a:t>3</a:t>
            </a:r>
            <a:r>
              <a:rPr lang="zh-CN" altLang="en-US" b="0" i="0">
                <a:solidFill>
                  <a:srgbClr val="333333"/>
                </a:solidFill>
                <a:latin typeface="思源黑体"/>
                <a:ea typeface="思源黑体" panose="020B0300000000000000" charset="-122"/>
              </a:rPr>
              <a:t>、模组和分销，江波龙、佰维存储、德明利这些模组厂，在涨价周期里净利润弹性最大——采购低价晶圆加工成内存条，售价随行就市暴涨，利润是非线性的。</a:t>
            </a:r>
            <a:endParaRPr lang="zh-CN" altLang="en-US" b="0" i="0">
              <a:solidFill>
                <a:srgbClr val="333333"/>
              </a:solidFill>
              <a:latin typeface="思源黑体"/>
              <a:ea typeface="思源黑体" panose="020B0300000000000000" charset="-122"/>
            </a:endParaRPr>
          </a:p>
          <a:p>
            <a:pPr marL="0" indent="0"/>
            <a:endParaRPr lang="zh-CN" altLang="en-US" b="0" i="0">
              <a:solidFill>
                <a:srgbClr val="333333"/>
              </a:solidFill>
              <a:latin typeface="思源黑体"/>
              <a:ea typeface="思源黑体"/>
            </a:endParaRPr>
          </a:p>
        </p:txBody>
      </p:sp>
      <p:pic>
        <p:nvPicPr>
          <p:cNvPr id="3" name="图片 2"/>
          <p:cNvPicPr>
            <a:picLocks noChangeAspect="1"/>
          </p:cNvPicPr>
          <p:nvPr>
            <p:custDataLst>
              <p:tags r:id="rId2"/>
            </p:custDataLst>
          </p:nvPr>
        </p:nvPicPr>
        <p:blipFill>
          <a:blip r:embed="rId3"/>
          <a:stretch>
            <a:fillRect/>
          </a:stretch>
        </p:blipFill>
        <p:spPr>
          <a:xfrm>
            <a:off x="8394700" y="836295"/>
            <a:ext cx="3587115" cy="5312410"/>
          </a:xfrm>
          <a:prstGeom prst="rect">
            <a:avLst/>
          </a:prstGeom>
        </p:spPr>
      </p:pic>
    </p:spTree>
    <p:custDataLst>
      <p:tags r:id="rId4"/>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544955" y="2167890"/>
            <a:ext cx="2700655" cy="605790"/>
          </a:xfrm>
          <a:prstGeom prst="rect">
            <a:avLst/>
          </a:prstGeom>
          <a:noFill/>
        </p:spPr>
        <p:txBody>
          <a:bodyPr wrap="square" rtlCol="0">
            <a:noAutofit/>
          </a:bodyPr>
          <a:p>
            <a:pPr algn="ctr">
              <a:lnSpc>
                <a:spcPct val="90000"/>
              </a:lnSpc>
            </a:pPr>
            <a:r>
              <a:rPr lang="en-US" altLang="zh-CN" sz="4400">
                <a:gradFill>
                  <a:gsLst>
                    <a:gs pos="0">
                      <a:srgbClr val="FBFAFB"/>
                    </a:gs>
                    <a:gs pos="100000">
                      <a:srgbClr val="FFE38F"/>
                    </a:gs>
                  </a:gsLst>
                  <a:lin ang="0" scaled="0"/>
                </a:gradFill>
                <a:latin typeface="思源黑体" panose="020B0300000000000000" charset="-122"/>
                <a:ea typeface="思源黑体" panose="020B0300000000000000" charset="-122"/>
              </a:rPr>
              <a:t>PART 03</a:t>
            </a:r>
            <a:endParaRPr lang="en-US" altLang="zh-CN" sz="4400">
              <a:gradFill>
                <a:gsLst>
                  <a:gs pos="0">
                    <a:srgbClr val="FBFAFB"/>
                  </a:gs>
                  <a:gs pos="100000">
                    <a:srgbClr val="FFE38F"/>
                  </a:gs>
                </a:gsLst>
                <a:lin ang="0" scaled="0"/>
              </a:gradFill>
              <a:latin typeface="思源黑体" panose="020B0300000000000000" charset="-122"/>
              <a:ea typeface="思源黑体" panose="020B0300000000000000" charset="-122"/>
            </a:endParaRPr>
          </a:p>
        </p:txBody>
      </p:sp>
      <p:sp>
        <p:nvSpPr>
          <p:cNvPr id="4" name="文本框 3"/>
          <p:cNvSpPr txBox="1"/>
          <p:nvPr>
            <p:custDataLst>
              <p:tags r:id="rId1"/>
            </p:custDataLst>
          </p:nvPr>
        </p:nvSpPr>
        <p:spPr>
          <a:xfrm>
            <a:off x="1518285" y="2986405"/>
            <a:ext cx="9185275" cy="1295400"/>
          </a:xfrm>
          <a:prstGeom prst="rect">
            <a:avLst/>
          </a:prstGeom>
          <a:noFill/>
        </p:spPr>
        <p:txBody>
          <a:bodyPr wrap="square" rtlCol="0">
            <a:noAutofit/>
          </a:bodyPr>
          <a:p>
            <a:pPr algn="ctr"/>
            <a:r>
              <a:rPr lang="zh-CN" altLang="en-US" sz="8000">
                <a:solidFill>
                  <a:schemeClr val="tx1">
                    <a:lumMod val="85000"/>
                    <a:lumOff val="15000"/>
                  </a:schemeClr>
                </a:solidFill>
                <a:latin typeface="思源黑体" panose="020B0300000000000000" charset="-122"/>
                <a:ea typeface="思源黑体" panose="020B0300000000000000" charset="-122"/>
              </a:rPr>
              <a:t>超级</a:t>
            </a:r>
            <a:r>
              <a:rPr lang="en-US" altLang="zh-CN" sz="8000">
                <a:solidFill>
                  <a:schemeClr val="tx1">
                    <a:lumMod val="85000"/>
                    <a:lumOff val="15000"/>
                  </a:schemeClr>
                </a:solidFill>
                <a:latin typeface="思源黑体" panose="020B0300000000000000" charset="-122"/>
                <a:ea typeface="思源黑体" panose="020B0300000000000000" charset="-122"/>
              </a:rPr>
              <a:t>IPO</a:t>
            </a:r>
            <a:endParaRPr lang="en-US" altLang="zh-CN" sz="8000">
              <a:solidFill>
                <a:schemeClr val="tx1">
                  <a:lumMod val="85000"/>
                  <a:lumOff val="15000"/>
                </a:schemeClr>
              </a:solidFill>
              <a:latin typeface="思源黑体" panose="020B0300000000000000" charset="-122"/>
              <a:ea typeface="思源黑体" panose="020B0300000000000000" charset="-122"/>
              <a:sym typeface="思源黑体"/>
            </a:endParaRPr>
          </a:p>
        </p:txBody>
      </p:sp>
    </p:spTree>
    <p:custDataLst>
      <p:tags r:id="rId2"/>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文本框 11"/>
          <p:cNvSpPr txBox="1"/>
          <p:nvPr userDrawn="1">
            <p:custDataLst>
              <p:tags r:id="rId1"/>
            </p:custDataLst>
          </p:nvPr>
        </p:nvSpPr>
        <p:spPr>
          <a:xfrm>
            <a:off x="2974340" y="49530"/>
            <a:ext cx="6532880" cy="706755"/>
          </a:xfrm>
          <a:prstGeom prst="rect">
            <a:avLst/>
          </a:prstGeom>
          <a:noFill/>
        </p:spPr>
        <p:txBody>
          <a:bodyPr wrap="square" rtlCol="0">
            <a:spAutoFit/>
          </a:bodyPr>
          <a:p>
            <a:pPr algn="ctr" fontAlgn="auto"/>
            <a:r>
              <a:rPr lang="zh-CN" altLang="en-US" sz="4000">
                <a:ln w="19050">
                  <a:noFill/>
                </a:ln>
                <a:gradFill>
                  <a:gsLst>
                    <a:gs pos="0">
                      <a:srgbClr val="FEF988"/>
                    </a:gs>
                    <a:gs pos="100000">
                      <a:schemeClr val="bg1"/>
                    </a:gs>
                  </a:gsLst>
                  <a:lin ang="11280000" scaled="1"/>
                </a:gradFill>
                <a:latin typeface="思源黑体" panose="020B0300000000000000" charset="-122"/>
                <a:ea typeface="思源黑体" panose="020B0300000000000000" charset="-122"/>
                <a:sym typeface="思源黑体"/>
              </a:rPr>
              <a:t>史上最大</a:t>
            </a:r>
            <a:r>
              <a:rPr lang="en-US" altLang="zh-CN" sz="4000">
                <a:ln w="19050">
                  <a:noFill/>
                </a:ln>
                <a:gradFill>
                  <a:gsLst>
                    <a:gs pos="0">
                      <a:srgbClr val="FEF988"/>
                    </a:gs>
                    <a:gs pos="100000">
                      <a:schemeClr val="bg1"/>
                    </a:gs>
                  </a:gsLst>
                  <a:lin ang="11280000" scaled="1"/>
                </a:gradFill>
                <a:latin typeface="思源黑体" panose="020B0300000000000000" charset="-122"/>
                <a:ea typeface="思源黑体" panose="020B0300000000000000" charset="-122"/>
                <a:sym typeface="思源黑体"/>
              </a:rPr>
              <a:t>IPO——SpaceX</a:t>
            </a:r>
            <a:endParaRPr lang="en-US" altLang="zh-CN" sz="4000">
              <a:ln w="19050">
                <a:noFill/>
              </a:ln>
              <a:gradFill>
                <a:gsLst>
                  <a:gs pos="0">
                    <a:srgbClr val="FEF988"/>
                  </a:gs>
                  <a:gs pos="100000">
                    <a:schemeClr val="bg1"/>
                  </a:gs>
                </a:gsLst>
                <a:lin ang="11280000" scaled="1"/>
              </a:gradFill>
              <a:latin typeface="思源黑体" panose="020B0300000000000000" charset="-122"/>
              <a:ea typeface="思源黑体" panose="020B0300000000000000" charset="-122"/>
              <a:sym typeface="思源黑体"/>
            </a:endParaRPr>
          </a:p>
        </p:txBody>
      </p:sp>
      <p:pic>
        <p:nvPicPr>
          <p:cNvPr id="2" name="图片 1"/>
          <p:cNvPicPr>
            <a:picLocks noChangeAspect="1"/>
          </p:cNvPicPr>
          <p:nvPr/>
        </p:nvPicPr>
        <p:blipFill>
          <a:blip r:embed="rId2"/>
          <a:stretch>
            <a:fillRect/>
          </a:stretch>
        </p:blipFill>
        <p:spPr>
          <a:xfrm>
            <a:off x="304165" y="824865"/>
            <a:ext cx="3672840" cy="5554345"/>
          </a:xfrm>
          <a:prstGeom prst="rect">
            <a:avLst/>
          </a:prstGeom>
        </p:spPr>
      </p:pic>
      <p:pic>
        <p:nvPicPr>
          <p:cNvPr id="4" name="图片 3"/>
          <p:cNvPicPr>
            <a:picLocks noChangeAspect="1"/>
          </p:cNvPicPr>
          <p:nvPr/>
        </p:nvPicPr>
        <p:blipFill>
          <a:blip r:embed="rId3"/>
          <a:stretch>
            <a:fillRect/>
          </a:stretch>
        </p:blipFill>
        <p:spPr>
          <a:xfrm>
            <a:off x="3977005" y="911860"/>
            <a:ext cx="7591425" cy="5466715"/>
          </a:xfrm>
          <a:prstGeom prst="rect">
            <a:avLst/>
          </a:prstGeom>
        </p:spPr>
      </p:pic>
      <p:sp>
        <p:nvSpPr>
          <p:cNvPr id="5" name="文本框 4"/>
          <p:cNvSpPr txBox="1"/>
          <p:nvPr/>
        </p:nvSpPr>
        <p:spPr>
          <a:xfrm>
            <a:off x="5772785" y="4848225"/>
            <a:ext cx="5878195" cy="1076325"/>
          </a:xfrm>
          <a:prstGeom prst="rect">
            <a:avLst/>
          </a:prstGeom>
          <a:noFill/>
        </p:spPr>
        <p:txBody>
          <a:bodyPr wrap="square" rtlCol="0" anchor="t">
            <a:spAutoFit/>
          </a:bodyPr>
          <a:p>
            <a:pPr marL="0" indent="0"/>
            <a:r>
              <a:rPr lang="zh-CN" altLang="en-US" sz="1600">
                <a:solidFill>
                  <a:srgbClr val="333333"/>
                </a:solidFill>
                <a:latin typeface="思源黑体"/>
                <a:ea typeface="思源黑体"/>
                <a:sym typeface="思源黑体"/>
              </a:rPr>
              <a:t>美国太空探索技术公司（</a:t>
            </a:r>
            <a:r>
              <a:rPr lang="en-US" altLang="zh-CN" sz="1600">
                <a:solidFill>
                  <a:srgbClr val="333333"/>
                </a:solidFill>
                <a:latin typeface="思源黑体"/>
                <a:ea typeface="思源黑体"/>
                <a:sym typeface="思源黑体"/>
              </a:rPr>
              <a:t>SpaceX</a:t>
            </a:r>
            <a:r>
              <a:rPr lang="zh-CN" altLang="en-US" sz="1600">
                <a:solidFill>
                  <a:srgbClr val="333333"/>
                </a:solidFill>
                <a:latin typeface="思源黑体"/>
                <a:ea typeface="思源黑体"/>
                <a:sym typeface="思源黑体"/>
              </a:rPr>
              <a:t>）发行价每股</a:t>
            </a:r>
            <a:r>
              <a:rPr lang="en-US" altLang="zh-CN" sz="1600">
                <a:solidFill>
                  <a:srgbClr val="333333"/>
                </a:solidFill>
                <a:latin typeface="思源黑体"/>
                <a:ea typeface="思源黑体"/>
                <a:sym typeface="思源黑体"/>
              </a:rPr>
              <a:t>135</a:t>
            </a:r>
            <a:r>
              <a:rPr lang="zh-CN" altLang="en-US" sz="1600">
                <a:solidFill>
                  <a:srgbClr val="333333"/>
                </a:solidFill>
                <a:latin typeface="思源黑体"/>
                <a:ea typeface="思源黑体"/>
                <a:sym typeface="思源黑体"/>
              </a:rPr>
              <a:t>美元，</a:t>
            </a:r>
            <a:r>
              <a:rPr lang="zh-CN" altLang="en-US" sz="1600">
                <a:solidFill>
                  <a:srgbClr val="333333"/>
                </a:solidFill>
                <a:latin typeface="思源黑体"/>
                <a:ea typeface="思源黑体"/>
                <a:sym typeface="思源黑体"/>
              </a:rPr>
              <a:t>发行约5.556亿股，拟筹资750亿美元，对应估值1.77万亿美元。</a:t>
            </a:r>
            <a:r>
              <a:rPr lang="zh-CN" altLang="en-US" sz="1600">
                <a:solidFill>
                  <a:srgbClr val="333333"/>
                </a:solidFill>
                <a:latin typeface="思源黑体"/>
                <a:ea typeface="思源黑体"/>
                <a:sym typeface="思源黑体"/>
              </a:rPr>
              <a:t>创下全球有史以来最大规模</a:t>
            </a:r>
            <a:r>
              <a:rPr lang="en-US" altLang="zh-CN" sz="1600">
                <a:solidFill>
                  <a:srgbClr val="333333"/>
                </a:solidFill>
                <a:latin typeface="思源黑体"/>
                <a:ea typeface="思源黑体"/>
                <a:sym typeface="思源黑体"/>
              </a:rPr>
              <a:t>IPO</a:t>
            </a:r>
            <a:r>
              <a:rPr lang="zh-CN" altLang="en-US" sz="1600">
                <a:solidFill>
                  <a:srgbClr val="333333"/>
                </a:solidFill>
                <a:latin typeface="思源黑体"/>
                <a:ea typeface="思源黑体"/>
                <a:sym typeface="思源黑体"/>
              </a:rPr>
              <a:t>纪录。</a:t>
            </a:r>
            <a:endParaRPr lang="zh-CN" altLang="en-US" sz="1600">
              <a:solidFill>
                <a:srgbClr val="333333"/>
              </a:solidFill>
              <a:latin typeface="思源黑体"/>
              <a:ea typeface="思源黑体"/>
              <a:sym typeface="思源黑体"/>
            </a:endParaRPr>
          </a:p>
          <a:p>
            <a:pPr marL="0" indent="0"/>
            <a:r>
              <a:rPr lang="en-US" altLang="zh-CN" sz="1600">
                <a:solidFill>
                  <a:srgbClr val="333333"/>
                </a:solidFill>
                <a:latin typeface="思源黑体"/>
                <a:ea typeface="思源黑体"/>
                <a:sym typeface="思源黑体"/>
              </a:rPr>
              <a:t>SpaceX</a:t>
            </a:r>
            <a:r>
              <a:rPr lang="zh-CN" altLang="en-US" sz="1600">
                <a:solidFill>
                  <a:srgbClr val="333333"/>
                </a:solidFill>
                <a:latin typeface="思源黑体"/>
                <a:ea typeface="思源黑体" panose="020B0300000000000000" charset="-122"/>
                <a:sym typeface="思源黑体"/>
              </a:rPr>
              <a:t>发行上市前，</a:t>
            </a:r>
            <a:r>
              <a:rPr lang="en-US" altLang="zh-CN" sz="1600">
                <a:solidFill>
                  <a:srgbClr val="333333"/>
                </a:solidFill>
                <a:latin typeface="思源黑体"/>
                <a:ea typeface="思源黑体" panose="020B0300000000000000" charset="-122"/>
                <a:sym typeface="思源黑体"/>
              </a:rPr>
              <a:t>NASDAQ</a:t>
            </a:r>
            <a:r>
              <a:rPr lang="zh-CN" altLang="en-US" sz="1600">
                <a:solidFill>
                  <a:srgbClr val="333333"/>
                </a:solidFill>
                <a:latin typeface="思源黑体"/>
                <a:ea typeface="思源黑体" panose="020B0300000000000000" charset="-122"/>
                <a:sym typeface="思源黑体"/>
              </a:rPr>
              <a:t>虚势迎新，跌了</a:t>
            </a:r>
            <a:r>
              <a:rPr lang="en-US" altLang="zh-CN" sz="1600">
                <a:solidFill>
                  <a:srgbClr val="333333"/>
                </a:solidFill>
                <a:latin typeface="思源黑体"/>
                <a:ea typeface="思源黑体" panose="020B0300000000000000" charset="-122"/>
                <a:sym typeface="思源黑体"/>
              </a:rPr>
              <a:t>6</a:t>
            </a:r>
            <a:r>
              <a:rPr lang="zh-CN" altLang="en-US" sz="1600">
                <a:solidFill>
                  <a:srgbClr val="333333"/>
                </a:solidFill>
                <a:latin typeface="思源黑体"/>
                <a:ea typeface="思源黑体" panose="020B0300000000000000" charset="-122"/>
                <a:sym typeface="思源黑体"/>
              </a:rPr>
              <a:t>天</a:t>
            </a:r>
            <a:endParaRPr lang="zh-CN" altLang="en-US" sz="1600">
              <a:solidFill>
                <a:srgbClr val="333333"/>
              </a:solidFill>
              <a:latin typeface="思源黑体"/>
              <a:ea typeface="思源黑体" panose="020B0300000000000000" charset="-122"/>
              <a:sym typeface="思源黑体"/>
            </a:endParaRPr>
          </a:p>
        </p:txBody>
      </p:sp>
      <p:sp>
        <p:nvSpPr>
          <p:cNvPr id="6" name="文本框 5"/>
          <p:cNvSpPr txBox="1"/>
          <p:nvPr/>
        </p:nvSpPr>
        <p:spPr>
          <a:xfrm>
            <a:off x="1457960" y="3133725"/>
            <a:ext cx="2328545" cy="956310"/>
          </a:xfrm>
          <a:prstGeom prst="rect">
            <a:avLst/>
          </a:prstGeom>
          <a:noFill/>
        </p:spPr>
        <p:txBody>
          <a:bodyPr wrap="square" rtlCol="0" anchor="t">
            <a:noAutofit/>
          </a:bodyPr>
          <a:p>
            <a:pPr marL="0" indent="0"/>
            <a:r>
              <a:rPr lang="en-US" altLang="zh-CN" sz="1600">
                <a:solidFill>
                  <a:srgbClr val="333333"/>
                </a:solidFill>
                <a:latin typeface="思源黑体"/>
                <a:ea typeface="思源黑体"/>
                <a:sym typeface="思源黑体"/>
              </a:rPr>
              <a:t>2026</a:t>
            </a:r>
            <a:r>
              <a:rPr lang="zh-CN" altLang="en-US" sz="1600">
                <a:solidFill>
                  <a:srgbClr val="333333"/>
                </a:solidFill>
                <a:latin typeface="思源黑体"/>
                <a:ea typeface="思源黑体"/>
                <a:sym typeface="思源黑体"/>
              </a:rPr>
              <a:t>年</a:t>
            </a:r>
            <a:r>
              <a:rPr lang="en-US" altLang="zh-CN" sz="1600">
                <a:solidFill>
                  <a:srgbClr val="333333"/>
                </a:solidFill>
                <a:latin typeface="思源黑体"/>
                <a:ea typeface="思源黑体"/>
                <a:sym typeface="思源黑体"/>
              </a:rPr>
              <a:t>6</a:t>
            </a:r>
            <a:r>
              <a:rPr lang="zh-CN" altLang="en-US" sz="1600">
                <a:solidFill>
                  <a:srgbClr val="333333"/>
                </a:solidFill>
                <a:latin typeface="思源黑体"/>
                <a:ea typeface="思源黑体"/>
                <a:sym typeface="思源黑体"/>
              </a:rPr>
              <a:t>月</a:t>
            </a:r>
            <a:r>
              <a:rPr lang="en-US" altLang="zh-CN" sz="1600">
                <a:solidFill>
                  <a:srgbClr val="333333"/>
                </a:solidFill>
                <a:latin typeface="思源黑体"/>
                <a:ea typeface="思源黑体"/>
                <a:sym typeface="思源黑体"/>
              </a:rPr>
              <a:t>12</a:t>
            </a:r>
            <a:r>
              <a:rPr lang="zh-CN" altLang="en-US" sz="1600">
                <a:solidFill>
                  <a:srgbClr val="333333"/>
                </a:solidFill>
                <a:latin typeface="思源黑体"/>
                <a:ea typeface="思源黑体"/>
                <a:sym typeface="思源黑体"/>
              </a:rPr>
              <a:t>日</a:t>
            </a:r>
            <a:r>
              <a:rPr lang="en-US" altLang="zh-CN" sz="1600">
                <a:solidFill>
                  <a:srgbClr val="333333"/>
                </a:solidFill>
                <a:latin typeface="思源黑体"/>
                <a:ea typeface="思源黑体"/>
                <a:sym typeface="思源黑体"/>
              </a:rPr>
              <a:t>SpaceX</a:t>
            </a:r>
            <a:r>
              <a:rPr lang="zh-CN" altLang="en-US" sz="1600">
                <a:solidFill>
                  <a:srgbClr val="333333"/>
                </a:solidFill>
                <a:latin typeface="思源黑体"/>
                <a:ea typeface="思源黑体"/>
                <a:sym typeface="思源黑体"/>
              </a:rPr>
              <a:t>上市，首日股价大涨</a:t>
            </a:r>
            <a:r>
              <a:rPr lang="en-US" altLang="zh-CN" sz="1600">
                <a:solidFill>
                  <a:srgbClr val="333333"/>
                </a:solidFill>
                <a:latin typeface="思源黑体"/>
                <a:ea typeface="思源黑体"/>
                <a:sym typeface="思源黑体"/>
              </a:rPr>
              <a:t>19.22%</a:t>
            </a:r>
            <a:r>
              <a:rPr lang="zh-CN" altLang="en-US" sz="1600">
                <a:solidFill>
                  <a:srgbClr val="333333"/>
                </a:solidFill>
                <a:latin typeface="思源黑体"/>
                <a:ea typeface="思源黑体"/>
                <a:sym typeface="思源黑体"/>
              </a:rPr>
              <a:t>，三天后摸高</a:t>
            </a:r>
            <a:r>
              <a:rPr lang="en-US" altLang="zh-CN" sz="1600">
                <a:solidFill>
                  <a:srgbClr val="333333"/>
                </a:solidFill>
                <a:latin typeface="思源黑体"/>
                <a:ea typeface="思源黑体"/>
                <a:sym typeface="思源黑体"/>
              </a:rPr>
              <a:t>225.64</a:t>
            </a:r>
            <a:r>
              <a:rPr lang="zh-CN" altLang="en-US" sz="1600">
                <a:solidFill>
                  <a:srgbClr val="333333"/>
                </a:solidFill>
                <a:latin typeface="思源黑体"/>
                <a:ea typeface="思源黑体" panose="020B0300000000000000" charset="-122"/>
                <a:sym typeface="思源黑体"/>
              </a:rPr>
              <a:t>美元。</a:t>
            </a:r>
            <a:endParaRPr lang="zh-CN" altLang="en-US" sz="1600">
              <a:solidFill>
                <a:srgbClr val="333333"/>
              </a:solidFill>
              <a:latin typeface="思源黑体"/>
              <a:ea typeface="思源黑体" panose="020B0300000000000000" charset="-122"/>
              <a:sym typeface="思源黑体"/>
            </a:endParaRPr>
          </a:p>
        </p:txBody>
      </p:sp>
    </p:spTree>
    <p:custDataLst>
      <p:tags r:id="rId4"/>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a:blip r:embed="rId1"/>
          <a:stretch>
            <a:fillRect/>
          </a:stretch>
        </p:blipFill>
        <p:spPr>
          <a:xfrm>
            <a:off x="676910" y="1633220"/>
            <a:ext cx="4349750" cy="3475355"/>
          </a:xfrm>
          <a:prstGeom prst="rect">
            <a:avLst/>
          </a:prstGeom>
        </p:spPr>
      </p:pic>
      <p:sp>
        <p:nvSpPr>
          <p:cNvPr id="12" name="文本框 11"/>
          <p:cNvSpPr txBox="1"/>
          <p:nvPr userDrawn="1">
            <p:custDataLst>
              <p:tags r:id="rId2"/>
            </p:custDataLst>
          </p:nvPr>
        </p:nvSpPr>
        <p:spPr>
          <a:xfrm>
            <a:off x="2302510" y="49530"/>
            <a:ext cx="7686040" cy="706755"/>
          </a:xfrm>
          <a:prstGeom prst="rect">
            <a:avLst/>
          </a:prstGeom>
          <a:noFill/>
        </p:spPr>
        <p:txBody>
          <a:bodyPr wrap="square" rtlCol="0">
            <a:spAutoFit/>
          </a:bodyPr>
          <a:p>
            <a:pPr algn="ctr" fontAlgn="auto"/>
            <a:r>
              <a:rPr lang="en-US" altLang="zh-CN" sz="4000">
                <a:ln w="19050">
                  <a:noFill/>
                </a:ln>
                <a:gradFill>
                  <a:gsLst>
                    <a:gs pos="0">
                      <a:srgbClr val="FEF988"/>
                    </a:gs>
                    <a:gs pos="100000">
                      <a:schemeClr val="bg1"/>
                    </a:gs>
                  </a:gsLst>
                  <a:lin ang="11280000" scaled="1"/>
                </a:gradFill>
                <a:latin typeface="思源黑体" panose="020B0300000000000000" charset="-122"/>
                <a:ea typeface="思源黑体" panose="020B0300000000000000" charset="-122"/>
                <a:sym typeface="思源黑体"/>
              </a:rPr>
              <a:t>SK</a:t>
            </a:r>
            <a:r>
              <a:rPr lang="zh-CN" altLang="en-US" sz="4000">
                <a:ln w="19050">
                  <a:noFill/>
                </a:ln>
                <a:gradFill>
                  <a:gsLst>
                    <a:gs pos="0">
                      <a:srgbClr val="FEF988"/>
                    </a:gs>
                    <a:gs pos="100000">
                      <a:schemeClr val="bg1"/>
                    </a:gs>
                  </a:gsLst>
                  <a:lin ang="11280000" scaled="1"/>
                </a:gradFill>
                <a:latin typeface="思源黑体" panose="020B0300000000000000" charset="-122"/>
                <a:ea typeface="思源黑体" panose="020B0300000000000000" charset="-122"/>
                <a:sym typeface="思源黑体"/>
              </a:rPr>
              <a:t>海力士</a:t>
            </a:r>
            <a:r>
              <a:rPr lang="zh-CN" sz="4000">
                <a:ln w="19050">
                  <a:noFill/>
                </a:ln>
                <a:gradFill>
                  <a:gsLst>
                    <a:gs pos="0">
                      <a:srgbClr val="FEF988"/>
                    </a:gs>
                    <a:gs pos="100000">
                      <a:schemeClr val="bg1"/>
                    </a:gs>
                  </a:gsLst>
                  <a:lin ang="11280000" scaled="1"/>
                </a:gradFill>
                <a:latin typeface="思源黑体" panose="020B0300000000000000" charset="-122"/>
                <a:ea typeface="思源黑体" panose="020B0300000000000000" charset="-122"/>
                <a:sym typeface="思源黑体"/>
              </a:rPr>
              <a:t>赴美募资</a:t>
            </a:r>
            <a:r>
              <a:rPr lang="en-US" altLang="zh-CN" sz="4000">
                <a:ln w="19050">
                  <a:noFill/>
                </a:ln>
                <a:gradFill>
                  <a:gsLst>
                    <a:gs pos="0">
                      <a:srgbClr val="FEF988"/>
                    </a:gs>
                    <a:gs pos="100000">
                      <a:schemeClr val="bg1"/>
                    </a:gs>
                  </a:gsLst>
                  <a:lin ang="11280000" scaled="1"/>
                </a:gradFill>
                <a:latin typeface="思源黑体" panose="020B0300000000000000" charset="-122"/>
                <a:ea typeface="思源黑体" panose="020B0300000000000000" charset="-122"/>
                <a:sym typeface="思源黑体"/>
              </a:rPr>
              <a:t>265</a:t>
            </a:r>
            <a:r>
              <a:rPr lang="zh-CN" altLang="en-US" sz="4000">
                <a:ln w="19050">
                  <a:noFill/>
                </a:ln>
                <a:gradFill>
                  <a:gsLst>
                    <a:gs pos="0">
                      <a:srgbClr val="FEF988"/>
                    </a:gs>
                    <a:gs pos="100000">
                      <a:schemeClr val="bg1"/>
                    </a:gs>
                  </a:gsLst>
                  <a:lin ang="11280000" scaled="1"/>
                </a:gradFill>
                <a:latin typeface="思源黑体" panose="020B0300000000000000" charset="-122"/>
                <a:ea typeface="思源黑体" panose="020B0300000000000000" charset="-122"/>
                <a:sym typeface="思源黑体"/>
              </a:rPr>
              <a:t>亿美元</a:t>
            </a:r>
            <a:endParaRPr lang="zh-CN" altLang="en-US" sz="4000">
              <a:ln w="19050">
                <a:noFill/>
              </a:ln>
              <a:gradFill>
                <a:gsLst>
                  <a:gs pos="0">
                    <a:srgbClr val="FEF988"/>
                  </a:gs>
                  <a:gs pos="100000">
                    <a:schemeClr val="bg1"/>
                  </a:gs>
                </a:gsLst>
                <a:lin ang="11280000" scaled="1"/>
              </a:gradFill>
              <a:latin typeface="思源黑体" panose="020B0300000000000000" charset="-122"/>
              <a:ea typeface="思源黑体" panose="020B0300000000000000" charset="-122"/>
              <a:sym typeface="思源黑体"/>
            </a:endParaRPr>
          </a:p>
        </p:txBody>
      </p:sp>
      <p:sp>
        <p:nvSpPr>
          <p:cNvPr id="2" name="文本框 1"/>
          <p:cNvSpPr txBox="1"/>
          <p:nvPr/>
        </p:nvSpPr>
        <p:spPr>
          <a:xfrm>
            <a:off x="558165" y="889000"/>
            <a:ext cx="11110595" cy="833120"/>
          </a:xfrm>
          <a:prstGeom prst="rect">
            <a:avLst/>
          </a:prstGeom>
        </p:spPr>
        <p:txBody>
          <a:bodyPr wrap="square">
            <a:noAutofit/>
          </a:bodyPr>
          <a:p>
            <a:pPr marL="0" indent="342900" algn="just"/>
            <a:r>
              <a:rPr lang="en-US" altLang="zh-CN" b="0" i="0">
                <a:solidFill>
                  <a:srgbClr val="141414"/>
                </a:solidFill>
                <a:latin typeface="思源黑体"/>
                <a:ea typeface="思源黑体"/>
              </a:rPr>
              <a:t>7</a:t>
            </a:r>
            <a:r>
              <a:rPr lang="zh-CN" altLang="en-US" b="0" i="0">
                <a:solidFill>
                  <a:srgbClr val="141414"/>
                </a:solidFill>
                <a:latin typeface="思源黑体"/>
                <a:ea typeface="思源黑体"/>
              </a:rPr>
              <a:t>月</a:t>
            </a:r>
            <a:r>
              <a:rPr lang="en-US" altLang="zh-CN" b="0" i="0">
                <a:solidFill>
                  <a:srgbClr val="141414"/>
                </a:solidFill>
                <a:latin typeface="思源黑体"/>
                <a:ea typeface="思源黑体"/>
              </a:rPr>
              <a:t>10</a:t>
            </a:r>
            <a:r>
              <a:rPr lang="zh-CN" altLang="en-US" b="0" i="0">
                <a:solidFill>
                  <a:srgbClr val="141414"/>
                </a:solidFill>
                <a:latin typeface="思源黑体"/>
                <a:ea typeface="思源黑体"/>
              </a:rPr>
              <a:t>日，韩国存储芯片巨头</a:t>
            </a:r>
            <a:r>
              <a:rPr lang="en-US" altLang="zh-CN" b="0" i="0">
                <a:solidFill>
                  <a:srgbClr val="141414"/>
                </a:solidFill>
                <a:latin typeface="思源黑体"/>
                <a:ea typeface="思源黑体"/>
              </a:rPr>
              <a:t>SK</a:t>
            </a:r>
            <a:r>
              <a:rPr lang="zh-CN" altLang="en-US" b="0" i="0">
                <a:solidFill>
                  <a:srgbClr val="141414"/>
                </a:solidFill>
                <a:latin typeface="思源黑体"/>
                <a:ea typeface="思源黑体"/>
              </a:rPr>
              <a:t>海力士以每份149美元发行1.779亿份</a:t>
            </a:r>
            <a:r>
              <a:rPr lang="en-US" altLang="zh-CN" b="0" i="0">
                <a:solidFill>
                  <a:srgbClr val="141414"/>
                </a:solidFill>
                <a:latin typeface="思源黑体"/>
                <a:ea typeface="思源黑体"/>
              </a:rPr>
              <a:t>ADS。</a:t>
            </a:r>
            <a:r>
              <a:rPr lang="zh-CN" altLang="en-US">
                <a:solidFill>
                  <a:srgbClr val="141414"/>
                </a:solidFill>
                <a:latin typeface="思源黑体"/>
                <a:ea typeface="思源黑体"/>
                <a:sym typeface="思源黑体"/>
              </a:rPr>
              <a:t>每份</a:t>
            </a:r>
            <a:r>
              <a:rPr lang="en-US" altLang="zh-CN">
                <a:solidFill>
                  <a:srgbClr val="141414"/>
                </a:solidFill>
                <a:latin typeface="思源黑体"/>
                <a:ea typeface="思源黑体"/>
                <a:sym typeface="思源黑体"/>
              </a:rPr>
              <a:t>ADS</a:t>
            </a:r>
            <a:r>
              <a:rPr lang="zh-CN" altLang="en-US">
                <a:solidFill>
                  <a:srgbClr val="141414"/>
                </a:solidFill>
                <a:latin typeface="思源黑体"/>
                <a:ea typeface="思源黑体"/>
                <a:sym typeface="思源黑体"/>
              </a:rPr>
              <a:t>代表</a:t>
            </a:r>
            <a:r>
              <a:rPr lang="en-US" altLang="zh-CN">
                <a:solidFill>
                  <a:srgbClr val="141414"/>
                </a:solidFill>
                <a:latin typeface="思源黑体"/>
                <a:ea typeface="思源黑体"/>
                <a:sym typeface="思源黑体"/>
              </a:rPr>
              <a:t>1/10</a:t>
            </a:r>
            <a:r>
              <a:rPr lang="zh-CN" altLang="en-US">
                <a:solidFill>
                  <a:srgbClr val="141414"/>
                </a:solidFill>
                <a:latin typeface="思源黑体"/>
                <a:ea typeface="思源黑体"/>
                <a:sym typeface="思源黑体"/>
              </a:rPr>
              <a:t>股韩国普通股，</a:t>
            </a:r>
            <a:r>
              <a:rPr lang="zh-CN" altLang="en-US" b="0" i="0">
                <a:solidFill>
                  <a:srgbClr val="141414"/>
                </a:solidFill>
                <a:latin typeface="思源黑体"/>
                <a:ea typeface="思源黑体"/>
              </a:rPr>
              <a:t>融资</a:t>
            </a:r>
            <a:r>
              <a:rPr lang="en-US" altLang="zh-CN" b="0" i="0">
                <a:solidFill>
                  <a:srgbClr val="141414"/>
                </a:solidFill>
                <a:latin typeface="思源黑体"/>
                <a:ea typeface="思源黑体"/>
              </a:rPr>
              <a:t>265</a:t>
            </a:r>
            <a:r>
              <a:rPr lang="zh-CN" altLang="en-US" b="0" i="0">
                <a:solidFill>
                  <a:srgbClr val="141414"/>
                </a:solidFill>
                <a:latin typeface="思源黑体"/>
                <a:ea typeface="思源黑体"/>
              </a:rPr>
              <a:t>亿美元。融资规模超过阿里巴巴在美国上市时募资规模，成为历史第三大</a:t>
            </a:r>
            <a:r>
              <a:rPr lang="en-US" altLang="zh-CN" b="0" i="0">
                <a:solidFill>
                  <a:srgbClr val="141414"/>
                </a:solidFill>
                <a:latin typeface="思源黑体"/>
                <a:ea typeface="思源黑体"/>
              </a:rPr>
              <a:t>IPO。</a:t>
            </a:r>
            <a:endParaRPr lang="zh-CN" altLang="en-US" b="0" i="0">
              <a:solidFill>
                <a:srgbClr val="141414"/>
              </a:solidFill>
              <a:latin typeface="思源黑体"/>
              <a:ea typeface="思源黑体"/>
            </a:endParaRPr>
          </a:p>
        </p:txBody>
      </p:sp>
      <p:pic>
        <p:nvPicPr>
          <p:cNvPr id="3" name="图片 2"/>
          <p:cNvPicPr>
            <a:picLocks noChangeAspect="1"/>
          </p:cNvPicPr>
          <p:nvPr/>
        </p:nvPicPr>
        <p:blipFill>
          <a:blip r:embed="rId3"/>
          <a:stretch>
            <a:fillRect/>
          </a:stretch>
        </p:blipFill>
        <p:spPr>
          <a:xfrm>
            <a:off x="5094605" y="1632585"/>
            <a:ext cx="6470650" cy="4810125"/>
          </a:xfrm>
          <a:prstGeom prst="rect">
            <a:avLst/>
          </a:prstGeom>
        </p:spPr>
      </p:pic>
      <p:sp>
        <p:nvSpPr>
          <p:cNvPr id="4" name="文本框 3"/>
          <p:cNvSpPr txBox="1"/>
          <p:nvPr/>
        </p:nvSpPr>
        <p:spPr>
          <a:xfrm>
            <a:off x="676910" y="4582795"/>
            <a:ext cx="4417695" cy="1859280"/>
          </a:xfrm>
          <a:prstGeom prst="rect">
            <a:avLst/>
          </a:prstGeom>
          <a:noFill/>
        </p:spPr>
        <p:txBody>
          <a:bodyPr wrap="square" rtlCol="0" anchor="t">
            <a:noAutofit/>
          </a:bodyPr>
          <a:p>
            <a:pPr marL="0" indent="342900" algn="just"/>
            <a:r>
              <a:rPr lang="en-US" altLang="zh-CN" sz="1600">
                <a:solidFill>
                  <a:srgbClr val="141414"/>
                </a:solidFill>
                <a:latin typeface="思源黑体"/>
                <a:ea typeface="思源黑体"/>
                <a:sym typeface="思源黑体"/>
              </a:rPr>
              <a:t>SK</a:t>
            </a:r>
            <a:r>
              <a:rPr lang="zh-CN" altLang="en-US" sz="1600">
                <a:solidFill>
                  <a:srgbClr val="141414"/>
                </a:solidFill>
                <a:latin typeface="思源黑体"/>
                <a:ea typeface="思源黑体"/>
                <a:sym typeface="思源黑体"/>
              </a:rPr>
              <a:t>海力士是全球高带宽内存（</a:t>
            </a:r>
            <a:r>
              <a:rPr lang="en-US" altLang="zh-CN" sz="1600">
                <a:solidFill>
                  <a:srgbClr val="141414"/>
                </a:solidFill>
                <a:latin typeface="思源黑体"/>
                <a:ea typeface="思源黑体"/>
                <a:sym typeface="思源黑体"/>
              </a:rPr>
              <a:t>HBM）</a:t>
            </a:r>
            <a:r>
              <a:rPr lang="zh-CN" altLang="en-US" sz="1600">
                <a:solidFill>
                  <a:srgbClr val="141414"/>
                </a:solidFill>
                <a:latin typeface="思源黑体"/>
                <a:ea typeface="思源黑体"/>
                <a:sym typeface="思源黑体"/>
              </a:rPr>
              <a:t>龙头，是英伟达</a:t>
            </a:r>
            <a:r>
              <a:rPr lang="en-US" altLang="zh-CN" sz="1600">
                <a:solidFill>
                  <a:srgbClr val="141414"/>
                </a:solidFill>
                <a:latin typeface="思源黑体"/>
                <a:ea typeface="思源黑体"/>
                <a:sym typeface="思源黑体"/>
              </a:rPr>
              <a:t>AI GPU</a:t>
            </a:r>
            <a:r>
              <a:rPr lang="zh-CN" altLang="en-US" sz="1600">
                <a:solidFill>
                  <a:srgbClr val="141414"/>
                </a:solidFill>
                <a:latin typeface="思源黑体"/>
                <a:ea typeface="思源黑体"/>
                <a:sym typeface="思源黑体"/>
              </a:rPr>
              <a:t>供应链中的重要存储供应商。</a:t>
            </a:r>
            <a:r>
              <a:rPr lang="en-US" altLang="zh-CN" sz="1600" b="0" i="0">
                <a:solidFill>
                  <a:srgbClr val="141414"/>
                </a:solidFill>
                <a:latin typeface="思源黑体"/>
                <a:ea typeface="思源黑体"/>
              </a:rPr>
              <a:t>SK</a:t>
            </a:r>
            <a:r>
              <a:rPr lang="zh-CN" altLang="en-US" sz="1600" b="0" i="0">
                <a:solidFill>
                  <a:srgbClr val="141414"/>
                </a:solidFill>
                <a:latin typeface="思源黑体"/>
                <a:ea typeface="思源黑体"/>
              </a:rPr>
              <a:t>海力士赴美上市，被视为</a:t>
            </a:r>
            <a:r>
              <a:rPr lang="en-US" altLang="zh-CN" sz="1600" b="0" i="0">
                <a:solidFill>
                  <a:srgbClr val="141414"/>
                </a:solidFill>
                <a:latin typeface="思源黑体"/>
                <a:ea typeface="思源黑体"/>
              </a:rPr>
              <a:t>AI</a:t>
            </a:r>
            <a:r>
              <a:rPr lang="zh-CN" altLang="en-US" sz="1600" b="0" i="0">
                <a:solidFill>
                  <a:srgbClr val="141414"/>
                </a:solidFill>
                <a:latin typeface="思源黑体"/>
                <a:ea typeface="思源黑体"/>
              </a:rPr>
              <a:t>存储行情从“英伟达主线”向“内存与供应链主线”扩散的信号。</a:t>
            </a:r>
            <a:endParaRPr lang="en-US" altLang="zh-CN" sz="1600" b="0" i="0">
              <a:solidFill>
                <a:srgbClr val="141414"/>
              </a:solidFill>
              <a:latin typeface="思源黑体"/>
              <a:ea typeface="思源黑体"/>
            </a:endParaRPr>
          </a:p>
          <a:p>
            <a:pPr marL="0" indent="342900" algn="just"/>
            <a:r>
              <a:rPr lang="zh-CN" altLang="en-US" sz="1600">
                <a:solidFill>
                  <a:srgbClr val="141414"/>
                </a:solidFill>
                <a:latin typeface="思源黑体"/>
                <a:ea typeface="思源黑体"/>
                <a:sym typeface="思源黑体"/>
              </a:rPr>
              <a:t>当天以“</a:t>
            </a:r>
            <a:r>
              <a:rPr lang="en-US" altLang="zh-CN" sz="1600">
                <a:solidFill>
                  <a:srgbClr val="141414"/>
                </a:solidFill>
                <a:latin typeface="思源黑体"/>
                <a:ea typeface="思源黑体"/>
                <a:sym typeface="思源黑体"/>
              </a:rPr>
              <a:t>when－issued”</a:t>
            </a:r>
            <a:r>
              <a:rPr lang="zh-CN" altLang="en-US" sz="1600">
                <a:solidFill>
                  <a:srgbClr val="141414"/>
                </a:solidFill>
                <a:latin typeface="思源黑体"/>
                <a:ea typeface="思源黑体" panose="020B0300000000000000" charset="-122"/>
                <a:sym typeface="思源黑体"/>
              </a:rPr>
              <a:t>（</a:t>
            </a:r>
            <a:r>
              <a:rPr lang="zh-CN" altLang="en-US" sz="1600">
                <a:solidFill>
                  <a:srgbClr val="141414"/>
                </a:solidFill>
                <a:latin typeface="思源黑体"/>
                <a:ea typeface="思源黑体"/>
                <a:sym typeface="思源黑体"/>
              </a:rPr>
              <a:t>预发行）</a:t>
            </a:r>
            <a:r>
              <a:rPr lang="zh-CN" altLang="en-US" sz="1600">
                <a:solidFill>
                  <a:srgbClr val="141414"/>
                </a:solidFill>
                <a:latin typeface="思源黑体"/>
                <a:ea typeface="思源黑体"/>
                <a:sym typeface="思源黑体"/>
              </a:rPr>
              <a:t>方式开始交易，即对一只尚未正式上市的证券提前签订买卖合约。7月13日交易将转为正常</a:t>
            </a:r>
            <a:r>
              <a:rPr lang="en-US" altLang="zh-CN" sz="1600">
                <a:solidFill>
                  <a:srgbClr val="141414"/>
                </a:solidFill>
                <a:latin typeface="思源黑体"/>
                <a:ea typeface="思源黑体"/>
                <a:sym typeface="思源黑体"/>
              </a:rPr>
              <a:t>。</a:t>
            </a:r>
            <a:endParaRPr lang="zh-CN" altLang="en-US" sz="1600" b="0" i="0">
              <a:solidFill>
                <a:srgbClr val="141414"/>
              </a:solidFill>
              <a:latin typeface="思源黑体"/>
              <a:ea typeface="思源黑体"/>
            </a:endParaRPr>
          </a:p>
          <a:p>
            <a:pPr marL="0" indent="342900" algn="just"/>
            <a:endParaRPr lang="zh-CN" altLang="en-US" sz="1600" b="0" i="0">
              <a:solidFill>
                <a:srgbClr val="141414"/>
              </a:solidFill>
              <a:latin typeface="思源黑体"/>
              <a:ea typeface="思源黑体"/>
            </a:endParaRPr>
          </a:p>
        </p:txBody>
      </p:sp>
    </p:spTree>
    <p:custDataLst>
      <p:tags r:id="rId4"/>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文本框 11"/>
          <p:cNvSpPr txBox="1"/>
          <p:nvPr userDrawn="1">
            <p:custDataLst>
              <p:tags r:id="rId1"/>
            </p:custDataLst>
          </p:nvPr>
        </p:nvSpPr>
        <p:spPr>
          <a:xfrm>
            <a:off x="2974340" y="49530"/>
            <a:ext cx="6532880" cy="706755"/>
          </a:xfrm>
          <a:prstGeom prst="rect">
            <a:avLst/>
          </a:prstGeom>
          <a:noFill/>
        </p:spPr>
        <p:txBody>
          <a:bodyPr wrap="square" rtlCol="0">
            <a:spAutoFit/>
          </a:bodyPr>
          <a:p>
            <a:pPr algn="ctr" fontAlgn="auto"/>
            <a:r>
              <a:rPr lang="zh-CN" altLang="en-US" sz="4000">
                <a:ln w="19050">
                  <a:noFill/>
                </a:ln>
                <a:gradFill>
                  <a:gsLst>
                    <a:gs pos="0">
                      <a:srgbClr val="FEF988"/>
                    </a:gs>
                    <a:gs pos="100000">
                      <a:schemeClr val="bg1"/>
                    </a:gs>
                  </a:gsLst>
                  <a:lin ang="11280000" scaled="1"/>
                </a:gradFill>
                <a:latin typeface="思源黑体" panose="020B0300000000000000" charset="-122"/>
                <a:ea typeface="思源黑体" panose="020B0300000000000000" charset="-122"/>
                <a:sym typeface="思源黑体"/>
              </a:rPr>
              <a:t>长鑫科技：拟募资‌295 亿元‌</a:t>
            </a:r>
            <a:endParaRPr lang="zh-CN" altLang="en-US" sz="4000">
              <a:ln w="19050">
                <a:noFill/>
              </a:ln>
              <a:gradFill>
                <a:gsLst>
                  <a:gs pos="0">
                    <a:srgbClr val="FEF988"/>
                  </a:gs>
                  <a:gs pos="100000">
                    <a:schemeClr val="bg1"/>
                  </a:gs>
                </a:gsLst>
                <a:lin ang="11280000" scaled="1"/>
              </a:gradFill>
              <a:latin typeface="思源黑体" panose="020B0300000000000000" charset="-122"/>
              <a:ea typeface="思源黑体" panose="020B0300000000000000" charset="-122"/>
              <a:sym typeface="思源黑体"/>
            </a:endParaRPr>
          </a:p>
        </p:txBody>
      </p:sp>
      <p:sp>
        <p:nvSpPr>
          <p:cNvPr id="2" name="文本框 1"/>
          <p:cNvSpPr txBox="1"/>
          <p:nvPr/>
        </p:nvSpPr>
        <p:spPr>
          <a:xfrm>
            <a:off x="575945" y="862965"/>
            <a:ext cx="11238865" cy="447040"/>
          </a:xfrm>
          <a:prstGeom prst="rect">
            <a:avLst/>
          </a:prstGeom>
        </p:spPr>
        <p:txBody>
          <a:bodyPr>
            <a:noAutofit/>
          </a:bodyPr>
          <a:p>
            <a:pPr marL="0" indent="0"/>
            <a:r>
              <a:rPr lang="zh-CN" altLang="en-US" sz="2000" b="0" i="0">
                <a:solidFill>
                  <a:srgbClr val="000000"/>
                </a:solidFill>
                <a:latin typeface="思源黑体" panose="020B0300000000000000" charset="-122"/>
                <a:ea typeface="思源黑体" panose="020B0300000000000000" charset="-122"/>
              </a:rPr>
              <a:t>长鑫科技募资295亿元，在科创板史上仅次于中芯国际2020年的532亿元。</a:t>
            </a:r>
            <a:endParaRPr lang="zh-CN" altLang="en-US" sz="2000" b="0" i="0">
              <a:solidFill>
                <a:srgbClr val="000000"/>
              </a:solidFill>
              <a:latin typeface="思源黑体" panose="020B0300000000000000" charset="-122"/>
              <a:ea typeface="思源黑体" panose="020B0300000000000000" charset="-122"/>
            </a:endParaRPr>
          </a:p>
        </p:txBody>
      </p:sp>
      <p:pic>
        <p:nvPicPr>
          <p:cNvPr id="3" name="图片 2"/>
          <p:cNvPicPr>
            <a:picLocks noChangeAspect="1"/>
          </p:cNvPicPr>
          <p:nvPr/>
        </p:nvPicPr>
        <p:blipFill>
          <a:blip r:embed="rId2"/>
          <a:stretch>
            <a:fillRect/>
          </a:stretch>
        </p:blipFill>
        <p:spPr>
          <a:xfrm>
            <a:off x="7158355" y="1207770"/>
            <a:ext cx="4575810" cy="5212080"/>
          </a:xfrm>
          <a:prstGeom prst="rect">
            <a:avLst/>
          </a:prstGeom>
        </p:spPr>
      </p:pic>
      <p:sp>
        <p:nvSpPr>
          <p:cNvPr id="4" name="文本框 3"/>
          <p:cNvSpPr txBox="1"/>
          <p:nvPr/>
        </p:nvSpPr>
        <p:spPr>
          <a:xfrm>
            <a:off x="686435" y="1310005"/>
            <a:ext cx="6415405" cy="5109845"/>
          </a:xfrm>
          <a:prstGeom prst="rect">
            <a:avLst/>
          </a:prstGeom>
        </p:spPr>
        <p:txBody>
          <a:bodyPr>
            <a:noAutofit/>
          </a:bodyPr>
          <a:p>
            <a:pPr marL="0" indent="0" algn="just">
              <a:lnSpc>
                <a:spcPct val="110000"/>
              </a:lnSpc>
            </a:pPr>
            <a:r>
              <a:rPr lang="zh-CN" altLang="en-US" sz="1600" b="0" i="0">
                <a:solidFill>
                  <a:schemeClr val="tx1"/>
                </a:solidFill>
                <a:latin typeface="思源黑体"/>
                <a:ea typeface="思源黑体"/>
              </a:rPr>
              <a:t>长鑫采用</a:t>
            </a:r>
            <a:r>
              <a:rPr lang="en-US" altLang="zh-CN" sz="1600" b="0" i="0">
                <a:solidFill>
                  <a:schemeClr val="tx1"/>
                </a:solidFill>
                <a:latin typeface="思源黑体"/>
                <a:ea typeface="思源黑体"/>
              </a:rPr>
              <a:t>IDM</a:t>
            </a:r>
            <a:r>
              <a:rPr lang="zh-CN" altLang="en-US" sz="1600" b="0" i="0">
                <a:solidFill>
                  <a:schemeClr val="tx1"/>
                </a:solidFill>
                <a:latin typeface="思源黑体"/>
                <a:ea typeface="思源黑体"/>
              </a:rPr>
              <a:t>全产业链模式，覆盖芯片研发、晶圆制造、封装测试到终端销售全部环节。全球具备这一完整能力的</a:t>
            </a:r>
            <a:r>
              <a:rPr lang="en-US" altLang="zh-CN" sz="1600" b="0" i="0">
                <a:solidFill>
                  <a:schemeClr val="tx1"/>
                </a:solidFill>
                <a:latin typeface="思源黑体"/>
                <a:ea typeface="思源黑体"/>
              </a:rPr>
              <a:t>DRAM</a:t>
            </a:r>
            <a:r>
              <a:rPr lang="zh-CN" altLang="en-US" sz="1600" b="0" i="0">
                <a:solidFill>
                  <a:schemeClr val="tx1"/>
                </a:solidFill>
                <a:latin typeface="思源黑体"/>
                <a:ea typeface="思源黑体"/>
              </a:rPr>
              <a:t>厂商仅有四家，韩国的三星、</a:t>
            </a:r>
            <a:r>
              <a:rPr lang="en-US" altLang="zh-CN" sz="1600" b="0" i="0">
                <a:solidFill>
                  <a:schemeClr val="tx1"/>
                </a:solidFill>
                <a:latin typeface="思源黑体"/>
                <a:ea typeface="思源黑体"/>
              </a:rPr>
              <a:t>SK</a:t>
            </a:r>
            <a:r>
              <a:rPr lang="zh-CN" altLang="en-US" sz="1600" b="0" i="0">
                <a:solidFill>
                  <a:schemeClr val="tx1"/>
                </a:solidFill>
                <a:latin typeface="思源黑体"/>
                <a:ea typeface="思源黑体"/>
              </a:rPr>
              <a:t>海力士、美国的美光科技，以及中国长鑫。</a:t>
            </a:r>
            <a:endParaRPr lang="zh-CN" altLang="en-US" sz="1600" b="0" i="0">
              <a:solidFill>
                <a:schemeClr val="tx1"/>
              </a:solidFill>
              <a:latin typeface="思源黑体"/>
              <a:ea typeface="思源黑体"/>
            </a:endParaRPr>
          </a:p>
          <a:p>
            <a:pPr marL="0" indent="0" algn="just">
              <a:lnSpc>
                <a:spcPct val="110000"/>
              </a:lnSpc>
            </a:pPr>
            <a:r>
              <a:rPr lang="en-US" altLang="zh-CN" sz="1600" b="0" i="0">
                <a:solidFill>
                  <a:schemeClr val="tx1"/>
                </a:solidFill>
                <a:latin typeface="思源黑体"/>
                <a:ea typeface="思源黑体"/>
              </a:rPr>
              <a:t>DRAM</a:t>
            </a:r>
            <a:r>
              <a:rPr lang="zh-CN" altLang="en-US" sz="1600" b="0" i="0">
                <a:solidFill>
                  <a:schemeClr val="tx1"/>
                </a:solidFill>
                <a:latin typeface="思源黑体"/>
                <a:ea typeface="思源黑体"/>
              </a:rPr>
              <a:t>行业正处于历史级别的景气周期。</a:t>
            </a:r>
            <a:endParaRPr lang="en-US" altLang="zh-CN" sz="1600" b="0" i="0">
              <a:solidFill>
                <a:schemeClr val="tx1"/>
              </a:solidFill>
              <a:latin typeface="思源黑体"/>
              <a:ea typeface="思源黑体"/>
            </a:endParaRPr>
          </a:p>
          <a:p>
            <a:pPr marL="0" indent="0" algn="just">
              <a:lnSpc>
                <a:spcPct val="110000"/>
              </a:lnSpc>
            </a:pPr>
            <a:r>
              <a:rPr lang="zh-CN" altLang="en-US" sz="1600" b="0" i="0">
                <a:solidFill>
                  <a:schemeClr val="tx1"/>
                </a:solidFill>
                <a:latin typeface="思源黑体"/>
                <a:ea typeface="思源黑体"/>
              </a:rPr>
              <a:t>2026年第一季度，全球</a:t>
            </a:r>
            <a:r>
              <a:rPr lang="en-US" altLang="zh-CN" sz="1600" b="0" i="0">
                <a:solidFill>
                  <a:schemeClr val="tx1"/>
                </a:solidFill>
                <a:latin typeface="思源黑体"/>
                <a:ea typeface="思源黑体"/>
              </a:rPr>
              <a:t>DRAM</a:t>
            </a:r>
            <a:r>
              <a:rPr lang="zh-CN" altLang="en-US" sz="1600" b="0" i="0">
                <a:solidFill>
                  <a:schemeClr val="tx1"/>
                </a:solidFill>
                <a:latin typeface="思源黑体"/>
                <a:ea typeface="思源黑体"/>
              </a:rPr>
              <a:t>市场规模达970亿美元，环比增长80%、同比增长260%。 三星（40.5%）、</a:t>
            </a:r>
            <a:r>
              <a:rPr lang="en-US" altLang="zh-CN" sz="1600" b="0" i="0">
                <a:solidFill>
                  <a:schemeClr val="tx1"/>
                </a:solidFill>
                <a:latin typeface="思源黑体"/>
                <a:ea typeface="思源黑体"/>
              </a:rPr>
              <a:t>SK</a:t>
            </a:r>
            <a:r>
              <a:rPr lang="zh-CN" altLang="en-US" sz="1600" b="0" i="0">
                <a:solidFill>
                  <a:schemeClr val="tx1"/>
                </a:solidFill>
                <a:latin typeface="思源黑体"/>
                <a:ea typeface="思源黑体"/>
              </a:rPr>
              <a:t>海力士（29.6%）、美光（19.9%）三家垄断91%的市场，长鑫科技以7.7%到8% 的份额排名全球第四。</a:t>
            </a:r>
            <a:endParaRPr lang="zh-CN" altLang="en-US" sz="1600" b="0" i="0">
              <a:solidFill>
                <a:schemeClr val="tx1"/>
              </a:solidFill>
              <a:latin typeface="思源黑体"/>
              <a:ea typeface="思源黑体"/>
            </a:endParaRPr>
          </a:p>
          <a:p>
            <a:pPr marL="0" indent="0" algn="just">
              <a:lnSpc>
                <a:spcPct val="110000"/>
              </a:lnSpc>
            </a:pPr>
            <a:r>
              <a:rPr lang="zh-CN" altLang="en-US" sz="1600" b="0" i="0">
                <a:solidFill>
                  <a:schemeClr val="tx1"/>
                </a:solidFill>
                <a:latin typeface="思源黑体"/>
                <a:ea typeface="思源黑体"/>
              </a:rPr>
              <a:t>【十年亏损一朝填平】截至2025年末仍存在累计未弥补亏损约366.50亿元。</a:t>
            </a:r>
            <a:r>
              <a:rPr lang="en-US" altLang="zh-CN" sz="1600" b="0" i="0">
                <a:solidFill>
                  <a:schemeClr val="tx1"/>
                </a:solidFill>
                <a:latin typeface="思源黑体"/>
                <a:ea typeface="思源黑体"/>
              </a:rPr>
              <a:t>2025</a:t>
            </a:r>
            <a:r>
              <a:rPr lang="zh-CN" altLang="en-US" sz="1600" b="0" i="0">
                <a:solidFill>
                  <a:schemeClr val="tx1"/>
                </a:solidFill>
                <a:latin typeface="思源黑体"/>
                <a:ea typeface="思源黑体" panose="020B0300000000000000" charset="-122"/>
              </a:rPr>
              <a:t>年开始</a:t>
            </a:r>
            <a:r>
              <a:rPr lang="en-US" altLang="zh-CN" sz="1600" b="0" i="0">
                <a:solidFill>
                  <a:schemeClr val="tx1"/>
                </a:solidFill>
                <a:latin typeface="思源黑体"/>
                <a:ea typeface="思源黑体" panose="020B0300000000000000" charset="-122"/>
              </a:rPr>
              <a:t>AI</a:t>
            </a:r>
            <a:r>
              <a:rPr lang="zh-CN" altLang="en-US" sz="1600" b="0" i="0">
                <a:solidFill>
                  <a:schemeClr val="tx1"/>
                </a:solidFill>
                <a:latin typeface="思源黑体"/>
                <a:ea typeface="思源黑体" panose="020B0300000000000000" charset="-122"/>
              </a:rPr>
              <a:t>大基建，长鑫科技</a:t>
            </a:r>
            <a:r>
              <a:rPr lang="en-US" altLang="zh-CN" sz="1600" b="0" i="0">
                <a:solidFill>
                  <a:schemeClr val="tx1"/>
                </a:solidFill>
                <a:latin typeface="思源黑体"/>
                <a:ea typeface="思源黑体"/>
              </a:rPr>
              <a:t>2026</a:t>
            </a:r>
            <a:r>
              <a:rPr lang="zh-CN" altLang="en-US" sz="1600" b="0" i="0">
                <a:solidFill>
                  <a:schemeClr val="tx1"/>
                </a:solidFill>
                <a:latin typeface="思源黑体"/>
                <a:ea typeface="思源黑体" panose="020B0300000000000000" charset="-122"/>
              </a:rPr>
              <a:t>年一季度</a:t>
            </a:r>
            <a:r>
              <a:rPr lang="zh-CN" altLang="en-US" sz="1600" b="0" i="0">
                <a:solidFill>
                  <a:schemeClr val="tx1"/>
                </a:solidFill>
                <a:latin typeface="思源黑体"/>
                <a:ea typeface="思源黑体"/>
              </a:rPr>
              <a:t>单季度净赚247.62亿元。从2025年12月30日获受理到2026年6月12日注册生效，全程仅165天。</a:t>
            </a:r>
            <a:endParaRPr lang="zh-CN" altLang="en-US" sz="1600" b="0" i="0">
              <a:solidFill>
                <a:schemeClr val="tx1"/>
              </a:solidFill>
              <a:latin typeface="思源黑体"/>
              <a:ea typeface="思源黑体"/>
            </a:endParaRPr>
          </a:p>
          <a:p>
            <a:pPr marL="0" indent="0" algn="just">
              <a:lnSpc>
                <a:spcPct val="110000"/>
              </a:lnSpc>
            </a:pPr>
            <a:r>
              <a:rPr lang="zh-CN" altLang="en-US" sz="1600">
                <a:solidFill>
                  <a:schemeClr val="tx1"/>
                </a:solidFill>
                <a:latin typeface="思源黑体"/>
                <a:ea typeface="思源黑体"/>
                <a:sym typeface="思源黑体"/>
              </a:rPr>
              <a:t>长鑫科技的前五大股东合计持股超过58%。其中，合肥清辉集电持股21.67%、长鑫集成电路持股11.71%。穿透股权后，合肥国资相关主体合计持有长鑫科技超过35%的股份。</a:t>
            </a:r>
            <a:endParaRPr lang="zh-CN" altLang="en-US" sz="1600" b="0" i="0">
              <a:solidFill>
                <a:schemeClr val="tx1"/>
              </a:solidFill>
              <a:latin typeface="思源黑体"/>
              <a:ea typeface="思源黑体"/>
            </a:endParaRPr>
          </a:p>
          <a:p>
            <a:pPr marL="0" indent="0" algn="just">
              <a:lnSpc>
                <a:spcPct val="110000"/>
              </a:lnSpc>
            </a:pPr>
            <a:r>
              <a:rPr lang="zh-CN" altLang="en-US" sz="1600">
                <a:solidFill>
                  <a:schemeClr val="tx1"/>
                </a:solidFill>
                <a:latin typeface="思源黑体"/>
                <a:ea typeface="思源黑体"/>
                <a:sym typeface="思源黑体"/>
              </a:rPr>
              <a:t>阿里云持股约3.85%，兆易创新持股约1.8%，券商、银行、保险等机构紧随其中。在排名靠前的股东中，不乏浙江资本的身影，如宁波燕创德鑫、伟星集团、嘉兴恒旭隽睿等。</a:t>
            </a:r>
            <a:endParaRPr lang="zh-CN" altLang="en-US" sz="1600" b="0" i="0">
              <a:solidFill>
                <a:schemeClr val="tx1"/>
              </a:solidFill>
              <a:latin typeface="思源黑体"/>
              <a:ea typeface="思源黑体"/>
            </a:endParaRPr>
          </a:p>
        </p:txBody>
      </p:sp>
    </p:spTree>
    <p:custDataLst>
      <p:tags r:id="rId3"/>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文本框 11"/>
          <p:cNvSpPr txBox="1"/>
          <p:nvPr userDrawn="1">
            <p:custDataLst>
              <p:tags r:id="rId1"/>
            </p:custDataLst>
          </p:nvPr>
        </p:nvSpPr>
        <p:spPr>
          <a:xfrm>
            <a:off x="2974340" y="49530"/>
            <a:ext cx="6532880" cy="706755"/>
          </a:xfrm>
          <a:prstGeom prst="rect">
            <a:avLst/>
          </a:prstGeom>
          <a:noFill/>
        </p:spPr>
        <p:txBody>
          <a:bodyPr wrap="square" rtlCol="0">
            <a:spAutoFit/>
          </a:bodyPr>
          <a:p>
            <a:pPr algn="ctr" fontAlgn="auto"/>
            <a:r>
              <a:rPr lang="zh-CN" altLang="en-US" sz="4000">
                <a:ln w="19050">
                  <a:noFill/>
                </a:ln>
                <a:gradFill>
                  <a:gsLst>
                    <a:gs pos="0">
                      <a:srgbClr val="FEF988"/>
                    </a:gs>
                    <a:gs pos="100000">
                      <a:schemeClr val="bg1"/>
                    </a:gs>
                  </a:gsLst>
                  <a:lin ang="11280000" scaled="1"/>
                </a:gradFill>
                <a:latin typeface="思源黑体" panose="020B0300000000000000" charset="-122"/>
                <a:ea typeface="思源黑体" panose="020B0300000000000000" charset="-122"/>
                <a:sym typeface="思源黑体"/>
              </a:rPr>
              <a:t>芯片股：只闻新人笑</a:t>
            </a:r>
            <a:endParaRPr lang="zh-CN" altLang="en-US" sz="4000">
              <a:ln w="19050">
                <a:noFill/>
              </a:ln>
              <a:gradFill>
                <a:gsLst>
                  <a:gs pos="0">
                    <a:srgbClr val="FEF988"/>
                  </a:gs>
                  <a:gs pos="100000">
                    <a:schemeClr val="bg1"/>
                  </a:gs>
                </a:gsLst>
                <a:lin ang="11280000" scaled="1"/>
              </a:gradFill>
              <a:latin typeface="思源黑体" panose="020B0300000000000000" charset="-122"/>
              <a:ea typeface="思源黑体" panose="020B0300000000000000" charset="-122"/>
              <a:sym typeface="思源黑体"/>
            </a:endParaRPr>
          </a:p>
        </p:txBody>
      </p:sp>
      <p:sp>
        <p:nvSpPr>
          <p:cNvPr id="3" name="文本框 2"/>
          <p:cNvSpPr txBox="1"/>
          <p:nvPr/>
        </p:nvSpPr>
        <p:spPr>
          <a:xfrm>
            <a:off x="1002030" y="5928995"/>
            <a:ext cx="10255250" cy="679450"/>
          </a:xfrm>
          <a:prstGeom prst="rect">
            <a:avLst/>
          </a:prstGeom>
          <a:noFill/>
        </p:spPr>
        <p:txBody>
          <a:bodyPr wrap="square" rtlCol="0" anchor="t">
            <a:noAutofit/>
          </a:bodyPr>
          <a:p>
            <a:r>
              <a:rPr lang="en-US" altLang="zh-CN"/>
              <a:t>1</a:t>
            </a:r>
            <a:r>
              <a:rPr lang="zh-CN" altLang="en-US"/>
              <a:t>、大家都相信长鑫科技肯定是大肉签，网下申购应该要很多钱，</a:t>
            </a:r>
            <a:r>
              <a:rPr lang="en-US" altLang="zh-CN"/>
              <a:t>IPO</a:t>
            </a:r>
            <a:r>
              <a:rPr lang="zh-CN" altLang="en-US"/>
              <a:t>前对市场有吸血作用</a:t>
            </a:r>
            <a:endParaRPr lang="zh-CN" altLang="en-US"/>
          </a:p>
          <a:p>
            <a:r>
              <a:rPr lang="en-US" altLang="zh-CN"/>
              <a:t>2</a:t>
            </a:r>
            <a:r>
              <a:rPr lang="zh-CN" altLang="en-US"/>
              <a:t>、</a:t>
            </a:r>
            <a:r>
              <a:rPr lang="zh-CN" altLang="en-US">
                <a:sym typeface="思源黑体"/>
              </a:rPr>
              <a:t>长鑫科技上市首日肯定戏精，对同行来说是利空，</a:t>
            </a:r>
            <a:r>
              <a:rPr lang="zh-CN" altLang="en-US"/>
              <a:t>用戏台的话说，主人登场，妹仔退场</a:t>
            </a:r>
            <a:endParaRPr lang="zh-CN" altLang="en-US"/>
          </a:p>
        </p:txBody>
      </p:sp>
      <p:pic>
        <p:nvPicPr>
          <p:cNvPr id="4" name="图片 3"/>
          <p:cNvPicPr>
            <a:picLocks noChangeAspect="1"/>
          </p:cNvPicPr>
          <p:nvPr/>
        </p:nvPicPr>
        <p:blipFill>
          <a:blip r:embed="rId2"/>
          <a:stretch>
            <a:fillRect/>
          </a:stretch>
        </p:blipFill>
        <p:spPr>
          <a:xfrm>
            <a:off x="863600" y="819785"/>
            <a:ext cx="9596755" cy="5033645"/>
          </a:xfrm>
          <a:prstGeom prst="rect">
            <a:avLst/>
          </a:prstGeom>
        </p:spPr>
      </p:pic>
    </p:spTree>
    <p:custDataLst>
      <p:tags r:id="rId3"/>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文本框 11"/>
          <p:cNvSpPr txBox="1"/>
          <p:nvPr userDrawn="1">
            <p:custDataLst>
              <p:tags r:id="rId1"/>
            </p:custDataLst>
          </p:nvPr>
        </p:nvSpPr>
        <p:spPr>
          <a:xfrm>
            <a:off x="2974340" y="49530"/>
            <a:ext cx="6532880" cy="706755"/>
          </a:xfrm>
          <a:prstGeom prst="rect">
            <a:avLst/>
          </a:prstGeom>
          <a:noFill/>
        </p:spPr>
        <p:txBody>
          <a:bodyPr wrap="square" rtlCol="0">
            <a:spAutoFit/>
          </a:bodyPr>
          <a:p>
            <a:pPr algn="ctr" fontAlgn="auto"/>
            <a:r>
              <a:rPr lang="zh-CN" altLang="en-US" sz="4000">
                <a:ln w="19050">
                  <a:noFill/>
                </a:ln>
                <a:gradFill>
                  <a:gsLst>
                    <a:gs pos="0">
                      <a:srgbClr val="FEF988"/>
                    </a:gs>
                    <a:gs pos="100000">
                      <a:schemeClr val="bg1"/>
                    </a:gs>
                  </a:gsLst>
                  <a:lin ang="11280000" scaled="1"/>
                </a:gradFill>
                <a:latin typeface="思源黑体" panose="020B0300000000000000" charset="-122"/>
                <a:ea typeface="思源黑体" panose="020B0300000000000000" charset="-122"/>
                <a:sym typeface="思源黑体"/>
              </a:rPr>
              <a:t>宇树科技</a:t>
            </a:r>
            <a:r>
              <a:rPr lang="en-US" altLang="zh-CN" sz="4000">
                <a:ln w="19050">
                  <a:noFill/>
                </a:ln>
                <a:gradFill>
                  <a:gsLst>
                    <a:gs pos="0">
                      <a:srgbClr val="FEF988"/>
                    </a:gs>
                    <a:gs pos="100000">
                      <a:schemeClr val="bg1"/>
                    </a:gs>
                  </a:gsLst>
                  <a:lin ang="11280000" scaled="1"/>
                </a:gradFill>
                <a:latin typeface="思源黑体" panose="020B0300000000000000" charset="-122"/>
                <a:ea typeface="思源黑体" panose="020B0300000000000000" charset="-122"/>
                <a:sym typeface="思源黑体"/>
              </a:rPr>
              <a:t>IPO</a:t>
            </a:r>
            <a:r>
              <a:rPr lang="zh-CN" altLang="en-US" sz="4000">
                <a:ln w="19050">
                  <a:noFill/>
                </a:ln>
                <a:gradFill>
                  <a:gsLst>
                    <a:gs pos="0">
                      <a:srgbClr val="FEF988"/>
                    </a:gs>
                    <a:gs pos="100000">
                      <a:schemeClr val="bg1"/>
                    </a:gs>
                  </a:gsLst>
                  <a:lin ang="11280000" scaled="1"/>
                </a:gradFill>
                <a:latin typeface="思源黑体" panose="020B0300000000000000" charset="-122"/>
                <a:ea typeface="思源黑体" panose="020B0300000000000000" charset="-122"/>
                <a:sym typeface="思源黑体"/>
              </a:rPr>
              <a:t>：闪电获批</a:t>
            </a:r>
            <a:endParaRPr lang="zh-CN" altLang="en-US" sz="4000">
              <a:ln w="19050">
                <a:noFill/>
              </a:ln>
              <a:gradFill>
                <a:gsLst>
                  <a:gs pos="0">
                    <a:srgbClr val="FEF988"/>
                  </a:gs>
                  <a:gs pos="100000">
                    <a:schemeClr val="bg1"/>
                  </a:gs>
                </a:gsLst>
                <a:lin ang="11280000" scaled="1"/>
              </a:gradFill>
              <a:latin typeface="思源黑体" panose="020B0300000000000000" charset="-122"/>
              <a:ea typeface="思源黑体" panose="020B0300000000000000" charset="-122"/>
              <a:sym typeface="思源黑体"/>
            </a:endParaRPr>
          </a:p>
        </p:txBody>
      </p:sp>
      <p:sp>
        <p:nvSpPr>
          <p:cNvPr id="3" name="文本框 2"/>
          <p:cNvSpPr txBox="1"/>
          <p:nvPr/>
        </p:nvSpPr>
        <p:spPr>
          <a:xfrm>
            <a:off x="1002030" y="806450"/>
            <a:ext cx="10255250" cy="774700"/>
          </a:xfrm>
          <a:prstGeom prst="rect">
            <a:avLst/>
          </a:prstGeom>
          <a:noFill/>
        </p:spPr>
        <p:txBody>
          <a:bodyPr wrap="square" rtlCol="0" anchor="t">
            <a:noAutofit/>
          </a:bodyPr>
          <a:p>
            <a:r>
              <a:rPr lang="zh-CN" altLang="en-US"/>
              <a:t>‌2026年7月2日，</a:t>
            </a:r>
            <a:r>
              <a:rPr lang="zh-CN" altLang="en-US">
                <a:sym typeface="思源黑体"/>
              </a:rPr>
              <a:t>宇树科技</a:t>
            </a:r>
            <a:r>
              <a:rPr lang="zh-CN" altLang="en-US"/>
              <a:t>‌获得中国证监会科创板 </a:t>
            </a:r>
            <a:r>
              <a:rPr lang="en-US" altLang="zh-CN"/>
              <a:t>IPO </a:t>
            </a:r>
            <a:r>
              <a:rPr lang="zh-CN" altLang="en-US"/>
              <a:t>注册批复，从受理到注册生效全程仅用时‌104 天‌，创下科创板预先审阅机制落地以来‌最快审核纪录。今年机器人板块不被重视，有望因此提振。</a:t>
            </a:r>
            <a:endParaRPr lang="zh-CN" altLang="en-US"/>
          </a:p>
        </p:txBody>
      </p:sp>
      <p:pic>
        <p:nvPicPr>
          <p:cNvPr id="2" name="图片 1"/>
          <p:cNvPicPr>
            <a:picLocks noChangeAspect="1"/>
          </p:cNvPicPr>
          <p:nvPr/>
        </p:nvPicPr>
        <p:blipFill>
          <a:blip r:embed="rId2"/>
          <a:stretch>
            <a:fillRect/>
          </a:stretch>
        </p:blipFill>
        <p:spPr>
          <a:xfrm>
            <a:off x="1163955" y="1504315"/>
            <a:ext cx="9459595" cy="4976495"/>
          </a:xfrm>
          <a:prstGeom prst="rect">
            <a:avLst/>
          </a:prstGeom>
        </p:spPr>
      </p:pic>
    </p:spTree>
    <p:custDataLst>
      <p:tags r:id="rId3"/>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544955" y="2167890"/>
            <a:ext cx="2700655" cy="605790"/>
          </a:xfrm>
          <a:prstGeom prst="rect">
            <a:avLst/>
          </a:prstGeom>
          <a:noFill/>
        </p:spPr>
        <p:txBody>
          <a:bodyPr wrap="square" rtlCol="0">
            <a:noAutofit/>
          </a:bodyPr>
          <a:p>
            <a:pPr algn="ctr">
              <a:lnSpc>
                <a:spcPct val="90000"/>
              </a:lnSpc>
            </a:pPr>
            <a:r>
              <a:rPr lang="en-US" altLang="zh-CN" sz="4400">
                <a:gradFill>
                  <a:gsLst>
                    <a:gs pos="0">
                      <a:srgbClr val="FBFAFB"/>
                    </a:gs>
                    <a:gs pos="100000">
                      <a:srgbClr val="FFE38F"/>
                    </a:gs>
                  </a:gsLst>
                  <a:lin ang="0" scaled="0"/>
                </a:gradFill>
                <a:latin typeface="思源黑体" panose="020B0300000000000000" charset="-122"/>
                <a:ea typeface="思源黑体" panose="020B0300000000000000" charset="-122"/>
              </a:rPr>
              <a:t>PART 04</a:t>
            </a:r>
            <a:endParaRPr lang="en-US" altLang="zh-CN" sz="4400">
              <a:gradFill>
                <a:gsLst>
                  <a:gs pos="0">
                    <a:srgbClr val="FBFAFB"/>
                  </a:gs>
                  <a:gs pos="100000">
                    <a:srgbClr val="FFE38F"/>
                  </a:gs>
                </a:gsLst>
                <a:lin ang="0" scaled="0"/>
              </a:gradFill>
              <a:latin typeface="思源黑体" panose="020B0300000000000000" charset="-122"/>
              <a:ea typeface="思源黑体" panose="020B0300000000000000" charset="-122"/>
            </a:endParaRPr>
          </a:p>
        </p:txBody>
      </p:sp>
      <p:sp>
        <p:nvSpPr>
          <p:cNvPr id="4" name="文本框 3"/>
          <p:cNvSpPr txBox="1"/>
          <p:nvPr>
            <p:custDataLst>
              <p:tags r:id="rId1"/>
            </p:custDataLst>
          </p:nvPr>
        </p:nvSpPr>
        <p:spPr>
          <a:xfrm>
            <a:off x="1518285" y="2986405"/>
            <a:ext cx="9185275" cy="1295400"/>
          </a:xfrm>
          <a:prstGeom prst="rect">
            <a:avLst/>
          </a:prstGeom>
          <a:noFill/>
        </p:spPr>
        <p:txBody>
          <a:bodyPr wrap="square" rtlCol="0">
            <a:noAutofit/>
          </a:bodyPr>
          <a:p>
            <a:pPr algn="ctr"/>
            <a:r>
              <a:rPr lang="zh-CN" altLang="en-US" sz="8000">
                <a:solidFill>
                  <a:schemeClr val="tx1">
                    <a:lumMod val="85000"/>
                    <a:lumOff val="15000"/>
                  </a:schemeClr>
                </a:solidFill>
                <a:latin typeface="思源黑体" panose="020B0300000000000000" charset="-122"/>
                <a:ea typeface="思源黑体" panose="020B0300000000000000" charset="-122"/>
              </a:rPr>
              <a:t>下半年药祖？</a:t>
            </a:r>
            <a:endParaRPr lang="zh-CN" altLang="en-US" sz="8000">
              <a:solidFill>
                <a:schemeClr val="tx1">
                  <a:lumMod val="85000"/>
                  <a:lumOff val="15000"/>
                </a:schemeClr>
              </a:solidFill>
              <a:latin typeface="思源黑体" panose="020B0300000000000000" charset="-122"/>
              <a:ea typeface="思源黑体" panose="020B0300000000000000" charset="-122"/>
              <a:sym typeface="思源黑体"/>
            </a:endParaRPr>
          </a:p>
        </p:txBody>
      </p:sp>
    </p:spTree>
    <p:custDataLst>
      <p:tags r:id="rId2"/>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4777105" y="914400"/>
            <a:ext cx="6374765" cy="1294765"/>
          </a:xfrm>
          <a:prstGeom prst="rect">
            <a:avLst/>
          </a:prstGeom>
          <a:noFill/>
        </p:spPr>
        <p:txBody>
          <a:bodyPr wrap="square" rtlCol="0">
            <a:noAutofit/>
          </a:bodyPr>
          <a:p>
            <a:pPr algn="ctr"/>
            <a:r>
              <a:rPr lang="zh-CN" altLang="en-US" sz="7600">
                <a:gradFill>
                  <a:gsLst>
                    <a:gs pos="0">
                      <a:srgbClr val="FBFAFB"/>
                    </a:gs>
                    <a:gs pos="100000">
                      <a:srgbClr val="FFE38F"/>
                    </a:gs>
                  </a:gsLst>
                  <a:lin ang="0" scaled="0"/>
                </a:gradFill>
                <a:effectLst>
                  <a:outerShdw blurRad="38100" dist="63500" dir="5400000" algn="t" rotWithShape="0">
                    <a:srgbClr val="AC0B03">
                      <a:alpha val="55000"/>
                    </a:srgbClr>
                  </a:outerShdw>
                </a:effectLst>
                <a:latin typeface="思源黑体" panose="020B0300000000000000" charset="-122"/>
                <a:ea typeface="思源黑体" panose="020B0300000000000000" charset="-122"/>
              </a:rPr>
              <a:t>科技太过拥挤</a:t>
            </a:r>
            <a:endParaRPr lang="zh-CN" altLang="en-US" sz="7600">
              <a:gradFill>
                <a:gsLst>
                  <a:gs pos="0">
                    <a:srgbClr val="FBFAFB"/>
                  </a:gs>
                  <a:gs pos="100000">
                    <a:srgbClr val="FFE38F"/>
                  </a:gs>
                </a:gsLst>
                <a:lin ang="0" scaled="0"/>
              </a:gradFill>
              <a:effectLst>
                <a:outerShdw blurRad="38100" dist="63500" dir="5400000" algn="t" rotWithShape="0">
                  <a:srgbClr val="AC0B03">
                    <a:alpha val="55000"/>
                  </a:srgbClr>
                </a:outerShdw>
              </a:effectLst>
              <a:latin typeface="思源黑体" panose="020B0300000000000000" charset="-122"/>
              <a:ea typeface="思源黑体" panose="020B0300000000000000" charset="-122"/>
            </a:endParaRPr>
          </a:p>
        </p:txBody>
      </p:sp>
      <p:sp>
        <p:nvSpPr>
          <p:cNvPr id="2" name="文本框 1"/>
          <p:cNvSpPr txBox="1"/>
          <p:nvPr>
            <p:custDataLst>
              <p:tags r:id="rId2"/>
            </p:custDataLst>
          </p:nvPr>
        </p:nvSpPr>
        <p:spPr>
          <a:xfrm>
            <a:off x="4777105" y="2048510"/>
            <a:ext cx="6374765" cy="1294765"/>
          </a:xfrm>
          <a:prstGeom prst="rect">
            <a:avLst/>
          </a:prstGeom>
          <a:noFill/>
        </p:spPr>
        <p:txBody>
          <a:bodyPr wrap="square" rtlCol="0">
            <a:noAutofit/>
          </a:bodyPr>
          <a:p>
            <a:pPr algn="ctr"/>
            <a:r>
              <a:rPr lang="zh-CN" altLang="en-US" sz="7600">
                <a:gradFill>
                  <a:gsLst>
                    <a:gs pos="0">
                      <a:srgbClr val="FBFAFB"/>
                    </a:gs>
                    <a:gs pos="100000">
                      <a:srgbClr val="FFE38F"/>
                    </a:gs>
                  </a:gsLst>
                  <a:lin ang="0" scaled="0"/>
                </a:gradFill>
                <a:effectLst>
                  <a:outerShdw blurRad="38100" dist="63500" dir="5400000" algn="t" rotWithShape="0">
                    <a:srgbClr val="AC0B03">
                      <a:alpha val="55000"/>
                    </a:srgbClr>
                  </a:outerShdw>
                </a:effectLst>
                <a:latin typeface="思源黑体" panose="020B0300000000000000" charset="-122"/>
                <a:ea typeface="思源黑体" panose="020B0300000000000000" charset="-122"/>
              </a:rPr>
              <a:t>配置再均衡</a:t>
            </a:r>
            <a:endParaRPr lang="zh-CN" altLang="en-US" sz="7600">
              <a:gradFill>
                <a:gsLst>
                  <a:gs pos="0">
                    <a:srgbClr val="FBFAFB"/>
                  </a:gs>
                  <a:gs pos="100000">
                    <a:srgbClr val="FFE38F"/>
                  </a:gs>
                </a:gsLst>
                <a:lin ang="0" scaled="0"/>
              </a:gradFill>
              <a:effectLst>
                <a:outerShdw blurRad="38100" dist="63500" dir="5400000" algn="t" rotWithShape="0">
                  <a:srgbClr val="AC0B03">
                    <a:alpha val="55000"/>
                  </a:srgbClr>
                </a:outerShdw>
              </a:effectLst>
              <a:latin typeface="思源黑体" panose="020B0300000000000000" charset="-122"/>
              <a:ea typeface="思源黑体" panose="020B0300000000000000" charset="-122"/>
            </a:endParaRPr>
          </a:p>
        </p:txBody>
      </p:sp>
      <p:pic>
        <p:nvPicPr>
          <p:cNvPr id="3" name="图片 2" descr="画板 1 拷贝 2- (2)-"/>
          <p:cNvPicPr>
            <a:picLocks noChangeAspect="1"/>
          </p:cNvPicPr>
          <p:nvPr/>
        </p:nvPicPr>
        <p:blipFill>
          <a:blip r:embed="rId3"/>
          <a:stretch>
            <a:fillRect/>
          </a:stretch>
        </p:blipFill>
        <p:spPr>
          <a:xfrm>
            <a:off x="0" y="0"/>
            <a:ext cx="12192000" cy="6858000"/>
          </a:xfrm>
          <a:prstGeom prst="rect">
            <a:avLst/>
          </a:prstGeom>
        </p:spPr>
      </p:pic>
    </p:spTree>
    <p:custDataLst>
      <p:tags r:id="rId4"/>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文本框 11"/>
          <p:cNvSpPr txBox="1"/>
          <p:nvPr userDrawn="1">
            <p:custDataLst>
              <p:tags r:id="rId1"/>
            </p:custDataLst>
          </p:nvPr>
        </p:nvSpPr>
        <p:spPr>
          <a:xfrm>
            <a:off x="2974340" y="49530"/>
            <a:ext cx="6532880" cy="706755"/>
          </a:xfrm>
          <a:prstGeom prst="rect">
            <a:avLst/>
          </a:prstGeom>
          <a:noFill/>
        </p:spPr>
        <p:txBody>
          <a:bodyPr wrap="square" rtlCol="0">
            <a:spAutoFit/>
          </a:bodyPr>
          <a:p>
            <a:pPr algn="ctr" fontAlgn="auto"/>
            <a:r>
              <a:rPr lang="zh-CN" altLang="en-US" sz="4000">
                <a:ln w="19050">
                  <a:noFill/>
                </a:ln>
                <a:gradFill>
                  <a:gsLst>
                    <a:gs pos="0">
                      <a:srgbClr val="FEF988"/>
                    </a:gs>
                    <a:gs pos="100000">
                      <a:schemeClr val="bg1"/>
                    </a:gs>
                  </a:gsLst>
                  <a:lin ang="11280000" scaled="1"/>
                </a:gradFill>
                <a:latin typeface="思源黑体" panose="020B0300000000000000" charset="-122"/>
                <a:ea typeface="思源黑体" panose="020B0300000000000000" charset="-122"/>
                <a:sym typeface="思源黑体"/>
              </a:rPr>
              <a:t>告别单一赛道</a:t>
            </a:r>
            <a:endParaRPr lang="zh-CN" altLang="en-US" sz="4000">
              <a:ln w="19050">
                <a:noFill/>
              </a:ln>
              <a:gradFill>
                <a:gsLst>
                  <a:gs pos="0">
                    <a:srgbClr val="FEF988"/>
                  </a:gs>
                  <a:gs pos="100000">
                    <a:schemeClr val="bg1"/>
                  </a:gs>
                </a:gsLst>
                <a:lin ang="11280000" scaled="1"/>
              </a:gradFill>
              <a:latin typeface="思源黑体" panose="020B0300000000000000" charset="-122"/>
              <a:ea typeface="思源黑体" panose="020B0300000000000000" charset="-122"/>
              <a:sym typeface="思源黑体"/>
            </a:endParaRPr>
          </a:p>
        </p:txBody>
      </p:sp>
      <p:cxnSp>
        <p:nvCxnSpPr>
          <p:cNvPr id="16" name="直接连接符 15"/>
          <p:cNvCxnSpPr/>
          <p:nvPr>
            <p:custDataLst>
              <p:tags r:id="rId2"/>
            </p:custDataLst>
          </p:nvPr>
        </p:nvCxnSpPr>
        <p:spPr>
          <a:xfrm>
            <a:off x="7150922" y="3749526"/>
            <a:ext cx="2302510" cy="0"/>
          </a:xfrm>
          <a:prstGeom prst="line">
            <a:avLst/>
          </a:prstGeom>
          <a:ln w="19050">
            <a:solidFill>
              <a:srgbClr val="B2BEC4"/>
            </a:solidFill>
            <a:prstDash val="solid"/>
            <a:headEnd type="none"/>
            <a:tailEnd type="oval"/>
          </a:ln>
        </p:spPr>
        <p:style>
          <a:lnRef idx="1">
            <a:srgbClr val="7C8F9B"/>
          </a:lnRef>
          <a:fillRef idx="0">
            <a:srgbClr val="7C8F9B"/>
          </a:fillRef>
          <a:effectRef idx="0">
            <a:srgbClr val="7C8F9B"/>
          </a:effectRef>
          <a:fontRef idx="minor">
            <a:srgbClr val="000000"/>
          </a:fontRef>
        </p:style>
      </p:cxnSp>
      <p:cxnSp>
        <p:nvCxnSpPr>
          <p:cNvPr id="21" name="直接连接符 20"/>
          <p:cNvCxnSpPr/>
          <p:nvPr>
            <p:custDataLst>
              <p:tags r:id="rId3"/>
            </p:custDataLst>
          </p:nvPr>
        </p:nvCxnSpPr>
        <p:spPr>
          <a:xfrm>
            <a:off x="7150922" y="5263627"/>
            <a:ext cx="2292985" cy="0"/>
          </a:xfrm>
          <a:prstGeom prst="line">
            <a:avLst/>
          </a:prstGeom>
          <a:ln w="19050">
            <a:solidFill>
              <a:srgbClr val="93A3AD"/>
            </a:solidFill>
            <a:prstDash val="solid"/>
            <a:headEnd type="oval"/>
            <a:tailEnd type="none"/>
          </a:ln>
        </p:spPr>
        <p:style>
          <a:lnRef idx="1">
            <a:srgbClr val="7C8F9B"/>
          </a:lnRef>
          <a:fillRef idx="0">
            <a:srgbClr val="7C8F9B"/>
          </a:fillRef>
          <a:effectRef idx="0">
            <a:srgbClr val="7C8F9B"/>
          </a:effectRef>
          <a:fontRef idx="minor">
            <a:srgbClr val="000000"/>
          </a:fontRef>
        </p:style>
      </p:cxnSp>
      <p:cxnSp>
        <p:nvCxnSpPr>
          <p:cNvPr id="17" name="直接连接符 16"/>
          <p:cNvCxnSpPr/>
          <p:nvPr>
            <p:custDataLst>
              <p:tags r:id="rId4"/>
            </p:custDataLst>
          </p:nvPr>
        </p:nvCxnSpPr>
        <p:spPr>
          <a:xfrm>
            <a:off x="2211483" y="5764213"/>
            <a:ext cx="3026410" cy="0"/>
          </a:xfrm>
          <a:prstGeom prst="line">
            <a:avLst/>
          </a:prstGeom>
          <a:ln w="19050">
            <a:solidFill>
              <a:srgbClr val="7C8F9B"/>
            </a:solidFill>
            <a:prstDash val="solid"/>
            <a:headEnd type="oval"/>
            <a:tailEnd type="none"/>
          </a:ln>
        </p:spPr>
        <p:style>
          <a:lnRef idx="1">
            <a:srgbClr val="7C8F9B"/>
          </a:lnRef>
          <a:fillRef idx="0">
            <a:srgbClr val="7C8F9B"/>
          </a:fillRef>
          <a:effectRef idx="0">
            <a:srgbClr val="7C8F9B"/>
          </a:effectRef>
          <a:fontRef idx="minor">
            <a:srgbClr val="000000"/>
          </a:fontRef>
        </p:style>
      </p:cxnSp>
      <p:cxnSp>
        <p:nvCxnSpPr>
          <p:cNvPr id="22" name="直接连接符 21"/>
          <p:cNvCxnSpPr/>
          <p:nvPr>
            <p:custDataLst>
              <p:tags r:id="rId5"/>
            </p:custDataLst>
          </p:nvPr>
        </p:nvCxnSpPr>
        <p:spPr>
          <a:xfrm>
            <a:off x="2211483" y="4401757"/>
            <a:ext cx="2396490" cy="0"/>
          </a:xfrm>
          <a:prstGeom prst="line">
            <a:avLst/>
          </a:prstGeom>
          <a:ln>
            <a:headEnd type="oval"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23" name="直接连接符 22"/>
          <p:cNvCxnSpPr/>
          <p:nvPr>
            <p:custDataLst>
              <p:tags r:id="rId6"/>
            </p:custDataLst>
          </p:nvPr>
        </p:nvCxnSpPr>
        <p:spPr>
          <a:xfrm>
            <a:off x="2211483" y="3248941"/>
            <a:ext cx="2833370" cy="0"/>
          </a:xfrm>
          <a:prstGeom prst="line">
            <a:avLst/>
          </a:prstGeom>
          <a:ln w="19050">
            <a:solidFill>
              <a:srgbClr val="B2BEC4">
                <a:lumMod val="60000"/>
                <a:lumOff val="40000"/>
              </a:srgbClr>
            </a:solidFill>
            <a:prstDash val="solid"/>
            <a:headEnd type="oval"/>
            <a:tailEnd type="none"/>
          </a:ln>
        </p:spPr>
        <p:style>
          <a:lnRef idx="1">
            <a:srgbClr val="7C8F9B"/>
          </a:lnRef>
          <a:fillRef idx="0">
            <a:srgbClr val="7C8F9B"/>
          </a:fillRef>
          <a:effectRef idx="0">
            <a:srgbClr val="7C8F9B"/>
          </a:effectRef>
          <a:fontRef idx="minor">
            <a:srgbClr val="000000"/>
          </a:fontRef>
        </p:style>
      </p:cxnSp>
      <p:sp>
        <p:nvSpPr>
          <p:cNvPr id="25" name="任意多边形: 形状 33"/>
          <p:cNvSpPr/>
          <p:nvPr>
            <p:custDataLst>
              <p:tags r:id="rId7"/>
            </p:custDataLst>
          </p:nvPr>
        </p:nvSpPr>
        <p:spPr>
          <a:xfrm rot="1279052" flipH="1">
            <a:off x="4250055" y="3756660"/>
            <a:ext cx="1198245" cy="1814195"/>
          </a:xfrm>
          <a:custGeom>
            <a:avLst/>
            <a:gdLst>
              <a:gd name="connsiteX0" fmla="*/ 1154565 w 1494252"/>
              <a:gd name="connsiteY0" fmla="*/ 0 h 2261039"/>
              <a:gd name="connsiteX1" fmla="*/ 1494252 w 1494252"/>
              <a:gd name="connsiteY1" fmla="*/ 360000 h 2261039"/>
              <a:gd name="connsiteX2" fmla="*/ 1491808 w 1494252"/>
              <a:gd name="connsiteY2" fmla="*/ 360000 h 2261039"/>
              <a:gd name="connsiteX3" fmla="*/ 1486016 w 1494252"/>
              <a:gd name="connsiteY3" fmla="*/ 513981 h 2261039"/>
              <a:gd name="connsiteX4" fmla="*/ 224927 w 1494252"/>
              <a:gd name="connsiteY4" fmla="*/ 2258909 h 2261039"/>
              <a:gd name="connsiteX5" fmla="*/ 219170 w 1494252"/>
              <a:gd name="connsiteY5" fmla="*/ 2261039 h 2261039"/>
              <a:gd name="connsiteX6" fmla="*/ 217309 w 1494252"/>
              <a:gd name="connsiteY6" fmla="*/ 2255567 h 2261039"/>
              <a:gd name="connsiteX7" fmla="*/ 446802 w 1494252"/>
              <a:gd name="connsiteY7" fmla="*/ 1830910 h 2261039"/>
              <a:gd name="connsiteX8" fmla="*/ 2206 w 1494252"/>
              <a:gd name="connsiteY8" fmla="*/ 1623006 h 2261039"/>
              <a:gd name="connsiteX9" fmla="*/ 0 w 1494252"/>
              <a:gd name="connsiteY9" fmla="*/ 1616518 h 2261039"/>
              <a:gd name="connsiteX10" fmla="*/ 65343 w 1494252"/>
              <a:gd name="connsiteY10" fmla="*/ 1589348 h 2261039"/>
              <a:gd name="connsiteX11" fmla="*/ 803220 w 1494252"/>
              <a:gd name="connsiteY11" fmla="*/ 552228 h 2261039"/>
              <a:gd name="connsiteX12" fmla="*/ 816693 w 1494252"/>
              <a:gd name="connsiteY12" fmla="*/ 360000 h 2261039"/>
              <a:gd name="connsiteX13" fmla="*/ 814878 w 1494252"/>
              <a:gd name="connsiteY13" fmla="*/ 360000 h 226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4252" h="2261039">
                <a:moveTo>
                  <a:pt x="1154565" y="0"/>
                </a:moveTo>
                <a:lnTo>
                  <a:pt x="1494252" y="360000"/>
                </a:lnTo>
                <a:lnTo>
                  <a:pt x="1491808" y="360000"/>
                </a:lnTo>
                <a:lnTo>
                  <a:pt x="1486016" y="513981"/>
                </a:lnTo>
                <a:cubicBezTo>
                  <a:pt x="1427763" y="1286277"/>
                  <a:pt x="939417" y="1961492"/>
                  <a:pt x="224927" y="2258909"/>
                </a:cubicBezTo>
                <a:lnTo>
                  <a:pt x="219170" y="2261039"/>
                </a:lnTo>
                <a:lnTo>
                  <a:pt x="217309" y="2255567"/>
                </a:lnTo>
                <a:lnTo>
                  <a:pt x="446802" y="1830910"/>
                </a:lnTo>
                <a:lnTo>
                  <a:pt x="2206" y="1623006"/>
                </a:lnTo>
                <a:lnTo>
                  <a:pt x="0" y="1616518"/>
                </a:lnTo>
                <a:lnTo>
                  <a:pt x="65343" y="1589348"/>
                </a:lnTo>
                <a:cubicBezTo>
                  <a:pt x="464247" y="1384579"/>
                  <a:pt x="740412" y="997298"/>
                  <a:pt x="803220" y="552228"/>
                </a:cubicBezTo>
                <a:lnTo>
                  <a:pt x="816693" y="360000"/>
                </a:lnTo>
                <a:lnTo>
                  <a:pt x="814878" y="360000"/>
                </a:lnTo>
                <a:close/>
              </a:path>
            </a:pathLst>
          </a:custGeom>
          <a:solidFill>
            <a:schemeClr val="accent6">
              <a:lumMod val="75000"/>
            </a:schemeClr>
          </a:solidFill>
          <a:ln w="50800" cap="flat" cmpd="sng" algn="ctr">
            <a:noFill/>
            <a:prstDash val="solid"/>
            <a:miter lim="800000"/>
          </a:ln>
          <a:effectLst>
            <a:softEdge rad="0"/>
          </a:effectLst>
        </p:spPr>
        <p:style>
          <a:lnRef idx="2">
            <a:srgbClr val="7C8F9B">
              <a:shade val="50000"/>
            </a:srgbClr>
          </a:lnRef>
          <a:fillRef idx="1">
            <a:srgbClr val="7C8F9B"/>
          </a:fillRef>
          <a:effectRef idx="0">
            <a:srgbClr val="7C8F9B"/>
          </a:effectRef>
          <a:fontRef idx="minor">
            <a:srgbClr val="FFFFFF"/>
          </a:fontRef>
        </p:style>
        <p:txBody>
          <a:bodyPr rtlCol="0" anchor="ctr"/>
          <a:lstStyle/>
          <a:p>
            <a:pPr algn="ctr"/>
            <a:endParaRPr lang="zh-CN" altLang="en-US" sz="1350">
              <a:latin typeface="思源黑体" panose="020B0300000000000000" charset="-122"/>
              <a:ea typeface="思源黑体" panose="020B0300000000000000" charset="-122"/>
            </a:endParaRPr>
          </a:p>
        </p:txBody>
      </p:sp>
      <p:sp>
        <p:nvSpPr>
          <p:cNvPr id="27" name="任意多边形: 形状 34"/>
          <p:cNvSpPr/>
          <p:nvPr>
            <p:custDataLst>
              <p:tags r:id="rId8"/>
            </p:custDataLst>
          </p:nvPr>
        </p:nvSpPr>
        <p:spPr>
          <a:xfrm rot="5516108" flipH="1">
            <a:off x="4887595" y="2524125"/>
            <a:ext cx="1198880" cy="1814195"/>
          </a:xfrm>
          <a:custGeom>
            <a:avLst/>
            <a:gdLst>
              <a:gd name="connsiteX0" fmla="*/ 1154565 w 1494252"/>
              <a:gd name="connsiteY0" fmla="*/ 0 h 2261039"/>
              <a:gd name="connsiteX1" fmla="*/ 1494252 w 1494252"/>
              <a:gd name="connsiteY1" fmla="*/ 360000 h 2261039"/>
              <a:gd name="connsiteX2" fmla="*/ 1491808 w 1494252"/>
              <a:gd name="connsiteY2" fmla="*/ 360000 h 2261039"/>
              <a:gd name="connsiteX3" fmla="*/ 1486016 w 1494252"/>
              <a:gd name="connsiteY3" fmla="*/ 513981 h 2261039"/>
              <a:gd name="connsiteX4" fmla="*/ 224927 w 1494252"/>
              <a:gd name="connsiteY4" fmla="*/ 2258909 h 2261039"/>
              <a:gd name="connsiteX5" fmla="*/ 219170 w 1494252"/>
              <a:gd name="connsiteY5" fmla="*/ 2261039 h 2261039"/>
              <a:gd name="connsiteX6" fmla="*/ 217309 w 1494252"/>
              <a:gd name="connsiteY6" fmla="*/ 2255567 h 2261039"/>
              <a:gd name="connsiteX7" fmla="*/ 446802 w 1494252"/>
              <a:gd name="connsiteY7" fmla="*/ 1830910 h 2261039"/>
              <a:gd name="connsiteX8" fmla="*/ 2206 w 1494252"/>
              <a:gd name="connsiteY8" fmla="*/ 1623006 h 2261039"/>
              <a:gd name="connsiteX9" fmla="*/ 0 w 1494252"/>
              <a:gd name="connsiteY9" fmla="*/ 1616518 h 2261039"/>
              <a:gd name="connsiteX10" fmla="*/ 65343 w 1494252"/>
              <a:gd name="connsiteY10" fmla="*/ 1589348 h 2261039"/>
              <a:gd name="connsiteX11" fmla="*/ 803220 w 1494252"/>
              <a:gd name="connsiteY11" fmla="*/ 552228 h 2261039"/>
              <a:gd name="connsiteX12" fmla="*/ 816693 w 1494252"/>
              <a:gd name="connsiteY12" fmla="*/ 360000 h 2261039"/>
              <a:gd name="connsiteX13" fmla="*/ 814878 w 1494252"/>
              <a:gd name="connsiteY13" fmla="*/ 360000 h 226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4252" h="2261039">
                <a:moveTo>
                  <a:pt x="1154565" y="0"/>
                </a:moveTo>
                <a:lnTo>
                  <a:pt x="1494252" y="360000"/>
                </a:lnTo>
                <a:lnTo>
                  <a:pt x="1491808" y="360000"/>
                </a:lnTo>
                <a:lnTo>
                  <a:pt x="1486016" y="513981"/>
                </a:lnTo>
                <a:cubicBezTo>
                  <a:pt x="1427763" y="1286277"/>
                  <a:pt x="939417" y="1961492"/>
                  <a:pt x="224927" y="2258909"/>
                </a:cubicBezTo>
                <a:lnTo>
                  <a:pt x="219170" y="2261039"/>
                </a:lnTo>
                <a:lnTo>
                  <a:pt x="217309" y="2255567"/>
                </a:lnTo>
                <a:lnTo>
                  <a:pt x="446802" y="1830910"/>
                </a:lnTo>
                <a:lnTo>
                  <a:pt x="2206" y="1623006"/>
                </a:lnTo>
                <a:lnTo>
                  <a:pt x="0" y="1616518"/>
                </a:lnTo>
                <a:lnTo>
                  <a:pt x="65343" y="1589348"/>
                </a:lnTo>
                <a:cubicBezTo>
                  <a:pt x="464247" y="1384579"/>
                  <a:pt x="740412" y="997298"/>
                  <a:pt x="803220" y="552228"/>
                </a:cubicBezTo>
                <a:lnTo>
                  <a:pt x="816693" y="360000"/>
                </a:lnTo>
                <a:lnTo>
                  <a:pt x="814878" y="360000"/>
                </a:lnTo>
                <a:close/>
              </a:path>
            </a:pathLst>
          </a:custGeom>
          <a:solidFill>
            <a:srgbClr val="B2BEC4">
              <a:lumMod val="60000"/>
              <a:lumOff val="40000"/>
            </a:srgbClr>
          </a:solidFill>
          <a:ln w="50800" cap="flat" cmpd="sng" algn="ctr">
            <a:noFill/>
            <a:prstDash val="solid"/>
            <a:miter lim="800000"/>
          </a:ln>
          <a:effectLst>
            <a:softEdge rad="0"/>
          </a:effectLst>
        </p:spPr>
        <p:style>
          <a:lnRef idx="2">
            <a:srgbClr val="7C8F9B">
              <a:shade val="50000"/>
            </a:srgbClr>
          </a:lnRef>
          <a:fillRef idx="1">
            <a:srgbClr val="7C8F9B"/>
          </a:fillRef>
          <a:effectRef idx="0">
            <a:srgbClr val="7C8F9B"/>
          </a:effectRef>
          <a:fontRef idx="minor">
            <a:srgbClr val="FFFFFF"/>
          </a:fontRef>
        </p:style>
        <p:txBody>
          <a:bodyPr rtlCol="0" anchor="ctr"/>
          <a:lstStyle/>
          <a:p>
            <a:pPr algn="ctr"/>
            <a:endParaRPr lang="zh-CN" altLang="en-US" sz="1350">
              <a:latin typeface="思源黑体" panose="020B0300000000000000" charset="-122"/>
              <a:ea typeface="思源黑体" panose="020B0300000000000000" charset="-122"/>
            </a:endParaRPr>
          </a:p>
        </p:txBody>
      </p:sp>
      <p:sp>
        <p:nvSpPr>
          <p:cNvPr id="39" name="任意多边形: 形状 35"/>
          <p:cNvSpPr/>
          <p:nvPr>
            <p:custDataLst>
              <p:tags r:id="rId9"/>
            </p:custDataLst>
          </p:nvPr>
        </p:nvSpPr>
        <p:spPr>
          <a:xfrm rot="9832801" flipH="1">
            <a:off x="6214745" y="2703830"/>
            <a:ext cx="1198245" cy="1814195"/>
          </a:xfrm>
          <a:custGeom>
            <a:avLst/>
            <a:gdLst>
              <a:gd name="connsiteX0" fmla="*/ 1154565 w 1494252"/>
              <a:gd name="connsiteY0" fmla="*/ 0 h 2261039"/>
              <a:gd name="connsiteX1" fmla="*/ 1494252 w 1494252"/>
              <a:gd name="connsiteY1" fmla="*/ 360000 h 2261039"/>
              <a:gd name="connsiteX2" fmla="*/ 1491808 w 1494252"/>
              <a:gd name="connsiteY2" fmla="*/ 360000 h 2261039"/>
              <a:gd name="connsiteX3" fmla="*/ 1486016 w 1494252"/>
              <a:gd name="connsiteY3" fmla="*/ 513981 h 2261039"/>
              <a:gd name="connsiteX4" fmla="*/ 224927 w 1494252"/>
              <a:gd name="connsiteY4" fmla="*/ 2258909 h 2261039"/>
              <a:gd name="connsiteX5" fmla="*/ 219170 w 1494252"/>
              <a:gd name="connsiteY5" fmla="*/ 2261039 h 2261039"/>
              <a:gd name="connsiteX6" fmla="*/ 217309 w 1494252"/>
              <a:gd name="connsiteY6" fmla="*/ 2255567 h 2261039"/>
              <a:gd name="connsiteX7" fmla="*/ 446802 w 1494252"/>
              <a:gd name="connsiteY7" fmla="*/ 1830910 h 2261039"/>
              <a:gd name="connsiteX8" fmla="*/ 2206 w 1494252"/>
              <a:gd name="connsiteY8" fmla="*/ 1623006 h 2261039"/>
              <a:gd name="connsiteX9" fmla="*/ 0 w 1494252"/>
              <a:gd name="connsiteY9" fmla="*/ 1616518 h 2261039"/>
              <a:gd name="connsiteX10" fmla="*/ 65343 w 1494252"/>
              <a:gd name="connsiteY10" fmla="*/ 1589348 h 2261039"/>
              <a:gd name="connsiteX11" fmla="*/ 803220 w 1494252"/>
              <a:gd name="connsiteY11" fmla="*/ 552228 h 2261039"/>
              <a:gd name="connsiteX12" fmla="*/ 816693 w 1494252"/>
              <a:gd name="connsiteY12" fmla="*/ 360000 h 2261039"/>
              <a:gd name="connsiteX13" fmla="*/ 814878 w 1494252"/>
              <a:gd name="connsiteY13" fmla="*/ 360000 h 226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4252" h="2261039">
                <a:moveTo>
                  <a:pt x="1154565" y="0"/>
                </a:moveTo>
                <a:lnTo>
                  <a:pt x="1494252" y="360000"/>
                </a:lnTo>
                <a:lnTo>
                  <a:pt x="1491808" y="360000"/>
                </a:lnTo>
                <a:lnTo>
                  <a:pt x="1486016" y="513981"/>
                </a:lnTo>
                <a:cubicBezTo>
                  <a:pt x="1427763" y="1286277"/>
                  <a:pt x="939417" y="1961492"/>
                  <a:pt x="224927" y="2258909"/>
                </a:cubicBezTo>
                <a:lnTo>
                  <a:pt x="219170" y="2261039"/>
                </a:lnTo>
                <a:lnTo>
                  <a:pt x="217309" y="2255567"/>
                </a:lnTo>
                <a:lnTo>
                  <a:pt x="446802" y="1830910"/>
                </a:lnTo>
                <a:lnTo>
                  <a:pt x="2206" y="1623006"/>
                </a:lnTo>
                <a:lnTo>
                  <a:pt x="0" y="1616518"/>
                </a:lnTo>
                <a:lnTo>
                  <a:pt x="65343" y="1589348"/>
                </a:lnTo>
                <a:cubicBezTo>
                  <a:pt x="464247" y="1384579"/>
                  <a:pt x="740412" y="997298"/>
                  <a:pt x="803220" y="552228"/>
                </a:cubicBezTo>
                <a:lnTo>
                  <a:pt x="816693" y="360000"/>
                </a:lnTo>
                <a:lnTo>
                  <a:pt x="814878" y="360000"/>
                </a:lnTo>
                <a:close/>
              </a:path>
            </a:pathLst>
          </a:custGeom>
          <a:solidFill>
            <a:srgbClr val="B2BEC4"/>
          </a:solidFill>
          <a:ln w="50800" cap="flat" cmpd="sng" algn="ctr">
            <a:noFill/>
            <a:prstDash val="solid"/>
            <a:miter lim="800000"/>
          </a:ln>
          <a:effectLst>
            <a:softEdge rad="0"/>
          </a:effectLst>
        </p:spPr>
        <p:style>
          <a:lnRef idx="2">
            <a:srgbClr val="7C8F9B">
              <a:shade val="50000"/>
            </a:srgbClr>
          </a:lnRef>
          <a:fillRef idx="1">
            <a:srgbClr val="7C8F9B"/>
          </a:fillRef>
          <a:effectRef idx="0">
            <a:srgbClr val="7C8F9B"/>
          </a:effectRef>
          <a:fontRef idx="minor">
            <a:srgbClr val="FFFFFF"/>
          </a:fontRef>
        </p:style>
        <p:txBody>
          <a:bodyPr rtlCol="0" anchor="ctr"/>
          <a:lstStyle/>
          <a:p>
            <a:pPr algn="ctr"/>
            <a:endParaRPr lang="zh-CN" altLang="en-US" sz="1350">
              <a:latin typeface="思源黑体" panose="020B0300000000000000" charset="-122"/>
              <a:ea typeface="思源黑体" panose="020B0300000000000000" charset="-122"/>
            </a:endParaRPr>
          </a:p>
        </p:txBody>
      </p:sp>
      <p:sp>
        <p:nvSpPr>
          <p:cNvPr id="40" name="任意多边形: 形状 36"/>
          <p:cNvSpPr/>
          <p:nvPr>
            <p:custDataLst>
              <p:tags r:id="rId10"/>
            </p:custDataLst>
          </p:nvPr>
        </p:nvSpPr>
        <p:spPr>
          <a:xfrm rot="14141152" flipH="1">
            <a:off x="6487160" y="3985260"/>
            <a:ext cx="1198880" cy="1814195"/>
          </a:xfrm>
          <a:custGeom>
            <a:avLst/>
            <a:gdLst>
              <a:gd name="connsiteX0" fmla="*/ 1154565 w 1494252"/>
              <a:gd name="connsiteY0" fmla="*/ 0 h 2261039"/>
              <a:gd name="connsiteX1" fmla="*/ 1494252 w 1494252"/>
              <a:gd name="connsiteY1" fmla="*/ 360000 h 2261039"/>
              <a:gd name="connsiteX2" fmla="*/ 1491808 w 1494252"/>
              <a:gd name="connsiteY2" fmla="*/ 360000 h 2261039"/>
              <a:gd name="connsiteX3" fmla="*/ 1486016 w 1494252"/>
              <a:gd name="connsiteY3" fmla="*/ 513981 h 2261039"/>
              <a:gd name="connsiteX4" fmla="*/ 224927 w 1494252"/>
              <a:gd name="connsiteY4" fmla="*/ 2258909 h 2261039"/>
              <a:gd name="connsiteX5" fmla="*/ 219170 w 1494252"/>
              <a:gd name="connsiteY5" fmla="*/ 2261039 h 2261039"/>
              <a:gd name="connsiteX6" fmla="*/ 217309 w 1494252"/>
              <a:gd name="connsiteY6" fmla="*/ 2255567 h 2261039"/>
              <a:gd name="connsiteX7" fmla="*/ 446802 w 1494252"/>
              <a:gd name="connsiteY7" fmla="*/ 1830910 h 2261039"/>
              <a:gd name="connsiteX8" fmla="*/ 2206 w 1494252"/>
              <a:gd name="connsiteY8" fmla="*/ 1623006 h 2261039"/>
              <a:gd name="connsiteX9" fmla="*/ 0 w 1494252"/>
              <a:gd name="connsiteY9" fmla="*/ 1616518 h 2261039"/>
              <a:gd name="connsiteX10" fmla="*/ 65343 w 1494252"/>
              <a:gd name="connsiteY10" fmla="*/ 1589348 h 2261039"/>
              <a:gd name="connsiteX11" fmla="*/ 803220 w 1494252"/>
              <a:gd name="connsiteY11" fmla="*/ 552228 h 2261039"/>
              <a:gd name="connsiteX12" fmla="*/ 816693 w 1494252"/>
              <a:gd name="connsiteY12" fmla="*/ 360000 h 2261039"/>
              <a:gd name="connsiteX13" fmla="*/ 814878 w 1494252"/>
              <a:gd name="connsiteY13" fmla="*/ 360000 h 226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4252" h="2261039">
                <a:moveTo>
                  <a:pt x="1154565" y="0"/>
                </a:moveTo>
                <a:lnTo>
                  <a:pt x="1494252" y="360000"/>
                </a:lnTo>
                <a:lnTo>
                  <a:pt x="1491808" y="360000"/>
                </a:lnTo>
                <a:lnTo>
                  <a:pt x="1486016" y="513981"/>
                </a:lnTo>
                <a:cubicBezTo>
                  <a:pt x="1427763" y="1286277"/>
                  <a:pt x="939417" y="1961492"/>
                  <a:pt x="224927" y="2258909"/>
                </a:cubicBezTo>
                <a:lnTo>
                  <a:pt x="219170" y="2261039"/>
                </a:lnTo>
                <a:lnTo>
                  <a:pt x="217309" y="2255567"/>
                </a:lnTo>
                <a:lnTo>
                  <a:pt x="446802" y="1830910"/>
                </a:lnTo>
                <a:lnTo>
                  <a:pt x="2206" y="1623006"/>
                </a:lnTo>
                <a:lnTo>
                  <a:pt x="0" y="1616518"/>
                </a:lnTo>
                <a:lnTo>
                  <a:pt x="65343" y="1589348"/>
                </a:lnTo>
                <a:cubicBezTo>
                  <a:pt x="464247" y="1384579"/>
                  <a:pt x="740412" y="997298"/>
                  <a:pt x="803220" y="552228"/>
                </a:cubicBezTo>
                <a:lnTo>
                  <a:pt x="816693" y="360000"/>
                </a:lnTo>
                <a:lnTo>
                  <a:pt x="814878" y="360000"/>
                </a:lnTo>
                <a:close/>
              </a:path>
            </a:pathLst>
          </a:custGeom>
          <a:solidFill>
            <a:srgbClr val="93A3AD"/>
          </a:solidFill>
          <a:ln w="50800" cap="flat" cmpd="sng" algn="ctr">
            <a:noFill/>
            <a:prstDash val="solid"/>
            <a:miter lim="800000"/>
          </a:ln>
          <a:effectLst>
            <a:softEdge rad="0"/>
          </a:effectLst>
        </p:spPr>
        <p:style>
          <a:lnRef idx="2">
            <a:srgbClr val="7C8F9B">
              <a:shade val="50000"/>
            </a:srgbClr>
          </a:lnRef>
          <a:fillRef idx="1">
            <a:srgbClr val="7C8F9B"/>
          </a:fillRef>
          <a:effectRef idx="0">
            <a:srgbClr val="7C8F9B"/>
          </a:effectRef>
          <a:fontRef idx="minor">
            <a:srgbClr val="FFFFFF"/>
          </a:fontRef>
        </p:style>
        <p:txBody>
          <a:bodyPr rtlCol="0" anchor="ctr"/>
          <a:lstStyle/>
          <a:p>
            <a:pPr algn="ctr"/>
            <a:endParaRPr lang="zh-CN" altLang="en-US" sz="1350">
              <a:latin typeface="思源黑体" panose="020B0300000000000000" charset="-122"/>
              <a:ea typeface="思源黑体" panose="020B0300000000000000" charset="-122"/>
            </a:endParaRPr>
          </a:p>
        </p:txBody>
      </p:sp>
      <p:sp>
        <p:nvSpPr>
          <p:cNvPr id="41" name="文本框 40"/>
          <p:cNvSpPr txBox="1"/>
          <p:nvPr>
            <p:custDataLst>
              <p:tags r:id="rId11"/>
            </p:custDataLst>
          </p:nvPr>
        </p:nvSpPr>
        <p:spPr>
          <a:xfrm>
            <a:off x="1235075" y="4591050"/>
            <a:ext cx="3216910" cy="111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500" tIns="35100" rIns="67500" bIns="35100" anchor="b" anchorCtr="0">
            <a:normAutofit lnSpcReduction="20000"/>
          </a:bodyPr>
          <a:lstStyle>
            <a:defPPr>
              <a:defRPr lang="zh-CN"/>
            </a:defPPr>
            <a:lvl1pPr lvl="0" defTabSz="913765">
              <a:buSzPct val="25000"/>
              <a:defRPr sz="2000" b="1" spc="120">
                <a:latin typeface="思源黑体" panose="020B0300000000000000" charset="-122"/>
                <a:ea typeface="思源黑体" panose="020B0300000000000000" charset="-122"/>
              </a:defRPr>
            </a:lvl1pPr>
            <a:lvl2pPr defTabSz="913765"/>
            <a:lvl3pPr defTabSz="913765"/>
            <a:lvl4pPr defTabSz="913765"/>
            <a:lvl5pPr defTabSz="913765"/>
            <a:lvl6pPr defTabSz="913765"/>
            <a:lvl7pPr defTabSz="913765"/>
            <a:lvl8pPr defTabSz="913765"/>
            <a:lvl9pPr defTabSz="913765"/>
          </a:lstStyle>
          <a:p>
            <a:pPr>
              <a:lnSpc>
                <a:spcPct val="120000"/>
              </a:lnSpc>
            </a:pPr>
            <a:r>
              <a:rPr lang="zh-CN" altLang="en-US" sz="1500">
                <a:solidFill>
                  <a:schemeClr val="accent6">
                    <a:lumMod val="75000"/>
                  </a:schemeClr>
                </a:solidFill>
                <a:latin typeface="思源黑体" panose="020B0300000000000000" charset="-122"/>
                <a:ea typeface="思源黑体" panose="020B0300000000000000" charset="-122"/>
              </a:rPr>
              <a:t>【航天航空】2026年7月10 日长征十号乙实现全球首例海上网系回收，全新技术路线大幅降低运力损耗与制造成本。</a:t>
            </a:r>
            <a:endParaRPr lang="zh-CN" altLang="en-US" sz="1500">
              <a:solidFill>
                <a:schemeClr val="accent6">
                  <a:lumMod val="75000"/>
                </a:schemeClr>
              </a:solidFill>
              <a:latin typeface="思源黑体" panose="020B0300000000000000" charset="-122"/>
              <a:ea typeface="思源黑体" panose="020B0300000000000000" charset="-122"/>
            </a:endParaRPr>
          </a:p>
        </p:txBody>
      </p:sp>
      <p:sp>
        <p:nvSpPr>
          <p:cNvPr id="42" name="文本框 41"/>
          <p:cNvSpPr txBox="1"/>
          <p:nvPr>
            <p:custDataLst>
              <p:tags r:id="rId12"/>
            </p:custDataLst>
          </p:nvPr>
        </p:nvSpPr>
        <p:spPr>
          <a:xfrm>
            <a:off x="1234440" y="3258820"/>
            <a:ext cx="3373755" cy="1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500" tIns="35100" rIns="67500" bIns="35100" anchor="b" anchorCtr="0">
            <a:normAutofit/>
          </a:bodyPr>
          <a:lstStyle>
            <a:defPPr>
              <a:defRPr lang="zh-CN"/>
            </a:defPPr>
            <a:lvl1pPr lvl="0" defTabSz="913765">
              <a:buSzPct val="25000"/>
              <a:defRPr sz="2000" b="1" spc="120">
                <a:latin typeface="思源黑体" panose="020B0300000000000000" charset="-122"/>
                <a:ea typeface="思源黑体" panose="020B0300000000000000" charset="-122"/>
              </a:defRPr>
            </a:lvl1pPr>
            <a:lvl2pPr defTabSz="913765"/>
            <a:lvl3pPr defTabSz="913765"/>
            <a:lvl4pPr defTabSz="913765"/>
            <a:lvl5pPr defTabSz="913765"/>
            <a:lvl6pPr defTabSz="913765"/>
            <a:lvl7pPr defTabSz="913765"/>
            <a:lvl8pPr defTabSz="913765"/>
            <a:lvl9pPr defTabSz="913765"/>
          </a:lstStyle>
          <a:p>
            <a:pPr>
              <a:lnSpc>
                <a:spcPct val="120000"/>
              </a:lnSpc>
            </a:pPr>
            <a:r>
              <a:rPr lang="zh-CN" altLang="en-US" sz="1500">
                <a:solidFill>
                  <a:schemeClr val="accent6">
                    <a:lumMod val="75000"/>
                  </a:schemeClr>
                </a:solidFill>
                <a:latin typeface="思源黑体" panose="020B0300000000000000" charset="-122"/>
                <a:ea typeface="思源黑体" panose="020B0300000000000000" charset="-122"/>
                <a:cs typeface="思源黑体" panose="020B0300000000000000" charset="-122"/>
              </a:rPr>
              <a:t>【创新药】海外授权（</a:t>
            </a:r>
            <a:r>
              <a:rPr lang="en-US" altLang="zh-CN" sz="1500">
                <a:solidFill>
                  <a:schemeClr val="accent6">
                    <a:lumMod val="75000"/>
                  </a:schemeClr>
                </a:solidFill>
                <a:latin typeface="思源黑体" panose="020B0300000000000000" charset="-122"/>
                <a:ea typeface="思源黑体" panose="020B0300000000000000" charset="-122"/>
                <a:cs typeface="思源黑体" panose="020B0300000000000000" charset="-122"/>
              </a:rPr>
              <a:t>BD）</a:t>
            </a:r>
            <a:r>
              <a:rPr lang="zh-CN" altLang="en-US" sz="1500">
                <a:solidFill>
                  <a:schemeClr val="accent6">
                    <a:lumMod val="75000"/>
                  </a:schemeClr>
                </a:solidFill>
                <a:latin typeface="思源黑体" panose="020B0300000000000000" charset="-122"/>
                <a:ea typeface="思源黑体" panose="020B0300000000000000" charset="-122"/>
                <a:cs typeface="思源黑体" panose="020B0300000000000000" charset="-122"/>
              </a:rPr>
              <a:t>出海</a:t>
            </a:r>
            <a:endParaRPr lang="zh-CN" altLang="en-US" sz="1500">
              <a:solidFill>
                <a:schemeClr val="accent6">
                  <a:lumMod val="75000"/>
                </a:schemeClr>
              </a:solidFill>
              <a:latin typeface="思源黑体" panose="020B0300000000000000" charset="-122"/>
              <a:ea typeface="思源黑体" panose="020B0300000000000000" charset="-122"/>
              <a:cs typeface="思源黑体" panose="020B0300000000000000" charset="-122"/>
            </a:endParaRPr>
          </a:p>
          <a:p>
            <a:pPr>
              <a:lnSpc>
                <a:spcPct val="120000"/>
              </a:lnSpc>
            </a:pPr>
            <a:r>
              <a:rPr lang="zh-CN" altLang="en-US" sz="1500">
                <a:solidFill>
                  <a:schemeClr val="accent6">
                    <a:lumMod val="75000"/>
                  </a:schemeClr>
                </a:solidFill>
                <a:latin typeface="思源黑体" panose="020B0300000000000000" charset="-122"/>
                <a:ea typeface="思源黑体" panose="020B0300000000000000" charset="-122"/>
                <a:cs typeface="思源黑体" panose="020B0300000000000000" charset="-122"/>
              </a:rPr>
              <a:t>从“讲故事”走向“报表兑现”。2025年上半年创新药大涨过</a:t>
            </a:r>
            <a:r>
              <a:rPr lang="en-US" altLang="zh-CN" sz="1500">
                <a:solidFill>
                  <a:schemeClr val="accent6">
                    <a:lumMod val="75000"/>
                  </a:schemeClr>
                </a:solidFill>
                <a:latin typeface="思源黑体" panose="020B0300000000000000" charset="-122"/>
                <a:ea typeface="思源黑体" panose="020B0300000000000000" charset="-122"/>
                <a:cs typeface="思源黑体" panose="020B0300000000000000" charset="-122"/>
              </a:rPr>
              <a:t>...</a:t>
            </a:r>
            <a:endParaRPr lang="en-US" altLang="zh-CN" sz="1500">
              <a:solidFill>
                <a:schemeClr val="accent6">
                  <a:lumMod val="75000"/>
                </a:schemeClr>
              </a:solidFill>
              <a:latin typeface="思源黑体" panose="020B0300000000000000" charset="-122"/>
              <a:ea typeface="思源黑体" panose="020B0300000000000000" charset="-122"/>
              <a:cs typeface="思源黑体" panose="020B0300000000000000" charset="-122"/>
            </a:endParaRPr>
          </a:p>
        </p:txBody>
      </p:sp>
      <p:sp>
        <p:nvSpPr>
          <p:cNvPr id="43" name="文本框 42"/>
          <p:cNvSpPr txBox="1"/>
          <p:nvPr>
            <p:custDataLst>
              <p:tags r:id="rId13"/>
            </p:custDataLst>
          </p:nvPr>
        </p:nvSpPr>
        <p:spPr>
          <a:xfrm>
            <a:off x="1233805" y="1938655"/>
            <a:ext cx="3371215" cy="1299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500" tIns="35100" rIns="67500" bIns="35100" anchor="b" anchorCtr="0">
            <a:normAutofit/>
          </a:bodyPr>
          <a:lstStyle>
            <a:defPPr>
              <a:defRPr lang="zh-CN"/>
            </a:defPPr>
            <a:lvl1pPr lvl="0" defTabSz="913765">
              <a:buSzPct val="25000"/>
              <a:defRPr sz="2000" b="1" spc="120">
                <a:latin typeface="思源黑体" panose="020B0300000000000000" charset="-122"/>
                <a:ea typeface="思源黑体" panose="020B0300000000000000" charset="-122"/>
              </a:defRPr>
            </a:lvl1pPr>
            <a:lvl2pPr defTabSz="913765"/>
            <a:lvl3pPr defTabSz="913765"/>
            <a:lvl4pPr defTabSz="913765"/>
            <a:lvl5pPr defTabSz="913765"/>
            <a:lvl6pPr defTabSz="913765"/>
            <a:lvl7pPr defTabSz="913765"/>
            <a:lvl8pPr defTabSz="913765"/>
            <a:lvl9pPr defTabSz="913765"/>
          </a:lstStyle>
          <a:p>
            <a:pPr>
              <a:lnSpc>
                <a:spcPct val="120000"/>
              </a:lnSpc>
            </a:pPr>
            <a:r>
              <a:rPr lang="zh-CN" altLang="en-US" sz="1500">
                <a:solidFill>
                  <a:schemeClr val="accent6">
                    <a:lumMod val="75000"/>
                  </a:schemeClr>
                </a:solidFill>
                <a:latin typeface="思源黑体" panose="020B0300000000000000" charset="-122"/>
                <a:ea typeface="思源黑体" panose="020B0300000000000000" charset="-122"/>
                <a:cs typeface="思源黑体" panose="020B0300000000000000" charset="-122"/>
              </a:rPr>
              <a:t>【红利均衡配置】‌：作为防御底仓的‌高股息公用事业‌、‌优质银行‌及‌能源‌，应对科技板块高位波动</a:t>
            </a:r>
            <a:endParaRPr lang="zh-CN" altLang="en-US" sz="1500">
              <a:solidFill>
                <a:schemeClr val="accent6">
                  <a:lumMod val="75000"/>
                </a:schemeClr>
              </a:solidFill>
              <a:latin typeface="思源黑体" panose="020B0300000000000000" charset="-122"/>
              <a:ea typeface="思源黑体" panose="020B0300000000000000" charset="-122"/>
              <a:cs typeface="思源黑体" panose="020B0300000000000000" charset="-122"/>
            </a:endParaRPr>
          </a:p>
        </p:txBody>
      </p:sp>
      <p:sp>
        <p:nvSpPr>
          <p:cNvPr id="44" name="文本框 43"/>
          <p:cNvSpPr txBox="1"/>
          <p:nvPr>
            <p:custDataLst>
              <p:tags r:id="rId14"/>
            </p:custDataLst>
          </p:nvPr>
        </p:nvSpPr>
        <p:spPr>
          <a:xfrm>
            <a:off x="5353050" y="4256405"/>
            <a:ext cx="1356995" cy="588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nchor="ctr" anchorCtr="0">
            <a:normAutofit lnSpcReduction="10000"/>
          </a:bodyPr>
          <a:lstStyle>
            <a:defPPr>
              <a:defRPr lang="zh-CN"/>
            </a:defPPr>
            <a:lvl1pPr lvl="0" algn="ctr" defTabSz="913765">
              <a:buSzPct val="25000"/>
              <a:defRPr sz="2400" b="1" spc="300">
                <a:latin typeface="思源黑体" panose="020B0300000000000000" charset="-122"/>
                <a:ea typeface="思源黑体" panose="020B0300000000000000" charset="-122"/>
              </a:defRPr>
            </a:lvl1pPr>
            <a:lvl2pPr defTabSz="913765"/>
            <a:lvl3pPr defTabSz="913765"/>
            <a:lvl4pPr defTabSz="913765"/>
            <a:lvl5pPr defTabSz="913765"/>
            <a:lvl6pPr defTabSz="913765"/>
            <a:lvl7pPr defTabSz="913765"/>
            <a:lvl8pPr defTabSz="913765"/>
            <a:lvl9pPr defTabSz="913765"/>
          </a:lstStyle>
          <a:p>
            <a:r>
              <a:rPr lang="zh-CN" altLang="en-US" sz="1800">
                <a:solidFill>
                  <a:srgbClr val="000000">
                    <a:lumMod val="85000"/>
                    <a:lumOff val="15000"/>
                  </a:srgbClr>
                </a:solidFill>
                <a:latin typeface="思源黑体" panose="020B0300000000000000" charset="-122"/>
                <a:ea typeface="思源黑体" panose="020B0300000000000000" charset="-122"/>
              </a:rPr>
              <a:t>火箭</a:t>
            </a:r>
            <a:endParaRPr lang="zh-CN" altLang="en-US" sz="1800">
              <a:solidFill>
                <a:srgbClr val="000000">
                  <a:lumMod val="85000"/>
                  <a:lumOff val="15000"/>
                </a:srgbClr>
              </a:solidFill>
              <a:latin typeface="思源黑体" panose="020B0300000000000000" charset="-122"/>
              <a:ea typeface="思源黑体" panose="020B0300000000000000" charset="-122"/>
            </a:endParaRPr>
          </a:p>
          <a:p>
            <a:r>
              <a:rPr lang="zh-CN" altLang="en-US" sz="1800">
                <a:solidFill>
                  <a:srgbClr val="000000">
                    <a:lumMod val="85000"/>
                    <a:lumOff val="15000"/>
                  </a:srgbClr>
                </a:solidFill>
                <a:latin typeface="思源黑体" panose="020B0300000000000000" charset="-122"/>
                <a:ea typeface="思源黑体" panose="020B0300000000000000" charset="-122"/>
              </a:rPr>
              <a:t>回收</a:t>
            </a:r>
            <a:endParaRPr lang="zh-CN" altLang="en-US" sz="1800">
              <a:solidFill>
                <a:srgbClr val="000000">
                  <a:lumMod val="85000"/>
                  <a:lumOff val="15000"/>
                </a:srgbClr>
              </a:solidFill>
              <a:latin typeface="思源黑体" panose="020B0300000000000000" charset="-122"/>
              <a:ea typeface="思源黑体" panose="020B0300000000000000" charset="-122"/>
            </a:endParaRPr>
          </a:p>
        </p:txBody>
      </p:sp>
      <p:sp>
        <p:nvSpPr>
          <p:cNvPr id="45" name="文本框 44"/>
          <p:cNvSpPr txBox="1"/>
          <p:nvPr>
            <p:custDataLst>
              <p:tags r:id="rId15"/>
            </p:custDataLst>
          </p:nvPr>
        </p:nvSpPr>
        <p:spPr>
          <a:xfrm>
            <a:off x="7534910" y="2379980"/>
            <a:ext cx="3366135" cy="1358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500" tIns="35100" rIns="67500" bIns="35100" anchor="b" anchorCtr="0">
            <a:normAutofit/>
          </a:bodyPr>
          <a:lstStyle>
            <a:defPPr>
              <a:defRPr lang="zh-CN"/>
            </a:defPPr>
            <a:lvl1pPr lvl="0" defTabSz="913765">
              <a:buSzPct val="25000"/>
              <a:defRPr sz="2000" b="1" spc="120">
                <a:latin typeface="思源黑体" panose="020B0300000000000000" charset="-122"/>
                <a:ea typeface="思源黑体" panose="020B0300000000000000" charset="-122"/>
              </a:defRPr>
            </a:lvl1pPr>
            <a:lvl2pPr defTabSz="913765"/>
            <a:lvl3pPr defTabSz="913765"/>
            <a:lvl4pPr defTabSz="913765"/>
            <a:lvl5pPr defTabSz="913765"/>
            <a:lvl6pPr defTabSz="913765"/>
            <a:lvl7pPr defTabSz="913765"/>
            <a:lvl8pPr defTabSz="913765"/>
            <a:lvl9pPr defTabSz="913765"/>
          </a:lstStyle>
          <a:p>
            <a:r>
              <a:rPr lang="zh-CN" altLang="en-US" sz="1500">
                <a:solidFill>
                  <a:schemeClr val="accent6">
                    <a:lumMod val="75000"/>
                  </a:schemeClr>
                </a:solidFill>
                <a:latin typeface="思源黑体" panose="020B0300000000000000" charset="-122"/>
                <a:ea typeface="思源黑体" panose="020B0300000000000000" charset="-122"/>
                <a:cs typeface="思源黑体" panose="020B0300000000000000" charset="-122"/>
              </a:rPr>
              <a:t>【具身机器人】：商业化全面提速，不断解决行走、平衡、精细操作一系列技术难题，零部件成本持续下降，已经逐步进入量产阶段。</a:t>
            </a:r>
            <a:endParaRPr lang="zh-CN" altLang="en-US" sz="1500">
              <a:solidFill>
                <a:schemeClr val="accent6">
                  <a:lumMod val="75000"/>
                </a:schemeClr>
              </a:solidFill>
              <a:latin typeface="思源黑体" panose="020B0300000000000000" charset="-122"/>
              <a:ea typeface="思源黑体" panose="020B0300000000000000" charset="-122"/>
              <a:cs typeface="思源黑体" panose="020B0300000000000000" charset="-122"/>
            </a:endParaRPr>
          </a:p>
        </p:txBody>
      </p:sp>
      <p:sp>
        <p:nvSpPr>
          <p:cNvPr id="47" name="文本框 46"/>
          <p:cNvSpPr txBox="1"/>
          <p:nvPr>
            <p:custDataLst>
              <p:tags r:id="rId16"/>
            </p:custDataLst>
          </p:nvPr>
        </p:nvSpPr>
        <p:spPr>
          <a:xfrm>
            <a:off x="7709535" y="4019550"/>
            <a:ext cx="2919730" cy="124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500" tIns="35100" rIns="67500" bIns="35100" anchor="b" anchorCtr="0">
            <a:normAutofit/>
          </a:bodyPr>
          <a:lstStyle>
            <a:defPPr>
              <a:defRPr lang="zh-CN"/>
            </a:defPPr>
            <a:lvl1pPr lvl="0" defTabSz="913765">
              <a:buSzPct val="25000"/>
              <a:defRPr sz="2000" b="1" spc="120">
                <a:latin typeface="思源黑体" panose="020B0300000000000000" charset="-122"/>
                <a:ea typeface="思源黑体" panose="020B0300000000000000" charset="-122"/>
              </a:defRPr>
            </a:lvl1pPr>
            <a:lvl2pPr defTabSz="913765"/>
            <a:lvl3pPr defTabSz="913765"/>
            <a:lvl4pPr defTabSz="913765"/>
            <a:lvl5pPr defTabSz="913765"/>
            <a:lvl6pPr defTabSz="913765"/>
            <a:lvl7pPr defTabSz="913765"/>
            <a:lvl8pPr defTabSz="913765"/>
            <a:lvl9pPr defTabSz="913765"/>
          </a:lstStyle>
          <a:p>
            <a:r>
              <a:rPr lang="zh-CN" altLang="en-US" sz="1500">
                <a:solidFill>
                  <a:schemeClr val="accent6">
                    <a:lumMod val="75000"/>
                  </a:schemeClr>
                </a:solidFill>
                <a:latin typeface="思源黑体" panose="020B0300000000000000" charset="-122"/>
                <a:ea typeface="思源黑体" panose="020B0300000000000000" charset="-122"/>
              </a:rPr>
              <a:t>【电力】：“十五五”期间，国家电网总投资持续加码，重点会落在配网升级、特高压建设、新能源接网和储能配套。</a:t>
            </a:r>
            <a:endParaRPr lang="zh-CN" altLang="en-US" sz="1500">
              <a:solidFill>
                <a:schemeClr val="accent6">
                  <a:lumMod val="75000"/>
                </a:schemeClr>
              </a:solidFill>
              <a:latin typeface="思源黑体" panose="020B0300000000000000" charset="-122"/>
              <a:ea typeface="思源黑体" panose="020B0300000000000000" charset="-122"/>
            </a:endParaRPr>
          </a:p>
        </p:txBody>
      </p:sp>
      <p:sp>
        <p:nvSpPr>
          <p:cNvPr id="3" name="文本框 2"/>
          <p:cNvSpPr txBox="1"/>
          <p:nvPr/>
        </p:nvSpPr>
        <p:spPr>
          <a:xfrm>
            <a:off x="1057910" y="859155"/>
            <a:ext cx="10229215" cy="1322070"/>
          </a:xfrm>
          <a:prstGeom prst="rect">
            <a:avLst/>
          </a:prstGeom>
          <a:noFill/>
        </p:spPr>
        <p:txBody>
          <a:bodyPr wrap="square" rtlCol="0" anchor="t">
            <a:noAutofit/>
          </a:bodyPr>
          <a:p>
            <a:pPr>
              <a:lnSpc>
                <a:spcPct val="120000"/>
              </a:lnSpc>
            </a:pPr>
            <a:r>
              <a:rPr lang="zh-CN" altLang="en-US">
                <a:latin typeface="思源黑体" panose="020B0300000000000000" charset="-122"/>
                <a:ea typeface="思源黑体" panose="020B0300000000000000" charset="-122"/>
                <a:sym typeface="思源黑体"/>
              </a:rPr>
              <a:t>市场从单边抱团科技转向“科技成长 + 低估值价值”均衡布局，下半年或将告别单一赛道估值炒作，行情驱动力全面切换至业绩兑现逻辑，成长与价值风格逐步均衡，政策、盈利、资金多重变量共振。</a:t>
            </a:r>
            <a:endParaRPr lang="zh-CN" altLang="en-US">
              <a:latin typeface="思源黑体" panose="020B0300000000000000" charset="-122"/>
              <a:ea typeface="思源黑体" panose="020B0300000000000000" charset="-122"/>
              <a:sym typeface="思源黑体"/>
            </a:endParaRPr>
          </a:p>
          <a:p>
            <a:pPr>
              <a:lnSpc>
                <a:spcPct val="120000"/>
              </a:lnSpc>
            </a:pPr>
            <a:r>
              <a:rPr lang="zh-CN" altLang="en-US">
                <a:latin typeface="思源黑体" panose="020B0300000000000000" charset="-122"/>
                <a:ea typeface="思源黑体" panose="020B0300000000000000" charset="-122"/>
                <a:sym typeface="思源黑体"/>
              </a:rPr>
              <a:t>半年报比较亮眼的预增：半导体行业、券商、‌有色与基础化工‌</a:t>
            </a:r>
            <a:endParaRPr lang="zh-CN" altLang="en-US">
              <a:latin typeface="思源黑体" panose="020B0300000000000000" charset="-122"/>
              <a:ea typeface="思源黑体" panose="020B0300000000000000" charset="-122"/>
              <a:sym typeface="思源黑体"/>
            </a:endParaRPr>
          </a:p>
        </p:txBody>
      </p:sp>
    </p:spTree>
    <p:custDataLst>
      <p:tags r:id="rId17"/>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文本框 11"/>
          <p:cNvSpPr txBox="1"/>
          <p:nvPr userDrawn="1">
            <p:custDataLst>
              <p:tags r:id="rId1"/>
            </p:custDataLst>
          </p:nvPr>
        </p:nvSpPr>
        <p:spPr>
          <a:xfrm>
            <a:off x="2974340" y="49530"/>
            <a:ext cx="6532880" cy="706755"/>
          </a:xfrm>
          <a:prstGeom prst="rect">
            <a:avLst/>
          </a:prstGeom>
          <a:noFill/>
        </p:spPr>
        <p:txBody>
          <a:bodyPr wrap="square" rtlCol="0">
            <a:spAutoFit/>
          </a:bodyPr>
          <a:p>
            <a:pPr algn="ctr" fontAlgn="auto"/>
            <a:r>
              <a:rPr lang="zh-CN" altLang="en-US" sz="4000">
                <a:ln w="19050">
                  <a:noFill/>
                </a:ln>
                <a:gradFill>
                  <a:gsLst>
                    <a:gs pos="0">
                      <a:srgbClr val="FEF988"/>
                    </a:gs>
                    <a:gs pos="100000">
                      <a:schemeClr val="bg1"/>
                    </a:gs>
                  </a:gsLst>
                  <a:lin ang="11280000" scaled="1"/>
                </a:gradFill>
                <a:latin typeface="思源黑体" panose="020B0300000000000000" charset="-122"/>
                <a:ea typeface="思源黑体" panose="020B0300000000000000" charset="-122"/>
                <a:sym typeface="思源黑体"/>
              </a:rPr>
              <a:t>6月底以来创新药逆势而上</a:t>
            </a:r>
            <a:endParaRPr lang="zh-CN" altLang="en-US" sz="4000">
              <a:ln w="19050">
                <a:noFill/>
              </a:ln>
              <a:gradFill>
                <a:gsLst>
                  <a:gs pos="0">
                    <a:srgbClr val="FEF988"/>
                  </a:gs>
                  <a:gs pos="100000">
                    <a:schemeClr val="bg1"/>
                  </a:gs>
                </a:gsLst>
                <a:lin ang="11280000" scaled="1"/>
              </a:gradFill>
              <a:latin typeface="思源黑体" panose="020B0300000000000000" charset="-122"/>
              <a:ea typeface="思源黑体" panose="020B0300000000000000" charset="-122"/>
              <a:sym typeface="思源黑体"/>
            </a:endParaRPr>
          </a:p>
        </p:txBody>
      </p:sp>
      <p:sp>
        <p:nvSpPr>
          <p:cNvPr id="2" name="文本框 1"/>
          <p:cNvSpPr txBox="1"/>
          <p:nvPr/>
        </p:nvSpPr>
        <p:spPr>
          <a:xfrm>
            <a:off x="939800" y="978535"/>
            <a:ext cx="10748010" cy="659765"/>
          </a:xfrm>
          <a:prstGeom prst="rect">
            <a:avLst/>
          </a:prstGeom>
          <a:noFill/>
        </p:spPr>
        <p:txBody>
          <a:bodyPr wrap="square" rtlCol="0" anchor="t">
            <a:noAutofit/>
          </a:bodyPr>
          <a:p>
            <a:pPr marL="0" indent="0"/>
            <a:r>
              <a:rPr lang="zh-CN" altLang="en-US">
                <a:solidFill>
                  <a:srgbClr val="333333"/>
                </a:solidFill>
                <a:latin typeface="思源黑体"/>
                <a:ea typeface="思源黑体"/>
                <a:sym typeface="思源黑体"/>
              </a:rPr>
              <a:t>《国家基本药物目录》新增创新药预申报通道并引入商保创新药目录，出海</a:t>
            </a:r>
            <a:r>
              <a:rPr lang="en-US" altLang="zh-CN">
                <a:solidFill>
                  <a:srgbClr val="333333"/>
                </a:solidFill>
                <a:latin typeface="思源黑体"/>
                <a:ea typeface="思源黑体"/>
                <a:sym typeface="思源黑体"/>
              </a:rPr>
              <a:t>BD</a:t>
            </a:r>
            <a:r>
              <a:rPr lang="zh-CN" altLang="en-US">
                <a:solidFill>
                  <a:srgbClr val="333333"/>
                </a:solidFill>
                <a:latin typeface="思源黑体"/>
                <a:ea typeface="思源黑体"/>
                <a:sym typeface="思源黑体"/>
              </a:rPr>
              <a:t>交易爆发式增长：2026年上半年中国创新药出海</a:t>
            </a:r>
            <a:r>
              <a:rPr lang="en-US" altLang="zh-CN">
                <a:solidFill>
                  <a:srgbClr val="333333"/>
                </a:solidFill>
                <a:latin typeface="思源黑体"/>
                <a:ea typeface="思源黑体"/>
                <a:sym typeface="思源黑体"/>
              </a:rPr>
              <a:t>BD</a:t>
            </a:r>
            <a:r>
              <a:rPr lang="zh-CN" altLang="en-US">
                <a:solidFill>
                  <a:srgbClr val="333333"/>
                </a:solidFill>
                <a:latin typeface="思源黑体"/>
                <a:ea typeface="思源黑体"/>
                <a:sym typeface="思源黑体"/>
              </a:rPr>
              <a:t>交易总金额达997亿美元，约为2024年全年的2倍、2025年全年的73%。</a:t>
            </a:r>
            <a:endParaRPr lang="zh-CN" altLang="en-US">
              <a:solidFill>
                <a:srgbClr val="333333"/>
              </a:solidFill>
              <a:latin typeface="思源黑体"/>
              <a:ea typeface="思源黑体"/>
              <a:sym typeface="思源黑体"/>
            </a:endParaRPr>
          </a:p>
        </p:txBody>
      </p:sp>
      <p:pic>
        <p:nvPicPr>
          <p:cNvPr id="5" name="图片 4"/>
          <p:cNvPicPr/>
          <p:nvPr/>
        </p:nvPicPr>
        <p:blipFill>
          <a:blip r:embed="rId2"/>
          <a:stretch>
            <a:fillRect/>
          </a:stretch>
        </p:blipFill>
        <p:spPr>
          <a:xfrm>
            <a:off x="8324215" y="2062480"/>
            <a:ext cx="3272790" cy="4063365"/>
          </a:xfrm>
          <a:prstGeom prst="rect">
            <a:avLst/>
          </a:prstGeom>
        </p:spPr>
      </p:pic>
      <p:pic>
        <p:nvPicPr>
          <p:cNvPr id="4" name="图片 3"/>
          <p:cNvPicPr>
            <a:picLocks noChangeAspect="1"/>
          </p:cNvPicPr>
          <p:nvPr/>
        </p:nvPicPr>
        <p:blipFill>
          <a:blip r:embed="rId3"/>
          <a:stretch>
            <a:fillRect/>
          </a:stretch>
        </p:blipFill>
        <p:spPr>
          <a:xfrm>
            <a:off x="753110" y="2062480"/>
            <a:ext cx="7571105" cy="3862705"/>
          </a:xfrm>
          <a:prstGeom prst="rect">
            <a:avLst/>
          </a:prstGeom>
        </p:spPr>
      </p:pic>
    </p:spTree>
    <p:custDataLst>
      <p:tags r:id="rId4"/>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3618230" y="1664970"/>
            <a:ext cx="7833360" cy="3993515"/>
          </a:xfrm>
          <a:prstGeom prst="rect">
            <a:avLst/>
          </a:prstGeom>
        </p:spPr>
      </p:pic>
      <p:sp>
        <p:nvSpPr>
          <p:cNvPr id="12" name="文本框 11"/>
          <p:cNvSpPr txBox="1"/>
          <p:nvPr userDrawn="1">
            <p:custDataLst>
              <p:tags r:id="rId2"/>
            </p:custDataLst>
          </p:nvPr>
        </p:nvSpPr>
        <p:spPr>
          <a:xfrm>
            <a:off x="2974340" y="49530"/>
            <a:ext cx="6532880" cy="706755"/>
          </a:xfrm>
          <a:prstGeom prst="rect">
            <a:avLst/>
          </a:prstGeom>
          <a:noFill/>
        </p:spPr>
        <p:txBody>
          <a:bodyPr wrap="square" rtlCol="0">
            <a:spAutoFit/>
          </a:bodyPr>
          <a:p>
            <a:pPr algn="ctr" fontAlgn="auto"/>
            <a:r>
              <a:rPr lang="zh-CN" altLang="en-US" sz="4000">
                <a:ln w="19050">
                  <a:noFill/>
                </a:ln>
                <a:gradFill>
                  <a:gsLst>
                    <a:gs pos="0">
                      <a:srgbClr val="FEF988"/>
                    </a:gs>
                    <a:gs pos="100000">
                      <a:schemeClr val="bg1"/>
                    </a:gs>
                  </a:gsLst>
                  <a:lin ang="11280000" scaled="1"/>
                </a:gradFill>
                <a:latin typeface="思源黑体" panose="020B0300000000000000" charset="-122"/>
                <a:ea typeface="思源黑体" panose="020B0300000000000000" charset="-122"/>
                <a:sym typeface="思源黑体"/>
              </a:rPr>
              <a:t>海上网系回收，全球首创</a:t>
            </a:r>
            <a:endParaRPr lang="zh-CN" altLang="en-US" sz="4000">
              <a:ln w="19050">
                <a:noFill/>
              </a:ln>
              <a:gradFill>
                <a:gsLst>
                  <a:gs pos="0">
                    <a:srgbClr val="FEF988"/>
                  </a:gs>
                  <a:gs pos="100000">
                    <a:schemeClr val="bg1"/>
                  </a:gs>
                </a:gsLst>
                <a:lin ang="11280000" scaled="1"/>
              </a:gradFill>
              <a:latin typeface="思源黑体" panose="020B0300000000000000" charset="-122"/>
              <a:ea typeface="思源黑体" panose="020B0300000000000000" charset="-122"/>
              <a:sym typeface="思源黑体"/>
            </a:endParaRPr>
          </a:p>
        </p:txBody>
      </p:sp>
      <p:sp>
        <p:nvSpPr>
          <p:cNvPr id="2" name="文本框 1"/>
          <p:cNvSpPr txBox="1"/>
          <p:nvPr/>
        </p:nvSpPr>
        <p:spPr>
          <a:xfrm>
            <a:off x="1222375" y="847090"/>
            <a:ext cx="10229215" cy="615950"/>
          </a:xfrm>
          <a:prstGeom prst="rect">
            <a:avLst/>
          </a:prstGeom>
          <a:noFill/>
        </p:spPr>
        <p:txBody>
          <a:bodyPr wrap="square" rtlCol="0" anchor="t">
            <a:noAutofit/>
          </a:bodyPr>
          <a:p>
            <a:pPr marL="0" indent="0"/>
            <a:r>
              <a:rPr lang="zh-CN" altLang="en-US" sz="2000">
                <a:solidFill>
                  <a:srgbClr val="333333"/>
                </a:solidFill>
                <a:latin typeface="思源黑体"/>
                <a:ea typeface="思源黑体"/>
                <a:sym typeface="思源黑体"/>
              </a:rPr>
              <a:t>2026年7月10日，长征十号乙网系回收成功！我国最新研发的火箭网系捕捉回收技术，</a:t>
            </a:r>
            <a:r>
              <a:rPr lang="zh-CN" altLang="en-US" sz="2000">
                <a:solidFill>
                  <a:srgbClr val="333333"/>
                </a:solidFill>
                <a:latin typeface="思源黑体"/>
                <a:ea typeface="思源黑体"/>
                <a:sym typeface="思源黑体"/>
              </a:rPr>
              <a:t>柔性的接收网，</a:t>
            </a:r>
            <a:r>
              <a:rPr lang="zh-CN" altLang="en-US" sz="2000">
                <a:solidFill>
                  <a:srgbClr val="333333"/>
                </a:solidFill>
                <a:latin typeface="思源黑体"/>
                <a:ea typeface="思源黑体"/>
                <a:sym typeface="思源黑体"/>
              </a:rPr>
              <a:t>和舰载机着陆一样的效果，通过挂钩，最后实现减速和稳定性。</a:t>
            </a:r>
            <a:endParaRPr lang="zh-CN" altLang="en-US" sz="2000">
              <a:solidFill>
                <a:srgbClr val="333333"/>
              </a:solidFill>
              <a:latin typeface="思源黑体"/>
              <a:ea typeface="思源黑体"/>
              <a:sym typeface="思源黑体"/>
            </a:endParaRPr>
          </a:p>
        </p:txBody>
      </p:sp>
      <p:pic>
        <p:nvPicPr>
          <p:cNvPr id="5" name="图片 4"/>
          <p:cNvPicPr>
            <a:picLocks noChangeAspect="1"/>
          </p:cNvPicPr>
          <p:nvPr/>
        </p:nvPicPr>
        <p:blipFill>
          <a:blip r:embed="rId3"/>
          <a:stretch>
            <a:fillRect/>
          </a:stretch>
        </p:blipFill>
        <p:spPr>
          <a:xfrm>
            <a:off x="847090" y="1664970"/>
            <a:ext cx="5562600" cy="4229100"/>
          </a:xfrm>
          <a:prstGeom prst="rect">
            <a:avLst/>
          </a:prstGeom>
        </p:spPr>
      </p:pic>
    </p:spTree>
    <p:custDataLst>
      <p:tags r:id="rId4"/>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8" name="组合 7"/>
          <p:cNvGrpSpPr/>
          <p:nvPr>
            <p:custDataLst>
              <p:tags r:id="rId1"/>
            </p:custDataLst>
          </p:nvPr>
        </p:nvGrpSpPr>
        <p:grpSpPr>
          <a:xfrm>
            <a:off x="4362450" y="1602105"/>
            <a:ext cx="6855460" cy="816610"/>
            <a:chOff x="6840" y="2673"/>
            <a:chExt cx="10796" cy="1286"/>
          </a:xfrm>
        </p:grpSpPr>
        <p:pic>
          <p:nvPicPr>
            <p:cNvPr id="2" name="图片 1" descr="组 5"/>
            <p:cNvPicPr>
              <a:picLocks noChangeAspect="1"/>
            </p:cNvPicPr>
            <p:nvPr>
              <p:custDataLst>
                <p:tags r:id="rId2"/>
              </p:custDataLst>
            </p:nvPr>
          </p:nvPicPr>
          <p:blipFill>
            <a:blip r:embed="rId3"/>
            <a:stretch>
              <a:fillRect/>
            </a:stretch>
          </p:blipFill>
          <p:spPr>
            <a:xfrm>
              <a:off x="6840" y="2673"/>
              <a:ext cx="10797" cy="1286"/>
            </a:xfrm>
            <a:prstGeom prst="rect">
              <a:avLst/>
            </a:prstGeom>
          </p:spPr>
        </p:pic>
        <p:sp>
          <p:nvSpPr>
            <p:cNvPr id="6" name="文本框 5"/>
            <p:cNvSpPr txBox="1"/>
            <p:nvPr>
              <p:custDataLst>
                <p:tags r:id="rId4"/>
              </p:custDataLst>
            </p:nvPr>
          </p:nvSpPr>
          <p:spPr>
            <a:xfrm>
              <a:off x="7150" y="2975"/>
              <a:ext cx="2362" cy="723"/>
            </a:xfrm>
            <a:prstGeom prst="rect">
              <a:avLst/>
            </a:prstGeom>
            <a:noFill/>
          </p:spPr>
          <p:txBody>
            <a:bodyPr wrap="square" rtlCol="0">
              <a:noAutofit/>
            </a:bodyPr>
            <a:p>
              <a:pPr algn="ctr">
                <a:lnSpc>
                  <a:spcPct val="90000"/>
                </a:lnSpc>
              </a:pPr>
              <a:r>
                <a:rPr lang="zh-CN" altLang="en-US" sz="3200">
                  <a:gradFill>
                    <a:gsLst>
                      <a:gs pos="0">
                        <a:srgbClr val="FBFAFB"/>
                      </a:gs>
                      <a:gs pos="100000">
                        <a:srgbClr val="FFE38F"/>
                      </a:gs>
                    </a:gsLst>
                    <a:lin ang="0" scaled="0"/>
                  </a:gradFill>
                  <a:latin typeface="思源黑体" panose="020B0300000000000000" charset="-122"/>
                  <a:ea typeface="思源黑体" panose="020B0300000000000000" charset="-122"/>
                </a:rPr>
                <a:t>第一章</a:t>
              </a:r>
              <a:endParaRPr lang="zh-CN" altLang="en-US" sz="3200">
                <a:gradFill>
                  <a:gsLst>
                    <a:gs pos="0">
                      <a:srgbClr val="FBFAFB"/>
                    </a:gs>
                    <a:gs pos="100000">
                      <a:srgbClr val="FFE38F"/>
                    </a:gs>
                  </a:gsLst>
                  <a:lin ang="0" scaled="0"/>
                </a:gradFill>
                <a:latin typeface="思源黑体" panose="020B0300000000000000" charset="-122"/>
                <a:ea typeface="思源黑体" panose="020B0300000000000000" charset="-122"/>
              </a:endParaRPr>
            </a:p>
          </p:txBody>
        </p:sp>
        <p:sp>
          <p:nvSpPr>
            <p:cNvPr id="7" name="文本框 6"/>
            <p:cNvSpPr txBox="1"/>
            <p:nvPr>
              <p:custDataLst>
                <p:tags r:id="rId5"/>
              </p:custDataLst>
            </p:nvPr>
          </p:nvSpPr>
          <p:spPr>
            <a:xfrm>
              <a:off x="10250" y="3005"/>
              <a:ext cx="7066" cy="723"/>
            </a:xfrm>
            <a:prstGeom prst="rect">
              <a:avLst/>
            </a:prstGeom>
            <a:noFill/>
          </p:spPr>
          <p:txBody>
            <a:bodyPr wrap="square" rtlCol="0">
              <a:noAutofit/>
            </a:bodyPr>
            <a:p>
              <a:pPr algn="ctr">
                <a:lnSpc>
                  <a:spcPct val="90000"/>
                </a:lnSpc>
              </a:pPr>
              <a:r>
                <a:rPr lang="zh-CN" altLang="en-US" sz="3200">
                  <a:solidFill>
                    <a:srgbClr val="350810"/>
                  </a:solidFill>
                  <a:latin typeface="思源黑体" panose="020B0300000000000000" charset="-122"/>
                  <a:ea typeface="思源黑体" panose="020B0300000000000000" charset="-122"/>
                  <a:sym typeface="思源黑体"/>
                </a:rPr>
                <a:t>指数箱体震荡</a:t>
              </a:r>
              <a:endParaRPr lang="zh-CN" altLang="en-US" sz="3200">
                <a:solidFill>
                  <a:srgbClr val="350810"/>
                </a:solidFill>
                <a:latin typeface="思源黑体" panose="020B0300000000000000" charset="-122"/>
                <a:ea typeface="思源黑体" panose="020B0300000000000000" charset="-122"/>
                <a:sym typeface="思源黑体"/>
              </a:endParaRPr>
            </a:p>
          </p:txBody>
        </p:sp>
      </p:grpSp>
      <p:grpSp>
        <p:nvGrpSpPr>
          <p:cNvPr id="9" name="组合 8"/>
          <p:cNvGrpSpPr/>
          <p:nvPr>
            <p:custDataLst>
              <p:tags r:id="rId6"/>
            </p:custDataLst>
          </p:nvPr>
        </p:nvGrpSpPr>
        <p:grpSpPr>
          <a:xfrm>
            <a:off x="4362450" y="2661920"/>
            <a:ext cx="6855460" cy="816610"/>
            <a:chOff x="6840" y="2673"/>
            <a:chExt cx="10796" cy="1286"/>
          </a:xfrm>
        </p:grpSpPr>
        <p:pic>
          <p:nvPicPr>
            <p:cNvPr id="10" name="图片 9" descr="组 5"/>
            <p:cNvPicPr>
              <a:picLocks noChangeAspect="1"/>
            </p:cNvPicPr>
            <p:nvPr>
              <p:custDataLst>
                <p:tags r:id="rId7"/>
              </p:custDataLst>
            </p:nvPr>
          </p:nvPicPr>
          <p:blipFill>
            <a:blip r:embed="rId3"/>
            <a:stretch>
              <a:fillRect/>
            </a:stretch>
          </p:blipFill>
          <p:spPr>
            <a:xfrm>
              <a:off x="6840" y="2673"/>
              <a:ext cx="10797" cy="1286"/>
            </a:xfrm>
            <a:prstGeom prst="rect">
              <a:avLst/>
            </a:prstGeom>
          </p:spPr>
        </p:pic>
        <p:sp>
          <p:nvSpPr>
            <p:cNvPr id="11" name="文本框 10"/>
            <p:cNvSpPr txBox="1"/>
            <p:nvPr>
              <p:custDataLst>
                <p:tags r:id="rId8"/>
              </p:custDataLst>
            </p:nvPr>
          </p:nvSpPr>
          <p:spPr>
            <a:xfrm>
              <a:off x="7150" y="2975"/>
              <a:ext cx="2362" cy="723"/>
            </a:xfrm>
            <a:prstGeom prst="rect">
              <a:avLst/>
            </a:prstGeom>
            <a:noFill/>
          </p:spPr>
          <p:txBody>
            <a:bodyPr wrap="square" rtlCol="0">
              <a:noAutofit/>
            </a:bodyPr>
            <a:p>
              <a:pPr algn="ctr">
                <a:lnSpc>
                  <a:spcPct val="90000"/>
                </a:lnSpc>
              </a:pPr>
              <a:r>
                <a:rPr lang="zh-CN" altLang="en-US" sz="3200">
                  <a:gradFill>
                    <a:gsLst>
                      <a:gs pos="0">
                        <a:srgbClr val="FBFAFB"/>
                      </a:gs>
                      <a:gs pos="100000">
                        <a:srgbClr val="FFE38F"/>
                      </a:gs>
                    </a:gsLst>
                    <a:lin ang="0" scaled="0"/>
                  </a:gradFill>
                  <a:latin typeface="思源黑体" panose="020B0300000000000000" charset="-122"/>
                  <a:ea typeface="思源黑体" panose="020B0300000000000000" charset="-122"/>
                </a:rPr>
                <a:t>第二章</a:t>
              </a:r>
              <a:endParaRPr lang="zh-CN" altLang="en-US" sz="3200">
                <a:gradFill>
                  <a:gsLst>
                    <a:gs pos="0">
                      <a:srgbClr val="FBFAFB"/>
                    </a:gs>
                    <a:gs pos="100000">
                      <a:srgbClr val="FFE38F"/>
                    </a:gs>
                  </a:gsLst>
                  <a:lin ang="0" scaled="0"/>
                </a:gradFill>
                <a:latin typeface="思源黑体" panose="020B0300000000000000" charset="-122"/>
                <a:ea typeface="思源黑体" panose="020B0300000000000000" charset="-122"/>
              </a:endParaRPr>
            </a:p>
          </p:txBody>
        </p:sp>
        <p:sp>
          <p:nvSpPr>
            <p:cNvPr id="12" name="文本框 11"/>
            <p:cNvSpPr txBox="1"/>
            <p:nvPr>
              <p:custDataLst>
                <p:tags r:id="rId9"/>
              </p:custDataLst>
            </p:nvPr>
          </p:nvSpPr>
          <p:spPr>
            <a:xfrm>
              <a:off x="10250" y="3005"/>
              <a:ext cx="7066" cy="723"/>
            </a:xfrm>
            <a:prstGeom prst="rect">
              <a:avLst/>
            </a:prstGeom>
            <a:noFill/>
          </p:spPr>
          <p:txBody>
            <a:bodyPr wrap="square" rtlCol="0">
              <a:noAutofit/>
            </a:bodyPr>
            <a:p>
              <a:pPr algn="ctr">
                <a:lnSpc>
                  <a:spcPct val="90000"/>
                </a:lnSpc>
              </a:pPr>
              <a:r>
                <a:rPr lang="zh-CN" sz="3200">
                  <a:solidFill>
                    <a:srgbClr val="350810"/>
                  </a:solidFill>
                  <a:latin typeface="思源黑体" panose="020B0300000000000000" charset="-122"/>
                  <a:ea typeface="思源黑体" panose="020B0300000000000000" charset="-122"/>
                </a:rPr>
                <a:t>上半年光宗</a:t>
              </a:r>
              <a:endParaRPr lang="zh-CN" sz="3200">
                <a:solidFill>
                  <a:srgbClr val="350810"/>
                </a:solidFill>
                <a:latin typeface="思源黑体" panose="020B0300000000000000" charset="-122"/>
                <a:ea typeface="思源黑体" panose="020B0300000000000000" charset="-122"/>
                <a:sym typeface="思源黑体"/>
              </a:endParaRPr>
            </a:p>
          </p:txBody>
        </p:sp>
      </p:grpSp>
      <p:grpSp>
        <p:nvGrpSpPr>
          <p:cNvPr id="13" name="组合 12"/>
          <p:cNvGrpSpPr/>
          <p:nvPr>
            <p:custDataLst>
              <p:tags r:id="rId10"/>
            </p:custDataLst>
          </p:nvPr>
        </p:nvGrpSpPr>
        <p:grpSpPr>
          <a:xfrm>
            <a:off x="4362450" y="3721735"/>
            <a:ext cx="6855460" cy="816610"/>
            <a:chOff x="6840" y="2673"/>
            <a:chExt cx="10796" cy="1286"/>
          </a:xfrm>
        </p:grpSpPr>
        <p:pic>
          <p:nvPicPr>
            <p:cNvPr id="14" name="图片 13" descr="组 5"/>
            <p:cNvPicPr>
              <a:picLocks noChangeAspect="1"/>
            </p:cNvPicPr>
            <p:nvPr>
              <p:custDataLst>
                <p:tags r:id="rId11"/>
              </p:custDataLst>
            </p:nvPr>
          </p:nvPicPr>
          <p:blipFill>
            <a:blip r:embed="rId3"/>
            <a:stretch>
              <a:fillRect/>
            </a:stretch>
          </p:blipFill>
          <p:spPr>
            <a:xfrm>
              <a:off x="6840" y="2673"/>
              <a:ext cx="10797" cy="1286"/>
            </a:xfrm>
            <a:prstGeom prst="rect">
              <a:avLst/>
            </a:prstGeom>
          </p:spPr>
        </p:pic>
        <p:sp>
          <p:nvSpPr>
            <p:cNvPr id="15" name="文本框 14"/>
            <p:cNvSpPr txBox="1"/>
            <p:nvPr>
              <p:custDataLst>
                <p:tags r:id="rId12"/>
              </p:custDataLst>
            </p:nvPr>
          </p:nvSpPr>
          <p:spPr>
            <a:xfrm>
              <a:off x="7150" y="2975"/>
              <a:ext cx="2362" cy="723"/>
            </a:xfrm>
            <a:prstGeom prst="rect">
              <a:avLst/>
            </a:prstGeom>
            <a:noFill/>
          </p:spPr>
          <p:txBody>
            <a:bodyPr wrap="square" rtlCol="0">
              <a:noAutofit/>
            </a:bodyPr>
            <a:p>
              <a:pPr algn="ctr">
                <a:lnSpc>
                  <a:spcPct val="90000"/>
                </a:lnSpc>
              </a:pPr>
              <a:r>
                <a:rPr lang="zh-CN" altLang="en-US" sz="3200">
                  <a:gradFill>
                    <a:gsLst>
                      <a:gs pos="0">
                        <a:srgbClr val="FBFAFB"/>
                      </a:gs>
                      <a:gs pos="100000">
                        <a:srgbClr val="FFE38F"/>
                      </a:gs>
                    </a:gsLst>
                    <a:lin ang="0" scaled="0"/>
                  </a:gradFill>
                  <a:latin typeface="思源黑体" panose="020B0300000000000000" charset="-122"/>
                  <a:ea typeface="思源黑体" panose="020B0300000000000000" charset="-122"/>
                </a:rPr>
                <a:t>第三章</a:t>
              </a:r>
              <a:endParaRPr lang="zh-CN" altLang="en-US" sz="3200">
                <a:gradFill>
                  <a:gsLst>
                    <a:gs pos="0">
                      <a:srgbClr val="FBFAFB"/>
                    </a:gs>
                    <a:gs pos="100000">
                      <a:srgbClr val="FFE38F"/>
                    </a:gs>
                  </a:gsLst>
                  <a:lin ang="0" scaled="0"/>
                </a:gradFill>
                <a:latin typeface="思源黑体" panose="020B0300000000000000" charset="-122"/>
                <a:ea typeface="思源黑体" panose="020B0300000000000000" charset="-122"/>
              </a:endParaRPr>
            </a:p>
          </p:txBody>
        </p:sp>
        <p:sp>
          <p:nvSpPr>
            <p:cNvPr id="16" name="文本框 15"/>
            <p:cNvSpPr txBox="1"/>
            <p:nvPr>
              <p:custDataLst>
                <p:tags r:id="rId13"/>
              </p:custDataLst>
            </p:nvPr>
          </p:nvSpPr>
          <p:spPr>
            <a:xfrm>
              <a:off x="10250" y="3005"/>
              <a:ext cx="7066" cy="723"/>
            </a:xfrm>
            <a:prstGeom prst="rect">
              <a:avLst/>
            </a:prstGeom>
            <a:noFill/>
          </p:spPr>
          <p:txBody>
            <a:bodyPr wrap="square" rtlCol="0">
              <a:noAutofit/>
            </a:bodyPr>
            <a:p>
              <a:pPr algn="ctr">
                <a:lnSpc>
                  <a:spcPct val="90000"/>
                </a:lnSpc>
              </a:pPr>
              <a:r>
                <a:rPr lang="zh-CN" altLang="en-US" sz="3200">
                  <a:solidFill>
                    <a:srgbClr val="350810"/>
                  </a:solidFill>
                  <a:latin typeface="思源黑体" panose="020B0300000000000000" charset="-122"/>
                  <a:ea typeface="思源黑体" panose="020B0300000000000000" charset="-122"/>
                  <a:sym typeface="思源黑体"/>
                </a:rPr>
                <a:t>超级</a:t>
              </a:r>
              <a:r>
                <a:rPr lang="en-US" altLang="zh-CN" sz="3200">
                  <a:solidFill>
                    <a:srgbClr val="350810"/>
                  </a:solidFill>
                  <a:latin typeface="思源黑体" panose="020B0300000000000000" charset="-122"/>
                  <a:ea typeface="思源黑体" panose="020B0300000000000000" charset="-122"/>
                  <a:sym typeface="思源黑体"/>
                </a:rPr>
                <a:t>IPO</a:t>
              </a:r>
              <a:endParaRPr lang="zh-CN" altLang="en-US" sz="3200">
                <a:solidFill>
                  <a:srgbClr val="350810"/>
                </a:solidFill>
                <a:latin typeface="思源黑体" panose="020B0300000000000000" charset="-122"/>
                <a:ea typeface="思源黑体" panose="020B0300000000000000" charset="-122"/>
                <a:sym typeface="思源黑体"/>
              </a:endParaRPr>
            </a:p>
          </p:txBody>
        </p:sp>
      </p:grpSp>
      <p:grpSp>
        <p:nvGrpSpPr>
          <p:cNvPr id="18" name="组合 17"/>
          <p:cNvGrpSpPr/>
          <p:nvPr>
            <p:custDataLst>
              <p:tags r:id="rId14"/>
            </p:custDataLst>
          </p:nvPr>
        </p:nvGrpSpPr>
        <p:grpSpPr>
          <a:xfrm>
            <a:off x="4362450" y="4781550"/>
            <a:ext cx="6855460" cy="816610"/>
            <a:chOff x="6840" y="2673"/>
            <a:chExt cx="10796" cy="1286"/>
          </a:xfrm>
        </p:grpSpPr>
        <p:pic>
          <p:nvPicPr>
            <p:cNvPr id="19" name="图片 18" descr="组 5"/>
            <p:cNvPicPr>
              <a:picLocks noChangeAspect="1"/>
            </p:cNvPicPr>
            <p:nvPr>
              <p:custDataLst>
                <p:tags r:id="rId15"/>
              </p:custDataLst>
            </p:nvPr>
          </p:nvPicPr>
          <p:blipFill>
            <a:blip r:embed="rId3"/>
            <a:stretch>
              <a:fillRect/>
            </a:stretch>
          </p:blipFill>
          <p:spPr>
            <a:xfrm>
              <a:off x="6840" y="2673"/>
              <a:ext cx="10797" cy="1286"/>
            </a:xfrm>
            <a:prstGeom prst="rect">
              <a:avLst/>
            </a:prstGeom>
          </p:spPr>
        </p:pic>
        <p:sp>
          <p:nvSpPr>
            <p:cNvPr id="20" name="文本框 19"/>
            <p:cNvSpPr txBox="1"/>
            <p:nvPr>
              <p:custDataLst>
                <p:tags r:id="rId16"/>
              </p:custDataLst>
            </p:nvPr>
          </p:nvSpPr>
          <p:spPr>
            <a:xfrm>
              <a:off x="7150" y="2975"/>
              <a:ext cx="2362" cy="723"/>
            </a:xfrm>
            <a:prstGeom prst="rect">
              <a:avLst/>
            </a:prstGeom>
            <a:noFill/>
          </p:spPr>
          <p:txBody>
            <a:bodyPr wrap="square" rtlCol="0">
              <a:noAutofit/>
            </a:bodyPr>
            <a:p>
              <a:pPr algn="ctr">
                <a:lnSpc>
                  <a:spcPct val="90000"/>
                </a:lnSpc>
              </a:pPr>
              <a:r>
                <a:rPr lang="zh-CN" altLang="en-US" sz="3200">
                  <a:gradFill>
                    <a:gsLst>
                      <a:gs pos="0">
                        <a:srgbClr val="FBFAFB"/>
                      </a:gs>
                      <a:gs pos="100000">
                        <a:srgbClr val="FFE38F"/>
                      </a:gs>
                    </a:gsLst>
                    <a:lin ang="0" scaled="0"/>
                  </a:gradFill>
                  <a:latin typeface="思源黑体" panose="020B0300000000000000" charset="-122"/>
                  <a:ea typeface="思源黑体" panose="020B0300000000000000" charset="-122"/>
                </a:rPr>
                <a:t>第四章</a:t>
              </a:r>
              <a:endParaRPr lang="zh-CN" altLang="en-US" sz="3200">
                <a:gradFill>
                  <a:gsLst>
                    <a:gs pos="0">
                      <a:srgbClr val="FBFAFB"/>
                    </a:gs>
                    <a:gs pos="100000">
                      <a:srgbClr val="FFE38F"/>
                    </a:gs>
                  </a:gsLst>
                  <a:lin ang="0" scaled="0"/>
                </a:gradFill>
                <a:latin typeface="思源黑体" panose="020B0300000000000000" charset="-122"/>
                <a:ea typeface="思源黑体" panose="020B0300000000000000" charset="-122"/>
              </a:endParaRPr>
            </a:p>
          </p:txBody>
        </p:sp>
        <p:sp>
          <p:nvSpPr>
            <p:cNvPr id="21" name="文本框 20"/>
            <p:cNvSpPr txBox="1"/>
            <p:nvPr>
              <p:custDataLst>
                <p:tags r:id="rId17"/>
              </p:custDataLst>
            </p:nvPr>
          </p:nvSpPr>
          <p:spPr>
            <a:xfrm>
              <a:off x="10250" y="3005"/>
              <a:ext cx="7066" cy="723"/>
            </a:xfrm>
            <a:prstGeom prst="rect">
              <a:avLst/>
            </a:prstGeom>
            <a:noFill/>
          </p:spPr>
          <p:txBody>
            <a:bodyPr wrap="square" rtlCol="0">
              <a:noAutofit/>
            </a:bodyPr>
            <a:p>
              <a:pPr algn="ctr">
                <a:lnSpc>
                  <a:spcPct val="90000"/>
                </a:lnSpc>
              </a:pPr>
              <a:r>
                <a:rPr lang="zh-CN" altLang="en-US" sz="3200">
                  <a:solidFill>
                    <a:srgbClr val="350810"/>
                  </a:solidFill>
                  <a:latin typeface="思源黑体" panose="020B0300000000000000" charset="-122"/>
                  <a:ea typeface="思源黑体" panose="020B0300000000000000" charset="-122"/>
                </a:rPr>
                <a:t>下半年药祖？</a:t>
              </a:r>
              <a:endParaRPr lang="zh-CN" altLang="en-US" sz="3200">
                <a:solidFill>
                  <a:srgbClr val="350810"/>
                </a:solidFill>
                <a:latin typeface="思源黑体" panose="020B0300000000000000" charset="-122"/>
                <a:ea typeface="思源黑体" panose="020B0300000000000000" charset="-122"/>
                <a:sym typeface="思源黑体"/>
              </a:endParaRPr>
            </a:p>
          </p:txBody>
        </p:sp>
      </p:grpSp>
    </p:spTree>
    <p:custDataLst>
      <p:tags r:id="rId18"/>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544955" y="2167890"/>
            <a:ext cx="2700655" cy="605790"/>
          </a:xfrm>
          <a:prstGeom prst="rect">
            <a:avLst/>
          </a:prstGeom>
          <a:noFill/>
        </p:spPr>
        <p:txBody>
          <a:bodyPr wrap="square" rtlCol="0">
            <a:noAutofit/>
          </a:bodyPr>
          <a:p>
            <a:pPr algn="ctr">
              <a:lnSpc>
                <a:spcPct val="90000"/>
              </a:lnSpc>
            </a:pPr>
            <a:r>
              <a:rPr lang="en-US" altLang="zh-CN" sz="4400">
                <a:gradFill>
                  <a:gsLst>
                    <a:gs pos="0">
                      <a:srgbClr val="FBFAFB"/>
                    </a:gs>
                    <a:gs pos="100000">
                      <a:srgbClr val="FFE38F"/>
                    </a:gs>
                  </a:gsLst>
                  <a:lin ang="0" scaled="0"/>
                </a:gradFill>
                <a:latin typeface="思源黑体" panose="020B0300000000000000" charset="-122"/>
                <a:ea typeface="思源黑体" panose="020B0300000000000000" charset="-122"/>
              </a:rPr>
              <a:t>PART 01</a:t>
            </a:r>
            <a:endParaRPr lang="en-US" altLang="zh-CN" sz="4400">
              <a:gradFill>
                <a:gsLst>
                  <a:gs pos="0">
                    <a:srgbClr val="FBFAFB"/>
                  </a:gs>
                  <a:gs pos="100000">
                    <a:srgbClr val="FFE38F"/>
                  </a:gs>
                </a:gsLst>
                <a:lin ang="0" scaled="0"/>
              </a:gradFill>
              <a:latin typeface="思源黑体" panose="020B0300000000000000" charset="-122"/>
              <a:ea typeface="思源黑体" panose="020B0300000000000000" charset="-122"/>
            </a:endParaRPr>
          </a:p>
        </p:txBody>
      </p:sp>
      <p:sp>
        <p:nvSpPr>
          <p:cNvPr id="4" name="文本框 3"/>
          <p:cNvSpPr txBox="1"/>
          <p:nvPr>
            <p:custDataLst>
              <p:tags r:id="rId1"/>
            </p:custDataLst>
          </p:nvPr>
        </p:nvSpPr>
        <p:spPr>
          <a:xfrm>
            <a:off x="1518285" y="2986405"/>
            <a:ext cx="9185275" cy="1295400"/>
          </a:xfrm>
          <a:prstGeom prst="rect">
            <a:avLst/>
          </a:prstGeom>
          <a:noFill/>
        </p:spPr>
        <p:txBody>
          <a:bodyPr wrap="square" rtlCol="0">
            <a:noAutofit/>
          </a:bodyPr>
          <a:p>
            <a:pPr algn="ctr"/>
            <a:r>
              <a:rPr lang="zh-CN" altLang="en-US" sz="8000">
                <a:solidFill>
                  <a:schemeClr val="tx1">
                    <a:lumMod val="85000"/>
                    <a:lumOff val="15000"/>
                  </a:schemeClr>
                </a:solidFill>
                <a:latin typeface="思源黑体" panose="020B0300000000000000" charset="-122"/>
                <a:ea typeface="思源黑体" panose="020B0300000000000000" charset="-122"/>
              </a:rPr>
              <a:t>指数箱体震荡</a:t>
            </a:r>
            <a:endParaRPr lang="zh-CN" altLang="en-US" sz="8000">
              <a:solidFill>
                <a:schemeClr val="tx1">
                  <a:lumMod val="85000"/>
                  <a:lumOff val="15000"/>
                </a:schemeClr>
              </a:solidFill>
              <a:latin typeface="思源黑体" panose="020B0300000000000000" charset="-122"/>
              <a:ea typeface="思源黑体" panose="020B0300000000000000" charset="-122"/>
              <a:sym typeface="思源黑体"/>
            </a:endParaRPr>
          </a:p>
        </p:txBody>
      </p:sp>
    </p:spTree>
    <p:custDataLst>
      <p:tags r:id="rId2"/>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文本框 11"/>
          <p:cNvSpPr txBox="1"/>
          <p:nvPr userDrawn="1">
            <p:custDataLst>
              <p:tags r:id="rId1"/>
            </p:custDataLst>
          </p:nvPr>
        </p:nvSpPr>
        <p:spPr>
          <a:xfrm>
            <a:off x="2974340" y="49530"/>
            <a:ext cx="6532880" cy="706755"/>
          </a:xfrm>
          <a:prstGeom prst="rect">
            <a:avLst/>
          </a:prstGeom>
          <a:noFill/>
        </p:spPr>
        <p:txBody>
          <a:bodyPr wrap="square" rtlCol="0">
            <a:spAutoFit/>
          </a:bodyPr>
          <a:p>
            <a:pPr algn="ctr" fontAlgn="auto"/>
            <a:r>
              <a:rPr lang="zh-CN" altLang="en-US" sz="4000">
                <a:ln w="19050">
                  <a:noFill/>
                </a:ln>
                <a:gradFill>
                  <a:gsLst>
                    <a:gs pos="0">
                      <a:srgbClr val="FEF988"/>
                    </a:gs>
                    <a:gs pos="100000">
                      <a:schemeClr val="bg1"/>
                    </a:gs>
                  </a:gsLst>
                  <a:lin ang="11280000" scaled="1"/>
                </a:gradFill>
                <a:latin typeface="思源黑体" panose="020B0300000000000000" charset="-122"/>
                <a:ea typeface="思源黑体" panose="020B0300000000000000" charset="-122"/>
                <a:sym typeface="思源黑体"/>
              </a:rPr>
              <a:t>上证指数</a:t>
            </a:r>
            <a:r>
              <a:rPr lang="zh-CN" sz="4000">
                <a:ln w="19050">
                  <a:noFill/>
                </a:ln>
                <a:gradFill>
                  <a:gsLst>
                    <a:gs pos="0">
                      <a:srgbClr val="FEF988"/>
                    </a:gs>
                    <a:gs pos="100000">
                      <a:schemeClr val="bg1"/>
                    </a:gs>
                  </a:gsLst>
                  <a:lin ang="11280000" scaled="1"/>
                </a:gradFill>
                <a:latin typeface="思源黑体" panose="020B0300000000000000" charset="-122"/>
                <a:ea typeface="思源黑体" panose="020B0300000000000000" charset="-122"/>
                <a:sym typeface="思源黑体"/>
              </a:rPr>
              <a:t>一度失守年线</a:t>
            </a:r>
            <a:endParaRPr lang="zh-CN" sz="4000">
              <a:ln w="19050">
                <a:noFill/>
              </a:ln>
              <a:gradFill>
                <a:gsLst>
                  <a:gs pos="0">
                    <a:srgbClr val="FEF988"/>
                  </a:gs>
                  <a:gs pos="100000">
                    <a:schemeClr val="bg1"/>
                  </a:gs>
                </a:gsLst>
                <a:lin ang="11280000" scaled="1"/>
              </a:gradFill>
              <a:latin typeface="思源黑体" panose="020B0300000000000000" charset="-122"/>
              <a:ea typeface="思源黑体" panose="020B0300000000000000" charset="-122"/>
              <a:sym typeface="思源黑体"/>
            </a:endParaRPr>
          </a:p>
        </p:txBody>
      </p:sp>
      <p:pic>
        <p:nvPicPr>
          <p:cNvPr id="3" name="图片 2"/>
          <p:cNvPicPr>
            <a:picLocks noChangeAspect="1"/>
          </p:cNvPicPr>
          <p:nvPr/>
        </p:nvPicPr>
        <p:blipFill>
          <a:blip r:embed="rId2"/>
          <a:stretch>
            <a:fillRect/>
          </a:stretch>
        </p:blipFill>
        <p:spPr>
          <a:xfrm>
            <a:off x="863600" y="1320800"/>
            <a:ext cx="10356215" cy="4992370"/>
          </a:xfrm>
          <a:prstGeom prst="rect">
            <a:avLst/>
          </a:prstGeom>
        </p:spPr>
      </p:pic>
      <p:sp>
        <p:nvSpPr>
          <p:cNvPr id="4" name="文本框 3"/>
          <p:cNvSpPr txBox="1"/>
          <p:nvPr/>
        </p:nvSpPr>
        <p:spPr>
          <a:xfrm>
            <a:off x="864235" y="863600"/>
            <a:ext cx="10741025" cy="2899410"/>
          </a:xfrm>
          <a:prstGeom prst="rect">
            <a:avLst/>
          </a:prstGeom>
        </p:spPr>
        <p:txBody>
          <a:bodyPr>
            <a:noAutofit/>
          </a:bodyPr>
          <a:p>
            <a:pPr marL="0" indent="0" algn="just" latinLnBrk="0">
              <a:lnSpc>
                <a:spcPts val="2250"/>
              </a:lnSpc>
              <a:spcBef>
                <a:spcPct val="0"/>
              </a:spcBef>
              <a:spcAft>
                <a:spcPct val="0"/>
              </a:spcAft>
            </a:pPr>
            <a:r>
              <a:rPr lang="zh-CN" altLang="en-US" b="1" i="0">
                <a:solidFill>
                  <a:srgbClr val="222222"/>
                </a:solidFill>
                <a:latin typeface="思源黑体"/>
                <a:ea typeface="思源黑体"/>
              </a:rPr>
              <a:t>上证指数的</a:t>
            </a:r>
            <a:r>
              <a:rPr lang="zh-CN" b="1" i="0">
                <a:solidFill>
                  <a:srgbClr val="222222"/>
                </a:solidFill>
                <a:latin typeface="思源黑体"/>
                <a:ea typeface="思源黑体" panose="020B0300000000000000" charset="-122"/>
              </a:rPr>
              <a:t>权重股，几乎</a:t>
            </a:r>
            <a:r>
              <a:rPr lang="zh-CN" altLang="en-US" b="1" i="0">
                <a:solidFill>
                  <a:srgbClr val="222222"/>
                </a:solidFill>
                <a:latin typeface="思源黑体"/>
                <a:ea typeface="思源黑体"/>
              </a:rPr>
              <a:t>全是银行、石油、煤炭、地产、央企国企。护盘对象，缺乏想象力</a:t>
            </a:r>
            <a:endParaRPr lang="zh-CN" altLang="en-US" b="1" i="0">
              <a:solidFill>
                <a:srgbClr val="222222"/>
              </a:solidFill>
              <a:latin typeface="思源黑体"/>
              <a:ea typeface="思源黑体"/>
            </a:endParaRPr>
          </a:p>
        </p:txBody>
      </p:sp>
      <p:sp>
        <p:nvSpPr>
          <p:cNvPr id="2" name="矩形 1"/>
          <p:cNvSpPr/>
          <p:nvPr/>
        </p:nvSpPr>
        <p:spPr>
          <a:xfrm>
            <a:off x="10959465" y="4987925"/>
            <a:ext cx="313055" cy="282575"/>
          </a:xfrm>
          <a:prstGeom prst="rect">
            <a:avLst/>
          </a:prstGeom>
          <a:solidFill>
            <a:schemeClr val="bg1"/>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3"/>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文本框 11"/>
          <p:cNvSpPr txBox="1"/>
          <p:nvPr userDrawn="1">
            <p:custDataLst>
              <p:tags r:id="rId1"/>
            </p:custDataLst>
          </p:nvPr>
        </p:nvSpPr>
        <p:spPr>
          <a:xfrm>
            <a:off x="2974340" y="49530"/>
            <a:ext cx="6532880" cy="706755"/>
          </a:xfrm>
          <a:prstGeom prst="rect">
            <a:avLst/>
          </a:prstGeom>
          <a:noFill/>
        </p:spPr>
        <p:txBody>
          <a:bodyPr wrap="square" rtlCol="0">
            <a:spAutoFit/>
          </a:bodyPr>
          <a:p>
            <a:pPr algn="ctr" fontAlgn="auto"/>
            <a:r>
              <a:rPr lang="zh-CN" altLang="en-US" sz="4000">
                <a:ln w="19050">
                  <a:noFill/>
                </a:ln>
                <a:gradFill>
                  <a:gsLst>
                    <a:gs pos="0">
                      <a:srgbClr val="FEF988"/>
                    </a:gs>
                    <a:gs pos="100000">
                      <a:schemeClr val="bg1"/>
                    </a:gs>
                  </a:gsLst>
                  <a:lin ang="11280000" scaled="1"/>
                </a:gradFill>
                <a:latin typeface="思源黑体" panose="020B0300000000000000" charset="-122"/>
                <a:ea typeface="思源黑体" panose="020B0300000000000000" charset="-122"/>
                <a:sym typeface="思源黑体"/>
              </a:rPr>
              <a:t>中国居民财产动向</a:t>
            </a:r>
            <a:endParaRPr lang="zh-CN" altLang="en-US" sz="4000">
              <a:ln w="19050">
                <a:noFill/>
              </a:ln>
              <a:gradFill>
                <a:gsLst>
                  <a:gs pos="0">
                    <a:srgbClr val="FEF988"/>
                  </a:gs>
                  <a:gs pos="100000">
                    <a:schemeClr val="bg1"/>
                  </a:gs>
                </a:gsLst>
                <a:lin ang="11280000" scaled="1"/>
              </a:gradFill>
              <a:latin typeface="思源黑体" panose="020B0300000000000000" charset="-122"/>
              <a:ea typeface="思源黑体" panose="020B0300000000000000" charset="-122"/>
              <a:sym typeface="思源黑体"/>
            </a:endParaRPr>
          </a:p>
        </p:txBody>
      </p:sp>
      <p:pic>
        <p:nvPicPr>
          <p:cNvPr id="3" name="图片 2"/>
          <p:cNvPicPr>
            <a:picLocks noChangeAspect="1"/>
          </p:cNvPicPr>
          <p:nvPr/>
        </p:nvPicPr>
        <p:blipFill>
          <a:blip r:embed="rId2"/>
          <a:stretch>
            <a:fillRect/>
          </a:stretch>
        </p:blipFill>
        <p:spPr>
          <a:xfrm>
            <a:off x="514985" y="829945"/>
            <a:ext cx="5513070" cy="5556250"/>
          </a:xfrm>
          <a:prstGeom prst="rect">
            <a:avLst/>
          </a:prstGeom>
        </p:spPr>
      </p:pic>
      <p:sp>
        <p:nvSpPr>
          <p:cNvPr id="4" name="文本框 3"/>
          <p:cNvSpPr txBox="1"/>
          <p:nvPr/>
        </p:nvSpPr>
        <p:spPr>
          <a:xfrm>
            <a:off x="6203950" y="829945"/>
            <a:ext cx="5619750" cy="5401310"/>
          </a:xfrm>
          <a:prstGeom prst="rect">
            <a:avLst/>
          </a:prstGeom>
        </p:spPr>
        <p:txBody>
          <a:bodyPr>
            <a:noAutofit/>
          </a:bodyPr>
          <a:p>
            <a:pPr marL="0" indent="0">
              <a:lnSpc>
                <a:spcPct val="110000"/>
              </a:lnSpc>
            </a:pPr>
            <a:r>
              <a:rPr lang="en-US" altLang="zh-CN" sz="1600" b="0" i="0">
                <a:solidFill>
                  <a:srgbClr val="333333"/>
                </a:solidFill>
                <a:latin typeface="思源黑体"/>
                <a:ea typeface="思源黑体"/>
              </a:rPr>
              <a:t>2026</a:t>
            </a:r>
            <a:r>
              <a:rPr lang="zh-CN" altLang="en-US" sz="1600" b="0" i="0">
                <a:solidFill>
                  <a:srgbClr val="333333"/>
                </a:solidFill>
                <a:latin typeface="思源黑体"/>
                <a:ea typeface="思源黑体"/>
              </a:rPr>
              <a:t>年</a:t>
            </a:r>
            <a:r>
              <a:rPr lang="en-US" altLang="zh-CN" sz="1600" b="0" i="0">
                <a:solidFill>
                  <a:srgbClr val="333333"/>
                </a:solidFill>
                <a:latin typeface="思源黑体"/>
                <a:ea typeface="思源黑体"/>
              </a:rPr>
              <a:t>7</a:t>
            </a:r>
            <a:r>
              <a:rPr lang="zh-CN" altLang="en-US" sz="1600" b="0" i="0">
                <a:solidFill>
                  <a:srgbClr val="333333"/>
                </a:solidFill>
                <a:latin typeface="思源黑体"/>
                <a:ea typeface="思源黑体"/>
              </a:rPr>
              <a:t>月，</a:t>
            </a:r>
            <a:r>
              <a:rPr lang="zh-CN" altLang="en-US" sz="1600">
                <a:solidFill>
                  <a:srgbClr val="FF0000"/>
                </a:solidFill>
                <a:latin typeface="思源黑体"/>
                <a:ea typeface="思源黑体"/>
                <a:sym typeface="思源黑体"/>
              </a:rPr>
              <a:t>高盛</a:t>
            </a:r>
            <a:r>
              <a:rPr lang="zh-CN" altLang="en-US" sz="1600">
                <a:solidFill>
                  <a:srgbClr val="333333"/>
                </a:solidFill>
                <a:latin typeface="思源黑体"/>
                <a:ea typeface="思源黑体"/>
                <a:sym typeface="思源黑体"/>
              </a:rPr>
              <a:t> </a:t>
            </a:r>
            <a:r>
              <a:rPr lang="zh-CN" altLang="en-US" sz="1600" b="0" i="0">
                <a:solidFill>
                  <a:srgbClr val="333333"/>
                </a:solidFill>
                <a:latin typeface="思源黑体"/>
                <a:ea typeface="思源黑体"/>
              </a:rPr>
              <a:t>发布研报</a:t>
            </a:r>
            <a:r>
              <a:rPr lang="en-US" altLang="zh-CN" sz="1600" b="0" i="0">
                <a:solidFill>
                  <a:srgbClr val="333333"/>
                </a:solidFill>
                <a:latin typeface="思源黑体"/>
                <a:ea typeface="思源黑体"/>
              </a:rPr>
              <a:t>《</a:t>
            </a:r>
            <a:r>
              <a:rPr lang="zh-CN" altLang="en-US" sz="1600" b="0" i="0">
                <a:solidFill>
                  <a:srgbClr val="333333"/>
                </a:solidFill>
                <a:latin typeface="思源黑体"/>
                <a:ea typeface="思源黑体"/>
              </a:rPr>
              <a:t>中国居民资产负债表：趋势拐点已现</a:t>
            </a:r>
            <a:r>
              <a:rPr lang="en-US" altLang="zh-CN" sz="1600" b="0" i="0">
                <a:solidFill>
                  <a:srgbClr val="333333"/>
                </a:solidFill>
                <a:latin typeface="思源黑体"/>
                <a:ea typeface="思源黑体"/>
              </a:rPr>
              <a:t>》</a:t>
            </a:r>
            <a:r>
              <a:rPr lang="zh-CN" altLang="en-US" sz="1600" b="0" i="0">
                <a:solidFill>
                  <a:srgbClr val="333333"/>
                </a:solidFill>
                <a:latin typeface="思源黑体"/>
                <a:ea typeface="思源黑体"/>
              </a:rPr>
              <a:t>（</a:t>
            </a:r>
            <a:r>
              <a:rPr lang="en-US" altLang="zh-CN" sz="1600" b="0" i="0">
                <a:solidFill>
                  <a:srgbClr val="333333"/>
                </a:solidFill>
                <a:latin typeface="思源黑体"/>
                <a:ea typeface="思源黑体"/>
              </a:rPr>
              <a:t>China's Household Balance Sheet: Turning the Tide</a:t>
            </a:r>
            <a:r>
              <a:rPr lang="zh-CN" altLang="en-US" sz="1600" b="0" i="0">
                <a:solidFill>
                  <a:srgbClr val="333333"/>
                </a:solidFill>
                <a:latin typeface="思源黑体"/>
                <a:ea typeface="思源黑体"/>
              </a:rPr>
              <a:t>），指出中国居民部门正在经历一场从</a:t>
            </a:r>
            <a:r>
              <a:rPr lang="en-US" altLang="zh-CN" sz="1600" b="0" i="0">
                <a:solidFill>
                  <a:srgbClr val="333333"/>
                </a:solidFill>
                <a:latin typeface="思源黑体"/>
                <a:ea typeface="思源黑体"/>
              </a:rPr>
              <a:t>"‌</a:t>
            </a:r>
            <a:r>
              <a:rPr lang="zh-CN" altLang="en-US" sz="1600" b="0" i="0">
                <a:solidFill>
                  <a:srgbClr val="333333"/>
                </a:solidFill>
                <a:latin typeface="思源黑体"/>
                <a:ea typeface="思源黑体"/>
              </a:rPr>
              <a:t>房地产驱动</a:t>
            </a:r>
            <a:r>
              <a:rPr lang="en-US" altLang="zh-CN" sz="1600" b="0" i="0">
                <a:solidFill>
                  <a:srgbClr val="333333"/>
                </a:solidFill>
                <a:latin typeface="思源黑体"/>
                <a:ea typeface="思源黑体"/>
              </a:rPr>
              <a:t>‌"</a:t>
            </a:r>
            <a:r>
              <a:rPr lang="zh-CN" altLang="en-US" sz="1600" b="0" i="0">
                <a:solidFill>
                  <a:srgbClr val="333333"/>
                </a:solidFill>
                <a:latin typeface="思源黑体"/>
                <a:ea typeface="思源黑体"/>
              </a:rPr>
              <a:t>向</a:t>
            </a:r>
            <a:r>
              <a:rPr lang="en-US" altLang="zh-CN" sz="1600" b="0" i="0">
                <a:solidFill>
                  <a:srgbClr val="333333"/>
                </a:solidFill>
                <a:latin typeface="思源黑体"/>
                <a:ea typeface="思源黑体"/>
              </a:rPr>
              <a:t>"‌</a:t>
            </a:r>
            <a:r>
              <a:rPr lang="zh-CN" altLang="en-US" sz="1600" b="0" i="0">
                <a:solidFill>
                  <a:srgbClr val="333333"/>
                </a:solidFill>
                <a:latin typeface="思源黑体"/>
                <a:ea typeface="思源黑体"/>
              </a:rPr>
              <a:t>金融资产驱动</a:t>
            </a:r>
            <a:r>
              <a:rPr lang="en-US" altLang="zh-CN" sz="1600" b="0" i="0">
                <a:solidFill>
                  <a:srgbClr val="333333"/>
                </a:solidFill>
                <a:latin typeface="思源黑体"/>
                <a:ea typeface="思源黑体"/>
              </a:rPr>
              <a:t>‌"</a:t>
            </a:r>
            <a:r>
              <a:rPr lang="zh-CN" altLang="en-US" sz="1600" b="0" i="0">
                <a:solidFill>
                  <a:srgbClr val="333333"/>
                </a:solidFill>
                <a:latin typeface="思源黑体"/>
                <a:ea typeface="思源黑体"/>
              </a:rPr>
              <a:t>的历史性财富大迁徙，标志着过去二十年依赖房价上涨和信贷扩张的财富增长模式已发生结构性转变 。</a:t>
            </a:r>
            <a:endParaRPr lang="zh-CN" altLang="en-US" sz="1600" b="0" i="0">
              <a:solidFill>
                <a:srgbClr val="333333"/>
              </a:solidFill>
              <a:latin typeface="思源黑体"/>
              <a:ea typeface="思源黑体"/>
            </a:endParaRPr>
          </a:p>
          <a:p>
            <a:pPr marL="0" indent="0">
              <a:lnSpc>
                <a:spcPct val="110000"/>
              </a:lnSpc>
            </a:pPr>
            <a:endParaRPr lang="zh-CN" altLang="en-US" sz="1600" b="0" i="0">
              <a:solidFill>
                <a:srgbClr val="333333"/>
              </a:solidFill>
              <a:latin typeface="思源黑体"/>
              <a:ea typeface="思源黑体"/>
            </a:endParaRPr>
          </a:p>
          <a:p>
            <a:pPr marL="0" indent="0">
              <a:lnSpc>
                <a:spcPct val="110000"/>
              </a:lnSpc>
            </a:pPr>
            <a:r>
              <a:rPr lang="zh-CN" altLang="en-US" sz="1600">
                <a:solidFill>
                  <a:srgbClr val="333333"/>
                </a:solidFill>
                <a:latin typeface="思源黑体"/>
                <a:ea typeface="思源黑体"/>
                <a:sym typeface="思源黑体"/>
              </a:rPr>
              <a:t>居民的家庭资产，正在向存款类和股票类金融资产转换。</a:t>
            </a:r>
            <a:endParaRPr lang="zh-CN" altLang="en-US" sz="1600" b="0" i="0">
              <a:solidFill>
                <a:srgbClr val="333333"/>
              </a:solidFill>
              <a:latin typeface="思源黑体"/>
              <a:ea typeface="思源黑体"/>
            </a:endParaRPr>
          </a:p>
          <a:p>
            <a:pPr marL="0" indent="0">
              <a:lnSpc>
                <a:spcPct val="110000"/>
              </a:lnSpc>
            </a:pPr>
            <a:r>
              <a:rPr lang="zh-CN" altLang="en-US" sz="1600" b="0" i="0">
                <a:solidFill>
                  <a:srgbClr val="333333"/>
                </a:solidFill>
                <a:latin typeface="思源黑体"/>
                <a:ea typeface="思源黑体"/>
              </a:rPr>
              <a:t>2021年地产顶峰时，房子占了居民财富比例的67%，现金+存款占比16%，股票基金类金融资产占比15%，直接持股占比5%。</a:t>
            </a:r>
            <a:r>
              <a:rPr lang="en-US" altLang="zh-CN" sz="1600" b="0" i="0">
                <a:solidFill>
                  <a:srgbClr val="333333"/>
                </a:solidFill>
                <a:latin typeface="思源黑体"/>
                <a:ea typeface="思源黑体"/>
              </a:rPr>
              <a:t>2026</a:t>
            </a:r>
            <a:r>
              <a:rPr lang="zh-CN" altLang="en-US" sz="1600" b="0" i="0">
                <a:solidFill>
                  <a:srgbClr val="333333"/>
                </a:solidFill>
                <a:latin typeface="思源黑体"/>
                <a:ea typeface="思源黑体"/>
              </a:rPr>
              <a:t>年一季度，房子占居民家庭资产下降到了52%。而现金+存款上升到25%，股票基金类金融资产上升到20%。直接持股比例上升1个点，占比为6%。</a:t>
            </a:r>
            <a:endParaRPr lang="zh-CN" altLang="en-US" sz="1600" b="0" i="0">
              <a:solidFill>
                <a:srgbClr val="333333"/>
              </a:solidFill>
              <a:latin typeface="思源黑体"/>
              <a:ea typeface="思源黑体"/>
            </a:endParaRPr>
          </a:p>
          <a:p>
            <a:pPr marL="0" indent="0">
              <a:lnSpc>
                <a:spcPct val="110000"/>
              </a:lnSpc>
            </a:pPr>
            <a:endParaRPr lang="zh-CN" altLang="en-US" sz="1600" b="0" i="0">
              <a:solidFill>
                <a:srgbClr val="333333"/>
              </a:solidFill>
              <a:latin typeface="思源黑体"/>
              <a:ea typeface="思源黑体"/>
            </a:endParaRPr>
          </a:p>
          <a:p>
            <a:pPr marL="0" indent="0">
              <a:lnSpc>
                <a:spcPct val="110000"/>
              </a:lnSpc>
            </a:pPr>
            <a:r>
              <a:rPr lang="zh-CN" altLang="en-US" sz="1600" b="0" i="0">
                <a:solidFill>
                  <a:srgbClr val="333333"/>
                </a:solidFill>
                <a:latin typeface="思源黑体"/>
                <a:ea typeface="思源黑体"/>
              </a:rPr>
              <a:t>1992-2002年，改革开放后，居民家庭资产年均增速25%。</a:t>
            </a:r>
            <a:endParaRPr lang="zh-CN" altLang="en-US" sz="1600" b="0" i="0">
              <a:solidFill>
                <a:srgbClr val="333333"/>
              </a:solidFill>
              <a:latin typeface="思源黑体"/>
              <a:ea typeface="思源黑体"/>
            </a:endParaRPr>
          </a:p>
          <a:p>
            <a:pPr marL="0" indent="0">
              <a:lnSpc>
                <a:spcPct val="110000"/>
              </a:lnSpc>
            </a:pPr>
            <a:r>
              <a:rPr lang="zh-CN" altLang="en-US" sz="1600" b="0" i="0">
                <a:solidFill>
                  <a:srgbClr val="333333"/>
                </a:solidFill>
                <a:latin typeface="思源黑体"/>
                <a:ea typeface="思源黑体"/>
              </a:rPr>
              <a:t>2002-2012年，</a:t>
            </a:r>
            <a:r>
              <a:rPr lang="zh-CN" altLang="en-US" sz="1600">
                <a:solidFill>
                  <a:srgbClr val="333333"/>
                </a:solidFill>
                <a:latin typeface="思源黑体"/>
                <a:ea typeface="思源黑体"/>
                <a:sym typeface="思源黑体"/>
              </a:rPr>
              <a:t>城镇化加速，</a:t>
            </a:r>
            <a:r>
              <a:rPr lang="zh-CN" altLang="en-US" sz="1600" b="0" i="0">
                <a:solidFill>
                  <a:srgbClr val="333333"/>
                </a:solidFill>
                <a:latin typeface="思源黑体"/>
                <a:ea typeface="思源黑体"/>
              </a:rPr>
              <a:t>家庭资产年均增速20%。</a:t>
            </a:r>
            <a:endParaRPr lang="zh-CN" altLang="en-US" sz="1600" b="0" i="0">
              <a:solidFill>
                <a:srgbClr val="333333"/>
              </a:solidFill>
              <a:latin typeface="思源黑体"/>
              <a:ea typeface="思源黑体"/>
            </a:endParaRPr>
          </a:p>
          <a:p>
            <a:pPr marL="0" indent="0">
              <a:lnSpc>
                <a:spcPct val="110000"/>
              </a:lnSpc>
            </a:pPr>
            <a:r>
              <a:rPr lang="zh-CN" altLang="en-US" sz="1600" b="0" i="0">
                <a:solidFill>
                  <a:srgbClr val="333333"/>
                </a:solidFill>
                <a:latin typeface="思源黑体"/>
                <a:ea typeface="思源黑体"/>
              </a:rPr>
              <a:t>2012-2022年，</a:t>
            </a:r>
            <a:r>
              <a:rPr lang="zh-CN" altLang="en-US" sz="1600">
                <a:solidFill>
                  <a:srgbClr val="333333"/>
                </a:solidFill>
                <a:latin typeface="思源黑体"/>
                <a:ea typeface="思源黑体"/>
                <a:sym typeface="思源黑体"/>
              </a:rPr>
              <a:t>地产红利下降，</a:t>
            </a:r>
            <a:r>
              <a:rPr lang="zh-CN" altLang="en-US" sz="1600" b="0" i="0">
                <a:solidFill>
                  <a:srgbClr val="333333"/>
                </a:solidFill>
                <a:latin typeface="思源黑体"/>
                <a:ea typeface="思源黑体"/>
              </a:rPr>
              <a:t>居民家庭资产增速10%。</a:t>
            </a:r>
            <a:endParaRPr lang="zh-CN" altLang="en-US" sz="1600" b="0" i="0">
              <a:solidFill>
                <a:srgbClr val="333333"/>
              </a:solidFill>
              <a:latin typeface="思源黑体"/>
              <a:ea typeface="思源黑体"/>
            </a:endParaRPr>
          </a:p>
          <a:p>
            <a:pPr marL="0" indent="0">
              <a:lnSpc>
                <a:spcPct val="110000"/>
              </a:lnSpc>
            </a:pPr>
            <a:r>
              <a:rPr lang="zh-CN" altLang="en-US" sz="1600" b="0" i="0">
                <a:solidFill>
                  <a:srgbClr val="333333"/>
                </a:solidFill>
                <a:latin typeface="思源黑体"/>
                <a:ea typeface="思源黑体"/>
              </a:rPr>
              <a:t>2023年，居民家庭资产达到了历史峰值，然后随着房价的下行，居民资产总额开始收缩，收缩了6个季度，直到最近几个季度才逐渐稳定在730万亿。目前处在</a:t>
            </a:r>
            <a:r>
              <a:rPr lang="en-US" altLang="zh-CN" sz="1600" b="0" i="0">
                <a:solidFill>
                  <a:srgbClr val="333333"/>
                </a:solidFill>
                <a:latin typeface="思源黑体"/>
                <a:ea typeface="思源黑体"/>
              </a:rPr>
              <a:t>L</a:t>
            </a:r>
            <a:r>
              <a:rPr lang="zh-CN" altLang="en-US" sz="1600" b="0" i="0">
                <a:solidFill>
                  <a:srgbClr val="333333"/>
                </a:solidFill>
                <a:latin typeface="思源黑体"/>
                <a:ea typeface="思源黑体"/>
              </a:rPr>
              <a:t>型的触底徘徊中。</a:t>
            </a:r>
            <a:r>
              <a:rPr lang="en-US" altLang="zh-CN" sz="1600" b="0" i="0">
                <a:solidFill>
                  <a:srgbClr val="333333"/>
                </a:solidFill>
                <a:latin typeface="思源黑体"/>
                <a:ea typeface="思源黑体"/>
              </a:rPr>
              <a:t>‌‌</a:t>
            </a:r>
            <a:endParaRPr lang="en-US" altLang="zh-CN" sz="1600" b="0" i="0">
              <a:solidFill>
                <a:srgbClr val="333333"/>
              </a:solidFill>
              <a:latin typeface="思源黑体"/>
              <a:ea typeface="思源黑体"/>
            </a:endParaRPr>
          </a:p>
        </p:txBody>
      </p:sp>
    </p:spTree>
    <p:custDataLst>
      <p:tags r:id="rId3"/>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文本框 11"/>
          <p:cNvSpPr txBox="1"/>
          <p:nvPr userDrawn="1">
            <p:custDataLst>
              <p:tags r:id="rId1"/>
            </p:custDataLst>
          </p:nvPr>
        </p:nvSpPr>
        <p:spPr>
          <a:xfrm>
            <a:off x="2974340" y="49530"/>
            <a:ext cx="6532880" cy="706755"/>
          </a:xfrm>
          <a:prstGeom prst="rect">
            <a:avLst/>
          </a:prstGeom>
          <a:noFill/>
        </p:spPr>
        <p:txBody>
          <a:bodyPr wrap="square" rtlCol="0">
            <a:spAutoFit/>
          </a:bodyPr>
          <a:p>
            <a:pPr algn="ctr" fontAlgn="auto"/>
            <a:r>
              <a:rPr lang="zh-CN" altLang="en-US" sz="4000">
                <a:ln w="19050">
                  <a:noFill/>
                </a:ln>
                <a:gradFill>
                  <a:gsLst>
                    <a:gs pos="0">
                      <a:srgbClr val="FEF988"/>
                    </a:gs>
                    <a:gs pos="100000">
                      <a:schemeClr val="bg1"/>
                    </a:gs>
                  </a:gsLst>
                  <a:lin ang="11280000" scaled="1"/>
                </a:gradFill>
                <a:latin typeface="思源黑体" panose="020B0300000000000000" charset="-122"/>
                <a:ea typeface="思源黑体" panose="020B0300000000000000" charset="-122"/>
                <a:sym typeface="思源黑体"/>
              </a:rPr>
              <a:t>创业板发威，深强沪弱</a:t>
            </a:r>
            <a:endParaRPr lang="zh-CN" altLang="en-US" sz="4000">
              <a:ln w="19050">
                <a:noFill/>
              </a:ln>
              <a:gradFill>
                <a:gsLst>
                  <a:gs pos="0">
                    <a:srgbClr val="FEF988"/>
                  </a:gs>
                  <a:gs pos="100000">
                    <a:schemeClr val="bg1"/>
                  </a:gs>
                </a:gsLst>
                <a:lin ang="11280000" scaled="1"/>
              </a:gradFill>
              <a:latin typeface="思源黑体" panose="020B0300000000000000" charset="-122"/>
              <a:ea typeface="思源黑体" panose="020B0300000000000000" charset="-122"/>
              <a:sym typeface="思源黑体"/>
            </a:endParaRPr>
          </a:p>
        </p:txBody>
      </p:sp>
      <p:pic>
        <p:nvPicPr>
          <p:cNvPr id="3" name="图片 2"/>
          <p:cNvPicPr>
            <a:picLocks noChangeAspect="1"/>
          </p:cNvPicPr>
          <p:nvPr/>
        </p:nvPicPr>
        <p:blipFill>
          <a:blip r:embed="rId2"/>
          <a:stretch>
            <a:fillRect/>
          </a:stretch>
        </p:blipFill>
        <p:spPr>
          <a:xfrm>
            <a:off x="818515" y="1256030"/>
            <a:ext cx="10555605" cy="5099050"/>
          </a:xfrm>
          <a:prstGeom prst="rect">
            <a:avLst/>
          </a:prstGeom>
        </p:spPr>
      </p:pic>
      <p:sp>
        <p:nvSpPr>
          <p:cNvPr id="4" name="文本框 3"/>
          <p:cNvSpPr txBox="1"/>
          <p:nvPr/>
        </p:nvSpPr>
        <p:spPr>
          <a:xfrm>
            <a:off x="818515" y="826770"/>
            <a:ext cx="10697210" cy="2771140"/>
          </a:xfrm>
          <a:prstGeom prst="rect">
            <a:avLst/>
          </a:prstGeom>
        </p:spPr>
        <p:txBody>
          <a:bodyPr>
            <a:noAutofit/>
          </a:bodyPr>
          <a:p>
            <a:pPr marL="0" indent="0"/>
            <a:r>
              <a:rPr lang="zh-CN" altLang="en-US" sz="1600" b="0" i="0">
                <a:solidFill>
                  <a:srgbClr val="000000"/>
                </a:solidFill>
                <a:latin typeface="思源黑体" panose="020B0300000000000000" charset="-122"/>
                <a:ea typeface="思源黑体" panose="020B0300000000000000" charset="-122"/>
              </a:rPr>
              <a:t>国家重点扶持、行业高速爆发。资金追捧</a:t>
            </a:r>
            <a:r>
              <a:rPr lang="en-US" altLang="zh-CN" sz="1600" b="0" i="0">
                <a:solidFill>
                  <a:srgbClr val="000000"/>
                </a:solidFill>
                <a:latin typeface="思源黑体" panose="020B0300000000000000" charset="-122"/>
                <a:ea typeface="思源黑体" panose="020B0300000000000000" charset="-122"/>
              </a:rPr>
              <a:t>AI</a:t>
            </a:r>
            <a:r>
              <a:rPr lang="zh-CN" altLang="en-US" sz="1600" b="0" i="0">
                <a:solidFill>
                  <a:srgbClr val="000000"/>
                </a:solidFill>
                <a:latin typeface="思源黑体" panose="020B0300000000000000" charset="-122"/>
                <a:ea typeface="思源黑体" panose="020B0300000000000000" charset="-122"/>
              </a:rPr>
              <a:t>产业链：半导体、计算机、通信设备，深圳创业板指年内累计涨超35%</a:t>
            </a:r>
            <a:endParaRPr lang="zh-CN" altLang="en-US" sz="1600" b="0" i="0">
              <a:solidFill>
                <a:srgbClr val="000000"/>
              </a:solidFill>
              <a:latin typeface="思源黑体" panose="020B0300000000000000" charset="-122"/>
              <a:ea typeface="思源黑体" panose="020B0300000000000000" charset="-122"/>
            </a:endParaRPr>
          </a:p>
        </p:txBody>
      </p:sp>
    </p:spTree>
    <p:custDataLst>
      <p:tags r:id="rId3"/>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文本框 11"/>
          <p:cNvSpPr txBox="1"/>
          <p:nvPr userDrawn="1">
            <p:custDataLst>
              <p:tags r:id="rId1"/>
            </p:custDataLst>
          </p:nvPr>
        </p:nvSpPr>
        <p:spPr>
          <a:xfrm>
            <a:off x="2974340" y="49530"/>
            <a:ext cx="6532880" cy="706755"/>
          </a:xfrm>
          <a:prstGeom prst="rect">
            <a:avLst/>
          </a:prstGeom>
          <a:noFill/>
        </p:spPr>
        <p:txBody>
          <a:bodyPr wrap="square" rtlCol="0">
            <a:spAutoFit/>
          </a:bodyPr>
          <a:p>
            <a:pPr algn="ctr" fontAlgn="auto"/>
            <a:r>
              <a:rPr lang="zh-CN" altLang="en-US" sz="4000">
                <a:ln w="19050">
                  <a:noFill/>
                </a:ln>
                <a:gradFill>
                  <a:gsLst>
                    <a:gs pos="0">
                      <a:srgbClr val="FEF988"/>
                    </a:gs>
                    <a:gs pos="100000">
                      <a:schemeClr val="bg1"/>
                    </a:gs>
                  </a:gsLst>
                  <a:lin ang="11280000" scaled="1"/>
                </a:gradFill>
                <a:latin typeface="思源黑体" panose="020B0300000000000000" charset="-122"/>
                <a:ea typeface="思源黑体" panose="020B0300000000000000" charset="-122"/>
                <a:sym typeface="思源黑体"/>
              </a:rPr>
              <a:t>巩固好香港国际金融中心</a:t>
            </a:r>
            <a:endParaRPr lang="zh-CN" altLang="en-US" sz="4000">
              <a:ln w="19050">
                <a:noFill/>
              </a:ln>
              <a:gradFill>
                <a:gsLst>
                  <a:gs pos="0">
                    <a:srgbClr val="FEF988"/>
                  </a:gs>
                  <a:gs pos="100000">
                    <a:schemeClr val="bg1"/>
                  </a:gs>
                </a:gsLst>
                <a:lin ang="11280000" scaled="1"/>
              </a:gradFill>
              <a:latin typeface="思源黑体" panose="020B0300000000000000" charset="-122"/>
              <a:ea typeface="思源黑体" panose="020B0300000000000000" charset="-122"/>
              <a:sym typeface="思源黑体"/>
            </a:endParaRPr>
          </a:p>
        </p:txBody>
      </p:sp>
      <p:pic>
        <p:nvPicPr>
          <p:cNvPr id="4" name="图片 3"/>
          <p:cNvPicPr>
            <a:picLocks noChangeAspect="1"/>
          </p:cNvPicPr>
          <p:nvPr/>
        </p:nvPicPr>
        <p:blipFill>
          <a:blip r:embed="rId2"/>
          <a:stretch>
            <a:fillRect/>
          </a:stretch>
        </p:blipFill>
        <p:spPr>
          <a:xfrm>
            <a:off x="6626860" y="955675"/>
            <a:ext cx="4801870" cy="2677160"/>
          </a:xfrm>
          <a:prstGeom prst="rect">
            <a:avLst/>
          </a:prstGeom>
        </p:spPr>
      </p:pic>
      <p:pic>
        <p:nvPicPr>
          <p:cNvPr id="7" name="图片 6"/>
          <p:cNvPicPr>
            <a:picLocks noChangeAspect="1"/>
          </p:cNvPicPr>
          <p:nvPr/>
        </p:nvPicPr>
        <p:blipFill>
          <a:blip r:embed="rId3"/>
          <a:stretch>
            <a:fillRect/>
          </a:stretch>
        </p:blipFill>
        <p:spPr>
          <a:xfrm>
            <a:off x="6626860" y="3709670"/>
            <a:ext cx="4845050" cy="2714625"/>
          </a:xfrm>
          <a:prstGeom prst="rect">
            <a:avLst/>
          </a:prstGeom>
        </p:spPr>
      </p:pic>
      <p:pic>
        <p:nvPicPr>
          <p:cNvPr id="8" name="图片 7"/>
          <p:cNvPicPr>
            <a:picLocks noChangeAspect="1"/>
          </p:cNvPicPr>
          <p:nvPr/>
        </p:nvPicPr>
        <p:blipFill>
          <a:blip r:embed="rId4"/>
          <a:stretch>
            <a:fillRect/>
          </a:stretch>
        </p:blipFill>
        <p:spPr>
          <a:xfrm>
            <a:off x="466090" y="2912110"/>
            <a:ext cx="5989955" cy="3512185"/>
          </a:xfrm>
          <a:prstGeom prst="rect">
            <a:avLst/>
          </a:prstGeom>
        </p:spPr>
      </p:pic>
      <p:sp>
        <p:nvSpPr>
          <p:cNvPr id="9" name="文本框 8"/>
          <p:cNvSpPr txBox="1"/>
          <p:nvPr/>
        </p:nvSpPr>
        <p:spPr>
          <a:xfrm>
            <a:off x="466090" y="955675"/>
            <a:ext cx="5989320" cy="3011805"/>
          </a:xfrm>
          <a:prstGeom prst="rect">
            <a:avLst/>
          </a:prstGeom>
        </p:spPr>
        <p:txBody>
          <a:bodyPr>
            <a:noAutofit/>
          </a:bodyPr>
          <a:p>
            <a:pPr marL="0" indent="0"/>
            <a:r>
              <a:rPr lang="en-US" altLang="zh-CN" sz="1600" b="0" i="0">
                <a:solidFill>
                  <a:srgbClr val="333333"/>
                </a:solidFill>
                <a:latin typeface="思源黑体"/>
                <a:ea typeface="思源黑体"/>
              </a:rPr>
              <a:t>7</a:t>
            </a:r>
            <a:r>
              <a:rPr lang="zh-CN" altLang="en-US" sz="1600" b="0" i="0">
                <a:solidFill>
                  <a:srgbClr val="333333"/>
                </a:solidFill>
                <a:latin typeface="思源黑体"/>
                <a:ea typeface="思源黑体" panose="020B0300000000000000" charset="-122"/>
              </a:rPr>
              <a:t>月</a:t>
            </a:r>
            <a:r>
              <a:rPr lang="en-US" altLang="zh-CN" sz="1600" b="0" i="0">
                <a:solidFill>
                  <a:srgbClr val="333333"/>
                </a:solidFill>
                <a:latin typeface="思源黑体"/>
                <a:ea typeface="思源黑体" panose="020B0300000000000000" charset="-122"/>
              </a:rPr>
              <a:t>7</a:t>
            </a:r>
            <a:r>
              <a:rPr lang="zh-CN" altLang="en-US" sz="1600" b="0" i="0">
                <a:solidFill>
                  <a:srgbClr val="333333"/>
                </a:solidFill>
                <a:latin typeface="思源黑体"/>
                <a:ea typeface="思源黑体" panose="020B0300000000000000" charset="-122"/>
              </a:rPr>
              <a:t>日，</a:t>
            </a:r>
            <a:r>
              <a:rPr lang="zh-CN" altLang="en-US" sz="1600" b="0" i="0">
                <a:solidFill>
                  <a:srgbClr val="333333"/>
                </a:solidFill>
                <a:latin typeface="思源黑体"/>
                <a:ea typeface="思源黑体"/>
              </a:rPr>
              <a:t>中国人民银行行长潘功胜在“香港固定收益及货币峰会暨债券通论坛”上表示，未来国家外汇储备将继续提高在香港的资产配置比例，为香港资本市场的发展注入更多动能。 </a:t>
            </a:r>
            <a:endParaRPr lang="zh-CN" altLang="en-US" sz="1600" b="0" i="0">
              <a:solidFill>
                <a:srgbClr val="333333"/>
              </a:solidFill>
              <a:latin typeface="思源黑体"/>
              <a:ea typeface="思源黑体"/>
            </a:endParaRPr>
          </a:p>
          <a:p>
            <a:pPr marL="0" indent="0"/>
            <a:r>
              <a:rPr lang="zh-CN" altLang="en-US" sz="1600" b="0" i="0">
                <a:solidFill>
                  <a:srgbClr val="333333"/>
                </a:solidFill>
                <a:latin typeface="思源黑体"/>
                <a:ea typeface="思源黑体"/>
              </a:rPr>
              <a:t>支持香港推出离岸人民币国债期货；支持香港建设综合性金融交易平台；扩大人民币债券作为离岸市场合格担保品的适用范围，丰富人民币保值、避险、投资产品线；积极支持香港建立黄金清算及结算系统，并与上海黄金交易所实现黄金交易和交割的联通。 </a:t>
            </a:r>
            <a:endParaRPr lang="zh-CN" altLang="en-US" sz="1600" b="0" i="0">
              <a:solidFill>
                <a:srgbClr val="333333"/>
              </a:solidFill>
              <a:latin typeface="思源黑体"/>
              <a:ea typeface="思源黑体"/>
            </a:endParaRPr>
          </a:p>
        </p:txBody>
      </p:sp>
    </p:spTree>
    <p:custDataLst>
      <p:tags r:id="rId5"/>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544955" y="2167890"/>
            <a:ext cx="2700655" cy="605790"/>
          </a:xfrm>
          <a:prstGeom prst="rect">
            <a:avLst/>
          </a:prstGeom>
          <a:noFill/>
        </p:spPr>
        <p:txBody>
          <a:bodyPr wrap="square" rtlCol="0">
            <a:noAutofit/>
          </a:bodyPr>
          <a:p>
            <a:pPr algn="ctr">
              <a:lnSpc>
                <a:spcPct val="90000"/>
              </a:lnSpc>
            </a:pPr>
            <a:r>
              <a:rPr lang="en-US" altLang="zh-CN" sz="4400">
                <a:gradFill>
                  <a:gsLst>
                    <a:gs pos="0">
                      <a:srgbClr val="FBFAFB"/>
                    </a:gs>
                    <a:gs pos="100000">
                      <a:srgbClr val="FFE38F"/>
                    </a:gs>
                  </a:gsLst>
                  <a:lin ang="0" scaled="0"/>
                </a:gradFill>
                <a:latin typeface="思源黑体" panose="020B0300000000000000" charset="-122"/>
                <a:ea typeface="思源黑体" panose="020B0300000000000000" charset="-122"/>
              </a:rPr>
              <a:t>PART 02</a:t>
            </a:r>
            <a:endParaRPr lang="en-US" altLang="zh-CN" sz="4400">
              <a:gradFill>
                <a:gsLst>
                  <a:gs pos="0">
                    <a:srgbClr val="FBFAFB"/>
                  </a:gs>
                  <a:gs pos="100000">
                    <a:srgbClr val="FFE38F"/>
                  </a:gs>
                </a:gsLst>
                <a:lin ang="0" scaled="0"/>
              </a:gradFill>
              <a:latin typeface="思源黑体" panose="020B0300000000000000" charset="-122"/>
              <a:ea typeface="思源黑体" panose="020B0300000000000000" charset="-122"/>
            </a:endParaRPr>
          </a:p>
        </p:txBody>
      </p:sp>
      <p:sp>
        <p:nvSpPr>
          <p:cNvPr id="4" name="文本框 3"/>
          <p:cNvSpPr txBox="1"/>
          <p:nvPr>
            <p:custDataLst>
              <p:tags r:id="rId1"/>
            </p:custDataLst>
          </p:nvPr>
        </p:nvSpPr>
        <p:spPr>
          <a:xfrm>
            <a:off x="1518285" y="2986405"/>
            <a:ext cx="9185275" cy="1295400"/>
          </a:xfrm>
          <a:prstGeom prst="rect">
            <a:avLst/>
          </a:prstGeom>
          <a:noFill/>
        </p:spPr>
        <p:txBody>
          <a:bodyPr wrap="square" rtlCol="0">
            <a:noAutofit/>
          </a:bodyPr>
          <a:p>
            <a:pPr algn="ctr"/>
            <a:r>
              <a:rPr lang="zh-CN" altLang="en-US" sz="8000">
                <a:solidFill>
                  <a:schemeClr val="tx1">
                    <a:lumMod val="85000"/>
                    <a:lumOff val="15000"/>
                  </a:schemeClr>
                </a:solidFill>
                <a:latin typeface="思源黑体" panose="020B0300000000000000" charset="-122"/>
                <a:ea typeface="思源黑体" panose="020B0300000000000000" charset="-122"/>
              </a:rPr>
              <a:t>上半年：</a:t>
            </a:r>
            <a:r>
              <a:rPr lang="zh-CN" sz="8000">
                <a:solidFill>
                  <a:schemeClr val="tx1">
                    <a:lumMod val="85000"/>
                    <a:lumOff val="15000"/>
                  </a:schemeClr>
                </a:solidFill>
                <a:latin typeface="思源黑体" panose="020B0300000000000000" charset="-122"/>
                <a:ea typeface="思源黑体" panose="020B0300000000000000" charset="-122"/>
              </a:rPr>
              <a:t>光宗</a:t>
            </a:r>
            <a:endParaRPr lang="zh-CN" sz="8000">
              <a:solidFill>
                <a:schemeClr val="tx1">
                  <a:lumMod val="85000"/>
                  <a:lumOff val="15000"/>
                </a:schemeClr>
              </a:solidFill>
              <a:latin typeface="思源黑体" panose="020B0300000000000000" charset="-122"/>
              <a:ea typeface="思源黑体" panose="020B0300000000000000" charset="-122"/>
              <a:sym typeface="思源黑体"/>
            </a:endParaRPr>
          </a:p>
        </p:txBody>
      </p:sp>
    </p:spTree>
    <p:custDataLst>
      <p:tags r:id="rId2"/>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0.xml><?xml version="1.0" encoding="utf-8"?>
<p:tagLst xmlns:p="http://schemas.openxmlformats.org/presentationml/2006/main">
  <p:tag name="KSO_WM_BEAUTIFY_FLAG" val="#wm#"/>
  <p:tag name="KSO_WM_TEMPLATE_CATEGORY" val="custom"/>
  <p:tag name="KSO_WM_TEMPLATE_INDEX" val="20205081"/>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wm#"/>
  <p:tag name="KSO_WM_TEMPLATE_CATEGORY" val="custom"/>
  <p:tag name="KSO_WM_TEMPLATE_INDEX" val="20205081"/>
</p:tagLst>
</file>

<file path=ppt/tags/tag103.xml><?xml version="1.0" encoding="utf-8"?>
<p:tagLst xmlns:p="http://schemas.openxmlformats.org/presentationml/2006/main">
  <p:tag name="KSO_WM_DIAGRAM_VIRTUALLY_FRAME" val="{&quot;height&quot;:280.35,&quot;left&quot;:430.3,&quot;top&quot;:120.8,&quot;width&quot;:467.7}"/>
</p:tagLst>
</file>

<file path=ppt/tags/tag104.xml><?xml version="1.0" encoding="utf-8"?>
<p:tagLst xmlns:p="http://schemas.openxmlformats.org/presentationml/2006/main">
  <p:tag name="KSO_WM_BEAUTIFY_FLAG" val="#wm#"/>
  <p:tag name="KSO_WM_TEMPLATE_CATEGORY" val="custom"/>
  <p:tag name="KSO_WM_TEMPLATE_INDEX" val="20205081"/>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TAG_VERSION" val="1.0"/>
  <p:tag name="KSO_WM_BEAUTIFY_FLAG" val=""/>
  <p:tag name="KSO_WM_TEMPLATE_CATEGORY" val="diagram"/>
  <p:tag name="KSO_WM_TEMPLATE_INDEX" val="20191691"/>
  <p:tag name="KSO_WM_UNIT_ID" val="diagram20191691_3*q_h_i*1_2_2"/>
  <p:tag name="KSO_WM_UNIT_LAYERLEVEL" val="1_1_1"/>
  <p:tag name="KSO_WM_UNIT_HIGHLIGHT" val="0"/>
  <p:tag name="KSO_WM_UNIT_COMPATIBLE" val="0"/>
  <p:tag name="KSO_WM_DIAGRAM_GROUP_CODE" val="q1-1"/>
  <p:tag name="KSO_WM_UNIT_TYPE" val="q_h_i"/>
  <p:tag name="KSO_WM_UNIT_INDEX" val="1_2_2"/>
  <p:tag name="KSO_WM_UNIT_LINE_FORE_SCHEMECOLOR_INDEX" val="6"/>
  <p:tag name="KSO_WM_UNIT_LINE_FILL_TYPE" val="2"/>
</p:tagLst>
</file>

<file path=ppt/tags/tag107.xml><?xml version="1.0" encoding="utf-8"?>
<p:tagLst xmlns:p="http://schemas.openxmlformats.org/presentationml/2006/main">
  <p:tag name="KSO_WM_TAG_VERSION" val="1.0"/>
  <p:tag name="KSO_WM_BEAUTIFY_FLAG" val=""/>
  <p:tag name="KSO_WM_TEMPLATE_CATEGORY" val="diagram"/>
  <p:tag name="KSO_WM_TEMPLATE_INDEX" val="20191691"/>
  <p:tag name="KSO_WM_UNIT_ID" val="diagram20191691_3*q_h_i*1_3_2"/>
  <p:tag name="KSO_WM_UNIT_LAYERLEVEL" val="1_1_1"/>
  <p:tag name="KSO_WM_UNIT_HIGHLIGHT" val="0"/>
  <p:tag name="KSO_WM_UNIT_COMPATIBLE" val="0"/>
  <p:tag name="KSO_WM_DIAGRAM_GROUP_CODE" val="q1-1"/>
  <p:tag name="KSO_WM_UNIT_TYPE" val="q_h_i"/>
  <p:tag name="KSO_WM_UNIT_INDEX" val="1_3_2"/>
  <p:tag name="KSO_WM_UNIT_LINE_FORE_SCHEMECOLOR_INDEX" val="9"/>
  <p:tag name="KSO_WM_UNIT_LINE_FILL_TYPE" val="2"/>
</p:tagLst>
</file>

<file path=ppt/tags/tag108.xml><?xml version="1.0" encoding="utf-8"?>
<p:tagLst xmlns:p="http://schemas.openxmlformats.org/presentationml/2006/main">
  <p:tag name="KSO_WM_TAG_VERSION" val="1.0"/>
  <p:tag name="KSO_WM_BEAUTIFY_FLAG" val=""/>
  <p:tag name="KSO_WM_TEMPLATE_CATEGORY" val="diagram"/>
  <p:tag name="KSO_WM_TEMPLATE_INDEX" val="20191691"/>
  <p:tag name="KSO_WM_UNIT_ID" val="diagram20191691_3*q_h_i*1_4_2"/>
  <p:tag name="KSO_WM_UNIT_LAYERLEVEL" val="1_1_1"/>
  <p:tag name="KSO_WM_UNIT_HIGHLIGHT" val="0"/>
  <p:tag name="KSO_WM_UNIT_COMPATIBLE" val="0"/>
  <p:tag name="KSO_WM_DIAGRAM_GROUP_CODE" val="q1-1"/>
  <p:tag name="KSO_WM_UNIT_TYPE" val="q_h_i"/>
  <p:tag name="KSO_WM_UNIT_INDEX" val="1_4_2"/>
  <p:tag name="KSO_WM_UNIT_LINE_FORE_SCHEMECOLOR_INDEX" val="5"/>
  <p:tag name="KSO_WM_UNIT_LINE_FILL_TYPE" val="2"/>
</p:tagLst>
</file>

<file path=ppt/tags/tag109.xml><?xml version="1.0" encoding="utf-8"?>
<p:tagLst xmlns:p="http://schemas.openxmlformats.org/presentationml/2006/main">
  <p:tag name="KSO_WM_TAG_VERSION" val="1.0"/>
  <p:tag name="KSO_WM_BEAUTIFY_FLAG" val=""/>
  <p:tag name="KSO_WM_TEMPLATE_CATEGORY" val="diagram"/>
  <p:tag name="KSO_WM_TEMPLATE_INDEX" val="20191691"/>
  <p:tag name="KSO_WM_UNIT_ID" val="diagram20191691_3*q_h_i*1_5_2"/>
  <p:tag name="KSO_WM_UNIT_LAYERLEVEL" val="1_1_1"/>
  <p:tag name="KSO_WM_UNIT_HIGHLIGHT" val="0"/>
  <p:tag name="KSO_WM_UNIT_COMPATIBLE" val="0"/>
  <p:tag name="KSO_WM_DIAGRAM_GROUP_CODE" val="q1-1"/>
  <p:tag name="KSO_WM_UNIT_TYPE" val="q_h_i"/>
  <p:tag name="KSO_WM_UNIT_INDEX" val="1_5_2"/>
  <p:tag name="KSO_WM_UNIT_LINE_FORE_SCHEMECOLOR_INDEX" val="7"/>
  <p:tag name="KSO_WM_UNIT_LINE_FILL_TYPE" val="2"/>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0.xml><?xml version="1.0" encoding="utf-8"?>
<p:tagLst xmlns:p="http://schemas.openxmlformats.org/presentationml/2006/main">
  <p:tag name="KSO_WM_TAG_VERSION" val="1.0"/>
  <p:tag name="KSO_WM_BEAUTIFY_FLAG" val=""/>
  <p:tag name="KSO_WM_TEMPLATE_CATEGORY" val="diagram"/>
  <p:tag name="KSO_WM_TEMPLATE_INDEX" val="20191691"/>
  <p:tag name="KSO_WM_UNIT_ID" val="diagram20191691_3*q_h_i*1_1_2"/>
  <p:tag name="KSO_WM_UNIT_LAYERLEVEL" val="1_1_1"/>
  <p:tag name="KSO_WM_UNIT_HIGHLIGHT" val="0"/>
  <p:tag name="KSO_WM_UNIT_COMPATIBLE" val="0"/>
  <p:tag name="KSO_WM_DIAGRAM_GROUP_CODE" val="q1-1"/>
  <p:tag name="KSO_WM_UNIT_TYPE" val="q_h_i"/>
  <p:tag name="KSO_WM_UNIT_INDEX" val="1_1_2"/>
  <p:tag name="KSO_WM_UNIT_LINE_FORE_SCHEMECOLOR_INDEX" val="6"/>
  <p:tag name="KSO_WM_UNIT_LINE_FILL_TYPE" val="2"/>
</p:tagLst>
</file>

<file path=ppt/tags/tag111.xml><?xml version="1.0" encoding="utf-8"?>
<p:tagLst xmlns:p="http://schemas.openxmlformats.org/presentationml/2006/main">
  <p:tag name="KSO_WM_UNIT_HIGHLIGHT" val="0"/>
  <p:tag name="KSO_WM_UNIT_COMPATIBLE" val="0"/>
  <p:tag name="KSO_WM_UNIT_ID" val="diagram20191691_3*q_h_i*1_5_1"/>
  <p:tag name="KSO_WM_TEMPLATE_CATEGORY" val="diagram"/>
  <p:tag name="KSO_WM_TEMPLATE_INDEX" val="20191691"/>
  <p:tag name="KSO_WM_UNIT_LAYERLEVEL" val="1_1_1"/>
  <p:tag name="KSO_WM_TAG_VERSION" val="1.0"/>
  <p:tag name="KSO_WM_BEAUTIFY_FLAG" val=""/>
  <p:tag name="KSO_WM_DIAGRAM_GROUP_CODE" val="q1-1"/>
  <p:tag name="KSO_WM_UNIT_TYPE" val="q_h_i"/>
  <p:tag name="KSO_WM_UNIT_INDEX" val="1_5_1"/>
  <p:tag name="KSO_WM_UNIT_FILL_FORE_SCHEMECOLOR_INDEX" val="7"/>
  <p:tag name="KSO_WM_UNIT_FILL_TYPE" val="1"/>
  <p:tag name="KSO_WM_UNIT_TEXT_FILL_FORE_SCHEMECOLOR_INDEX" val="2"/>
  <p:tag name="KSO_WM_UNIT_TEXT_FILL_TYPE" val="1"/>
</p:tagLst>
</file>

<file path=ppt/tags/tag112.xml><?xml version="1.0" encoding="utf-8"?>
<p:tagLst xmlns:p="http://schemas.openxmlformats.org/presentationml/2006/main">
  <p:tag name="KSO_WM_UNIT_HIGHLIGHT" val="0"/>
  <p:tag name="KSO_WM_UNIT_COMPATIBLE" val="0"/>
  <p:tag name="KSO_WM_UNIT_ID" val="diagram20191691_3*q_h_i*1_1_1"/>
  <p:tag name="KSO_WM_TEMPLATE_CATEGORY" val="diagram"/>
  <p:tag name="KSO_WM_TEMPLATE_INDEX" val="20191691"/>
  <p:tag name="KSO_WM_UNIT_LAYERLEVEL" val="1_1_1"/>
  <p:tag name="KSO_WM_TAG_VERSION" val="1.0"/>
  <p:tag name="KSO_WM_BEAUTIFY_FLAG" val=""/>
  <p:tag name="KSO_WM_DIAGRAM_GROUP_CODE" val="q1-1"/>
  <p:tag name="KSO_WM_UNIT_TYPE" val="q_h_i"/>
  <p:tag name="KSO_WM_UNIT_INDEX" val="1_1_1"/>
  <p:tag name="KSO_WM_UNIT_FILL_FORE_SCHEMECOLOR_INDEX" val="6"/>
  <p:tag name="KSO_WM_UNIT_FILL_TYPE" val="1"/>
  <p:tag name="KSO_WM_UNIT_TEXT_FILL_FORE_SCHEMECOLOR_INDEX" val="2"/>
  <p:tag name="KSO_WM_UNIT_TEXT_FILL_TYPE" val="1"/>
</p:tagLst>
</file>

<file path=ppt/tags/tag113.xml><?xml version="1.0" encoding="utf-8"?>
<p:tagLst xmlns:p="http://schemas.openxmlformats.org/presentationml/2006/main">
  <p:tag name="KSO_WM_UNIT_HIGHLIGHT" val="0"/>
  <p:tag name="KSO_WM_UNIT_COMPATIBLE" val="0"/>
  <p:tag name="KSO_WM_UNIT_ID" val="diagram20191691_3*q_h_i*1_2_1"/>
  <p:tag name="KSO_WM_TEMPLATE_CATEGORY" val="diagram"/>
  <p:tag name="KSO_WM_TEMPLATE_INDEX" val="20191691"/>
  <p:tag name="KSO_WM_UNIT_LAYERLEVEL" val="1_1_1"/>
  <p:tag name="KSO_WM_TAG_VERSION" val="1.0"/>
  <p:tag name="KSO_WM_BEAUTIFY_FLAG" val=""/>
  <p:tag name="KSO_WM_DIAGRAM_GROUP_CODE" val="q1-1"/>
  <p:tag name="KSO_WM_UNIT_TYPE" val="q_h_i"/>
  <p:tag name="KSO_WM_UNIT_INDEX" val="1_2_1"/>
  <p:tag name="KSO_WM_UNIT_FILL_FORE_SCHEMECOLOR_INDEX" val="6"/>
  <p:tag name="KSO_WM_UNIT_FILL_TYPE" val="1"/>
  <p:tag name="KSO_WM_UNIT_TEXT_FILL_FORE_SCHEMECOLOR_INDEX" val="2"/>
  <p:tag name="KSO_WM_UNIT_TEXT_FILL_TYPE" val="1"/>
</p:tagLst>
</file>

<file path=ppt/tags/tag114.xml><?xml version="1.0" encoding="utf-8"?>
<p:tagLst xmlns:p="http://schemas.openxmlformats.org/presentationml/2006/main">
  <p:tag name="KSO_WM_UNIT_HIGHLIGHT" val="0"/>
  <p:tag name="KSO_WM_UNIT_COMPATIBLE" val="0"/>
  <p:tag name="KSO_WM_UNIT_ID" val="diagram20191691_3*q_h_i*1_3_1"/>
  <p:tag name="KSO_WM_TEMPLATE_CATEGORY" val="diagram"/>
  <p:tag name="KSO_WM_TEMPLATE_INDEX" val="20191691"/>
  <p:tag name="KSO_WM_UNIT_LAYERLEVEL" val="1_1_1"/>
  <p:tag name="KSO_WM_TAG_VERSION" val="1.0"/>
  <p:tag name="KSO_WM_BEAUTIFY_FLAG" val=""/>
  <p:tag name="KSO_WM_DIAGRAM_GROUP_CODE" val="q1-1"/>
  <p:tag name="KSO_WM_UNIT_TYPE" val="q_h_i"/>
  <p:tag name="KSO_WM_UNIT_INDEX" val="1_3_1"/>
  <p:tag name="KSO_WM_UNIT_FILL_FORE_SCHEMECOLOR_INDEX" val="9"/>
  <p:tag name="KSO_WM_UNIT_FILL_TYPE" val="1"/>
  <p:tag name="KSO_WM_UNIT_TEXT_FILL_FORE_SCHEMECOLOR_INDEX" val="2"/>
  <p:tag name="KSO_WM_UNIT_TEXT_FILL_TYPE" val="1"/>
</p:tagLst>
</file>

<file path=ppt/tags/tag115.xml><?xml version="1.0" encoding="utf-8"?>
<p:tagLst xmlns:p="http://schemas.openxmlformats.org/presentationml/2006/main">
  <p:tag name="KSO_WM_UNIT_HIGHLIGHT" val="0"/>
  <p:tag name="KSO_WM_UNIT_COMPATIBLE" val="0"/>
  <p:tag name="KSO_WM_UNIT_ID" val="diagram20191691_3*q_h_f*1_4_1"/>
  <p:tag name="KSO_WM_TEMPLATE_CATEGORY" val="diagram"/>
  <p:tag name="KSO_WM_TEMPLATE_INDEX" val="20191691"/>
  <p:tag name="KSO_WM_UNIT_LAYERLEVEL" val="1_1_1"/>
  <p:tag name="KSO_WM_TAG_VERSION" val="1.0"/>
  <p:tag name="KSO_WM_BEAUTIFY_FLAG" val=""/>
  <p:tag name="KSO_WM_DIAGRAM_GROUP_CODE" val="q1-1"/>
  <p:tag name="KSO_WM_UNIT_TYPE" val="q_h_f"/>
  <p:tag name="KSO_WM_UNIT_INDEX" val="1_4_1"/>
  <p:tag name="KSO_WM_UNIT_PRESET_TEXT" val="添加小标题"/>
  <p:tag name="KSO_WM_UNIT_VALUE" val="5"/>
  <p:tag name="KSO_WM_UNIT_TEXT_FILL_FORE_SCHEMECOLOR_INDEX" val="13"/>
  <p:tag name="KSO_WM_UNIT_TEXT_FILL_TYPE" val="1"/>
</p:tagLst>
</file>

<file path=ppt/tags/tag116.xml><?xml version="1.0" encoding="utf-8"?>
<p:tagLst xmlns:p="http://schemas.openxmlformats.org/presentationml/2006/main">
  <p:tag name="KSO_WM_UNIT_HIGHLIGHT" val="0"/>
  <p:tag name="KSO_WM_UNIT_COMPATIBLE" val="0"/>
  <p:tag name="KSO_WM_UNIT_ID" val="diagram20191691_3*q_h_f*1_5_1"/>
  <p:tag name="KSO_WM_TEMPLATE_CATEGORY" val="diagram"/>
  <p:tag name="KSO_WM_TEMPLATE_INDEX" val="20191691"/>
  <p:tag name="KSO_WM_UNIT_LAYERLEVEL" val="1_1_1"/>
  <p:tag name="KSO_WM_TAG_VERSION" val="1.0"/>
  <p:tag name="KSO_WM_BEAUTIFY_FLAG" val=""/>
  <p:tag name="KSO_WM_DIAGRAM_GROUP_CODE" val="q1-1"/>
  <p:tag name="KSO_WM_UNIT_TYPE" val="q_h_f"/>
  <p:tag name="KSO_WM_UNIT_INDEX" val="1_5_1"/>
  <p:tag name="KSO_WM_UNIT_PRESET_TEXT" val="添加小标题"/>
  <p:tag name="KSO_WM_UNIT_VALUE" val="5"/>
  <p:tag name="KSO_WM_UNIT_TEXT_FILL_FORE_SCHEMECOLOR_INDEX" val="13"/>
  <p:tag name="KSO_WM_UNIT_TEXT_FILL_TYPE" val="1"/>
</p:tagLst>
</file>

<file path=ppt/tags/tag117.xml><?xml version="1.0" encoding="utf-8"?>
<p:tagLst xmlns:p="http://schemas.openxmlformats.org/presentationml/2006/main">
  <p:tag name="KSO_WM_UNIT_HIGHLIGHT" val="0"/>
  <p:tag name="KSO_WM_UNIT_COMPATIBLE" val="0"/>
  <p:tag name="KSO_WM_UNIT_ID" val="diagram20191691_3*q_h_f*1_1_1"/>
  <p:tag name="KSO_WM_TEMPLATE_CATEGORY" val="diagram"/>
  <p:tag name="KSO_WM_TEMPLATE_INDEX" val="20191691"/>
  <p:tag name="KSO_WM_UNIT_LAYERLEVEL" val="1_1_1"/>
  <p:tag name="KSO_WM_TAG_VERSION" val="1.0"/>
  <p:tag name="KSO_WM_BEAUTIFY_FLAG" val=""/>
  <p:tag name="KSO_WM_DIAGRAM_GROUP_CODE" val="q1-1"/>
  <p:tag name="KSO_WM_UNIT_TYPE" val="q_h_f"/>
  <p:tag name="KSO_WM_UNIT_INDEX" val="1_1_1"/>
  <p:tag name="KSO_WM_UNIT_PRESET_TEXT" val="添加小标题"/>
  <p:tag name="KSO_WM_UNIT_VALUE" val="5"/>
  <p:tag name="KSO_WM_UNIT_TEXT_FILL_FORE_SCHEMECOLOR_INDEX" val="13"/>
  <p:tag name="KSO_WM_UNIT_TEXT_FILL_TYPE" val="1"/>
</p:tagLst>
</file>

<file path=ppt/tags/tag118.xml><?xml version="1.0" encoding="utf-8"?>
<p:tagLst xmlns:p="http://schemas.openxmlformats.org/presentationml/2006/main">
  <p:tag name="KSO_WM_UNIT_HIGHLIGHT" val="0"/>
  <p:tag name="KSO_WM_UNIT_COMPATIBLE" val="0"/>
  <p:tag name="KSO_WM_UNIT_ID" val="diagram20191691_3*q_g*1_1"/>
  <p:tag name="KSO_WM_TEMPLATE_CATEGORY" val="diagram"/>
  <p:tag name="KSO_WM_TEMPLATE_INDEX" val="20191691"/>
  <p:tag name="KSO_WM_UNIT_LAYERLEVEL" val="1_1"/>
  <p:tag name="KSO_WM_TAG_VERSION" val="1.0"/>
  <p:tag name="KSO_WM_BEAUTIFY_FLAG" val=""/>
  <p:tag name="KSO_WM_UNIT_RELATE_UNITID" val="layout_q1"/>
  <p:tag name="KSO_WM_UNIT_VALUE" val="4"/>
  <p:tag name="KSO_WM_DIAGRAM_GROUP_CODE" val="q1-1"/>
  <p:tag name="KSO_WM_UNIT_TYPE" val="q_g"/>
  <p:tag name="KSO_WM_UNIT_INDEX" val="1_1"/>
  <p:tag name="KSO_WM_UNIT_PRESET_TEXT" val="添加标题"/>
  <p:tag name="KSO_WM_UNIT_TEXT_FILL_FORE_SCHEMECOLOR_INDEX" val="13"/>
  <p:tag name="KSO_WM_UNIT_TEXT_FILL_TYPE" val="1"/>
</p:tagLst>
</file>

<file path=ppt/tags/tag119.xml><?xml version="1.0" encoding="utf-8"?>
<p:tagLst xmlns:p="http://schemas.openxmlformats.org/presentationml/2006/main">
  <p:tag name="KSO_WM_UNIT_HIGHLIGHT" val="0"/>
  <p:tag name="KSO_WM_UNIT_COMPATIBLE" val="0"/>
  <p:tag name="KSO_WM_UNIT_ID" val="diagram20191691_3*q_h_f*1_2_1"/>
  <p:tag name="KSO_WM_TEMPLATE_CATEGORY" val="diagram"/>
  <p:tag name="KSO_WM_TEMPLATE_INDEX" val="20191691"/>
  <p:tag name="KSO_WM_UNIT_LAYERLEVEL" val="1_1_1"/>
  <p:tag name="KSO_WM_TAG_VERSION" val="1.0"/>
  <p:tag name="KSO_WM_BEAUTIFY_FLAG" val=""/>
  <p:tag name="KSO_WM_DIAGRAM_GROUP_CODE" val="q1-1"/>
  <p:tag name="KSO_WM_UNIT_TYPE" val="q_h_f"/>
  <p:tag name="KSO_WM_UNIT_INDEX" val="1_2_1"/>
  <p:tag name="KSO_WM_UNIT_PRESET_TEXT" val="添加小标题"/>
  <p:tag name="KSO_WM_UNIT_VALUE" val="5"/>
  <p:tag name="KSO_WM_UNIT_TEXT_FILL_FORE_SCHEMECOLOR_INDEX" val="13"/>
  <p:tag name="KSO_WM_UNIT_TEXT_FILL_TYPE" val="1"/>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20.xml><?xml version="1.0" encoding="utf-8"?>
<p:tagLst xmlns:p="http://schemas.openxmlformats.org/presentationml/2006/main">
  <p:tag name="KSO_WM_UNIT_HIGHLIGHT" val="0"/>
  <p:tag name="KSO_WM_UNIT_COMPATIBLE" val="0"/>
  <p:tag name="KSO_WM_UNIT_ID" val="diagram20191691_3*q_h_f*1_3_1"/>
  <p:tag name="KSO_WM_TEMPLATE_CATEGORY" val="diagram"/>
  <p:tag name="KSO_WM_TEMPLATE_INDEX" val="20191691"/>
  <p:tag name="KSO_WM_UNIT_LAYERLEVEL" val="1_1_1"/>
  <p:tag name="KSO_WM_TAG_VERSION" val="1.0"/>
  <p:tag name="KSO_WM_BEAUTIFY_FLAG" val=""/>
  <p:tag name="KSO_WM_DIAGRAM_GROUP_CODE" val="q1-1"/>
  <p:tag name="KSO_WM_UNIT_TYPE" val="q_h_f"/>
  <p:tag name="KSO_WM_UNIT_INDEX" val="1_3_1"/>
  <p:tag name="KSO_WM_UNIT_PRESET_TEXT" val="添加小标题"/>
  <p:tag name="KSO_WM_UNIT_VALUE" val="5"/>
  <p:tag name="KSO_WM_UNIT_TEXT_FILL_FORE_SCHEMECOLOR_INDEX" val="13"/>
  <p:tag name="KSO_WM_UNIT_TEXT_FILL_TYPE" val="1"/>
</p:tagLst>
</file>

<file path=ppt/tags/tag121.xml><?xml version="1.0" encoding="utf-8"?>
<p:tagLst xmlns:p="http://schemas.openxmlformats.org/presentationml/2006/main">
  <p:tag name="KSO_WM_BEAUTIFY_FLAG" val="#wm#"/>
  <p:tag name="KSO_WM_TEMPLATE_CATEGORY" val="custom"/>
  <p:tag name="KSO_WM_TEMPLATE_INDEX" val="20205081"/>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wm#"/>
  <p:tag name="KSO_WM_TEMPLATE_CATEGORY" val="custom"/>
  <p:tag name="KSO_WM_TEMPLATE_INDEX" val="20205081"/>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wm#"/>
  <p:tag name="KSO_WM_TEMPLATE_CATEGORY" val="custom"/>
  <p:tag name="KSO_WM_TEMPLATE_INDEX" val="20205081"/>
</p:tagLst>
</file>

<file path=ppt/tags/tag126.xml><?xml version="1.0" encoding="utf-8"?>
<p:tagLst xmlns:p="http://schemas.openxmlformats.org/presentationml/2006/main">
  <p:tag name="KSO_WM_BEAUTIFY_FLAG" val="#wm#"/>
  <p:tag name="KSO_WM_TEMPLATE_CATEGORY" val="custom"/>
  <p:tag name="KSO_WM_TEMPLATE_INDEX" val="2020508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8.xml><?xml version="1.0" encoding="utf-8"?>
<p:tagLst xmlns:p="http://schemas.openxmlformats.org/presentationml/2006/main">
  <p:tag name="KSO_WM_DIAGRAM_VIRTUALLY_FRAME" val="{&quot;height&quot;:191.25,&quot;left&quot;:376.15,&quot;top&quot;:72,&quot;width&quot;:501.95}"/>
</p:tagLst>
</file>

<file path=ppt/tags/tag29.xml><?xml version="1.0" encoding="utf-8"?>
<p:tagLst xmlns:p="http://schemas.openxmlformats.org/presentationml/2006/main">
  <p:tag name="KSO_WM_DIAGRAM_VIRTUALLY_FRAME" val="{&quot;height&quot;:191.25,&quot;left&quot;:376.15,&quot;top&quot;:72,&quot;width&quot;:501.95}"/>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0.xml><?xml version="1.0" encoding="utf-8"?>
<p:tagLst xmlns:p="http://schemas.openxmlformats.org/presentationml/2006/main">
  <p:tag name="KSO_WM_BEAUTIFY_FLAG" val="#wm#"/>
  <p:tag name="KSO_WM_TEMPLATE_CATEGORY" val="custom"/>
  <p:tag name="KSO_WM_TEMPLATE_INDEX" val="20205081"/>
</p:tagLst>
</file>

<file path=ppt/tags/tag31.xml><?xml version="1.0" encoding="utf-8"?>
<p:tagLst xmlns:p="http://schemas.openxmlformats.org/presentationml/2006/main">
  <p:tag name="KSO_WM_DIAGRAM_VIRTUALLY_FRAME" val="{&quot;height&quot;:314.65,&quot;left&quot;:343.5,&quot;top&quot;:126.15,&quot;width&quot;:539.8}"/>
</p:tagLst>
</file>

<file path=ppt/tags/tag32.xml><?xml version="1.0" encoding="utf-8"?>
<p:tagLst xmlns:p="http://schemas.openxmlformats.org/presentationml/2006/main">
  <p:tag name="KSO_WM_DIAGRAM_VIRTUALLY_FRAME" val="{&quot;height&quot;:314.65,&quot;left&quot;:343.5,&quot;top&quot;:126.15,&quot;width&quot;:539.8}"/>
</p:tagLst>
</file>

<file path=ppt/tags/tag33.xml><?xml version="1.0" encoding="utf-8"?>
<p:tagLst xmlns:p="http://schemas.openxmlformats.org/presentationml/2006/main">
  <p:tag name="KSO_WM_DIAGRAM_VIRTUALLY_FRAME" val="{&quot;height&quot;:314.65,&quot;left&quot;:343.5,&quot;top&quot;:126.15,&quot;width&quot;:539.8}"/>
</p:tagLst>
</file>

<file path=ppt/tags/tag34.xml><?xml version="1.0" encoding="utf-8"?>
<p:tagLst xmlns:p="http://schemas.openxmlformats.org/presentationml/2006/main">
  <p:tag name="KSO_WM_DIAGRAM_VIRTUALLY_FRAME" val="{&quot;height&quot;:314.65,&quot;left&quot;:343.5,&quot;top&quot;:126.15,&quot;width&quot;:539.8}"/>
</p:tagLst>
</file>

<file path=ppt/tags/tag35.xml><?xml version="1.0" encoding="utf-8"?>
<p:tagLst xmlns:p="http://schemas.openxmlformats.org/presentationml/2006/main">
  <p:tag name="KSO_WM_DIAGRAM_VIRTUALLY_FRAME" val="{&quot;height&quot;:314.65,&quot;left&quot;:343.5,&quot;top&quot;:126.15,&quot;width&quot;:539.8}"/>
</p:tagLst>
</file>

<file path=ppt/tags/tag36.xml><?xml version="1.0" encoding="utf-8"?>
<p:tagLst xmlns:p="http://schemas.openxmlformats.org/presentationml/2006/main">
  <p:tag name="KSO_WM_DIAGRAM_VIRTUALLY_FRAME" val="{&quot;height&quot;:314.65,&quot;left&quot;:343.5,&quot;top&quot;:126.15,&quot;width&quot;:539.8}"/>
</p:tagLst>
</file>

<file path=ppt/tags/tag37.xml><?xml version="1.0" encoding="utf-8"?>
<p:tagLst xmlns:p="http://schemas.openxmlformats.org/presentationml/2006/main">
  <p:tag name="KSO_WM_DIAGRAM_VIRTUALLY_FRAME" val="{&quot;height&quot;:314.65,&quot;left&quot;:343.5,&quot;top&quot;:126.15,&quot;width&quot;:539.8}"/>
</p:tagLst>
</file>

<file path=ppt/tags/tag38.xml><?xml version="1.0" encoding="utf-8"?>
<p:tagLst xmlns:p="http://schemas.openxmlformats.org/presentationml/2006/main">
  <p:tag name="KSO_WM_DIAGRAM_VIRTUALLY_FRAME" val="{&quot;height&quot;:314.65,&quot;left&quot;:343.5,&quot;top&quot;:126.15,&quot;width&quot;:539.8}"/>
</p:tagLst>
</file>

<file path=ppt/tags/tag39.xml><?xml version="1.0" encoding="utf-8"?>
<p:tagLst xmlns:p="http://schemas.openxmlformats.org/presentationml/2006/main">
  <p:tag name="KSO_WM_DIAGRAM_VIRTUALLY_FRAME" val="{&quot;height&quot;:314.65,&quot;left&quot;:343.5,&quot;top&quot;:126.15,&quot;width&quot;:539.8}"/>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0.xml><?xml version="1.0" encoding="utf-8"?>
<p:tagLst xmlns:p="http://schemas.openxmlformats.org/presentationml/2006/main">
  <p:tag name="KSO_WM_DIAGRAM_VIRTUALLY_FRAME" val="{&quot;height&quot;:314.65,&quot;left&quot;:343.5,&quot;top&quot;:126.15,&quot;width&quot;:539.8}"/>
</p:tagLst>
</file>

<file path=ppt/tags/tag41.xml><?xml version="1.0" encoding="utf-8"?>
<p:tagLst xmlns:p="http://schemas.openxmlformats.org/presentationml/2006/main">
  <p:tag name="KSO_WM_DIAGRAM_VIRTUALLY_FRAME" val="{&quot;height&quot;:314.65,&quot;left&quot;:343.5,&quot;top&quot;:126.15,&quot;width&quot;:539.8}"/>
</p:tagLst>
</file>

<file path=ppt/tags/tag42.xml><?xml version="1.0" encoding="utf-8"?>
<p:tagLst xmlns:p="http://schemas.openxmlformats.org/presentationml/2006/main">
  <p:tag name="KSO_WM_DIAGRAM_VIRTUALLY_FRAME" val="{&quot;height&quot;:314.65,&quot;left&quot;:343.5,&quot;top&quot;:126.15,&quot;width&quot;:539.8}"/>
</p:tagLst>
</file>

<file path=ppt/tags/tag43.xml><?xml version="1.0" encoding="utf-8"?>
<p:tagLst xmlns:p="http://schemas.openxmlformats.org/presentationml/2006/main">
  <p:tag name="KSO_WM_DIAGRAM_VIRTUALLY_FRAME" val="{&quot;height&quot;:314.65,&quot;left&quot;:343.5,&quot;top&quot;:126.15,&quot;width&quot;:539.8}"/>
</p:tagLst>
</file>

<file path=ppt/tags/tag44.xml><?xml version="1.0" encoding="utf-8"?>
<p:tagLst xmlns:p="http://schemas.openxmlformats.org/presentationml/2006/main">
  <p:tag name="KSO_WM_DIAGRAM_VIRTUALLY_FRAME" val="{&quot;height&quot;:314.65,&quot;left&quot;:343.5,&quot;top&quot;:126.15,&quot;width&quot;:539.8}"/>
</p:tagLst>
</file>

<file path=ppt/tags/tag45.xml><?xml version="1.0" encoding="utf-8"?>
<p:tagLst xmlns:p="http://schemas.openxmlformats.org/presentationml/2006/main">
  <p:tag name="KSO_WM_DIAGRAM_VIRTUALLY_FRAME" val="{&quot;height&quot;:314.65,&quot;left&quot;:343.5,&quot;top&quot;:126.15,&quot;width&quot;:539.8}"/>
</p:tagLst>
</file>

<file path=ppt/tags/tag46.xml><?xml version="1.0" encoding="utf-8"?>
<p:tagLst xmlns:p="http://schemas.openxmlformats.org/presentationml/2006/main">
  <p:tag name="KSO_WM_DIAGRAM_VIRTUALLY_FRAME" val="{&quot;height&quot;:314.65,&quot;left&quot;:343.5,&quot;top&quot;:126.15,&quot;width&quot;:539.8}"/>
</p:tagLst>
</file>

<file path=ppt/tags/tag47.xml><?xml version="1.0" encoding="utf-8"?>
<p:tagLst xmlns:p="http://schemas.openxmlformats.org/presentationml/2006/main">
  <p:tag name="KSO_WM_BEAUTIFY_FLAG" val="#wm#"/>
  <p:tag name="KSO_WM_TEMPLATE_CATEGORY" val="custom"/>
  <p:tag name="KSO_WM_TEMPLATE_INDEX" val="20205081"/>
</p:tagLst>
</file>

<file path=ppt/tags/tag48.xml><?xml version="1.0" encoding="utf-8"?>
<p:tagLst xmlns:p="http://schemas.openxmlformats.org/presentationml/2006/main">
  <p:tag name="KSO_WM_DIAGRAM_VIRTUALLY_FRAME" val="{&quot;height&quot;:280.35,&quot;left&quot;:430.3,&quot;top&quot;:120.8,&quot;width&quot;:467.7}"/>
</p:tagLst>
</file>

<file path=ppt/tags/tag49.xml><?xml version="1.0" encoding="utf-8"?>
<p:tagLst xmlns:p="http://schemas.openxmlformats.org/presentationml/2006/main">
  <p:tag name="KSO_WM_BEAUTIFY_FLAG" val="#wm#"/>
  <p:tag name="KSO_WM_TEMPLATE_CATEGORY" val="custom"/>
  <p:tag name="KSO_WM_TEMPLATE_INDEX" val="20205081"/>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wm#"/>
  <p:tag name="KSO_WM_TEMPLATE_CATEGORY" val="custom"/>
  <p:tag name="KSO_WM_TEMPLATE_INDEX" val="20205081"/>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wm#"/>
  <p:tag name="KSO_WM_TEMPLATE_CATEGORY" val="custom"/>
  <p:tag name="KSO_WM_TEMPLATE_INDEX" val="20205081"/>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wm#"/>
  <p:tag name="KSO_WM_TEMPLATE_CATEGORY" val="custom"/>
  <p:tag name="KSO_WM_TEMPLATE_INDEX" val="20205081"/>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wm#"/>
  <p:tag name="KSO_WM_TEMPLATE_CATEGORY" val="custom"/>
  <p:tag name="KSO_WM_TEMPLATE_INDEX" val="20205081"/>
</p:tagLst>
</file>

<file path=ppt/tags/tag58.xml><?xml version="1.0" encoding="utf-8"?>
<p:tagLst xmlns:p="http://schemas.openxmlformats.org/presentationml/2006/main">
  <p:tag name="KSO_WM_DIAGRAM_VIRTUALLY_FRAME" val="{&quot;height&quot;:280.35,&quot;left&quot;:430.3,&quot;top&quot;:120.8,&quot;width&quot;:467.7}"/>
</p:tagLst>
</file>

<file path=ppt/tags/tag59.xml><?xml version="1.0" encoding="utf-8"?>
<p:tagLst xmlns:p="http://schemas.openxmlformats.org/presentationml/2006/main">
  <p:tag name="KSO_WM_BEAUTIFY_FLAG" val="#wm#"/>
  <p:tag name="KSO_WM_TEMPLATE_CATEGORY" val="custom"/>
  <p:tag name="KSO_WM_TEMPLATE_INDEX" val="20205081"/>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UNIT_TEXTBOXSTYLE_GUID" val="{5c3690b4-8698-4157-bbf3-4107c605c098}"/>
</p:tagLst>
</file>

<file path=ppt/tags/tag62.xml><?xml version="1.0" encoding="utf-8"?>
<p:tagLst xmlns:p="http://schemas.openxmlformats.org/presentationml/2006/main">
  <p:tag name="KSO_WM_UNIT_TEXTBOXSTYLE_SHAPETYPE" val="1"/>
  <p:tag name="KSO_WM_UNIT_TEXTBOXSTYLE_ADJUSTLEFT" val="0_-48.32503"/>
  <p:tag name="KSO_WM_UNIT_TEXTBOXSTYLE_ADJUSTTOP" val="0_-31.39999"/>
  <p:tag name="KSO_WM_UNIT_TEXTBOXSTYLE_ADJUSTWIDTH" val="100_97.59998"/>
  <p:tag name="KSO_WM_UNIT_TEXTBOXSTYLE_ADJUSTHEIGTH" val="100_62.85001"/>
  <p:tag name="KSO_WM_UNIT_HIGHLIGHT" val="0"/>
  <p:tag name="KSO_WM_UNIT_COMPATIBLE" val="0"/>
  <p:tag name="KSO_WM_UNIT_DIAGRAM_ISNUMVISUAL" val="0"/>
  <p:tag name="KSO_WM_UNIT_DIAGRAM_ISREFERUNIT" val="0"/>
  <p:tag name="KSO_WM_UNIT_TYPE" val="i"/>
  <p:tag name="KSO_WM_UNIT_INDEX" val="1"/>
  <p:tag name="KSO_WM_UNIT_ID" val="mixed20201941_236*i*1"/>
  <p:tag name="KSO_WM_TEMPLATE_CATEGORY" val="mixed"/>
  <p:tag name="KSO_WM_TEMPLATE_INDEX" val="20201941"/>
  <p:tag name="KSO_WM_UNIT_LAYERLEVEL" val="1"/>
  <p:tag name="KSO_WM_TAG_VERSION" val="1.0"/>
  <p:tag name="KSO_WM_BEAUTIFY_FLAG" val="#wm#"/>
  <p:tag name="KSO_WM_UNIT_TEXTBOXSTYLE_GUID" val="{5c3690b4-8698-4157-bbf3-4107c605c098}"/>
</p:tagLst>
</file>

<file path=ppt/tags/tag63.xml><?xml version="1.0" encoding="utf-8"?>
<p:tagLst xmlns:p="http://schemas.openxmlformats.org/presentationml/2006/main">
  <p:tag name="KSO_WM_UNIT_TEXTBOXSTYLE_SHAPETYPE" val="1"/>
  <p:tag name="KSO_WM_UNIT_TEXTBOXSTYLE_ADJUSTLEFT" val="0_-38.77502"/>
  <p:tag name="KSO_WM_UNIT_TEXTBOXSTYLE_ADJUSTTOP" val="0_-21.64999"/>
  <p:tag name="KSO_WM_UNIT_TEXTBOXSTYLE_ADJUSTWIDTH" val="100_77.59998"/>
  <p:tag name="KSO_WM_UNIT_TEXTBOXSTYLE_ADJUSTHEIGTH" val="100_43.3"/>
  <p:tag name="KSO_WM_UNIT_HIGHLIGHT" val="0"/>
  <p:tag name="KSO_WM_UNIT_COMPATIBLE" val="0"/>
  <p:tag name="KSO_WM_UNIT_DIAGRAM_ISNUMVISUAL" val="0"/>
  <p:tag name="KSO_WM_UNIT_DIAGRAM_ISREFERUNIT" val="0"/>
  <p:tag name="KSO_WM_UNIT_TYPE" val="i"/>
  <p:tag name="KSO_WM_UNIT_INDEX" val="2"/>
  <p:tag name="KSO_WM_UNIT_ID" val="mixed20201941_236*i*2"/>
  <p:tag name="KSO_WM_TEMPLATE_CATEGORY" val="mixed"/>
  <p:tag name="KSO_WM_TEMPLATE_INDEX" val="20201941"/>
  <p:tag name="KSO_WM_UNIT_LAYERLEVEL" val="1"/>
  <p:tag name="KSO_WM_TAG_VERSION" val="1.0"/>
  <p:tag name="KSO_WM_BEAUTIFY_FLAG" val="#wm#"/>
  <p:tag name="KSO_WM_UNIT_TEXTBOXSTYLE_GUID" val="{5c3690b4-8698-4157-bbf3-4107c605c098}"/>
</p:tagLst>
</file>

<file path=ppt/tags/tag64.xml><?xml version="1.0" encoding="utf-8"?>
<p:tagLst xmlns:p="http://schemas.openxmlformats.org/presentationml/2006/main">
  <p:tag name="KSO_WM_UNIT_TEXTBOXSTYLE_SHAPETYPE" val="0"/>
  <p:tag name="KSO_WM_UNIT_TEXTBOXSTYLE_TEMPLATETYPE" val="1"/>
  <p:tag name="KSO_WM_UNIT_PRESET_TEXT" val="点击此处添加正文，文字是您思想的提炼，为了演示发布的良好效果，请言简意赅的阐述您的观点。&#13;点击此处添加正文，文字是您思想的提炼，为了演示发布的良好效果，请言简意赅的阐述您的观点。"/>
  <p:tag name="KSO_WM_UNIT_NOCLEAR" val="0"/>
  <p:tag name="KSO_WM_UNIT_VALUE" val="130"/>
  <p:tag name="KSO_WM_UNIT_HIGHLIGHT" val="0"/>
  <p:tag name="KSO_WM_UNIT_COMPATIBLE" val="0"/>
  <p:tag name="KSO_WM_UNIT_DIAGRAM_ISNUMVISUAL" val="0"/>
  <p:tag name="KSO_WM_UNIT_DIAGRAM_ISREFERUNIT" val="0"/>
  <p:tag name="KSO_WM_UNIT_TYPE" val="f"/>
  <p:tag name="KSO_WM_UNIT_INDEX" val="1"/>
  <p:tag name="KSO_WM_UNIT_ID" val="mixed20201941_236*f*1"/>
  <p:tag name="KSO_WM_TEMPLATE_CATEGORY" val="mixed"/>
  <p:tag name="KSO_WM_TEMPLATE_INDEX" val="20201941"/>
  <p:tag name="KSO_WM_UNIT_LAYERLEVEL" val="1"/>
  <p:tag name="KSO_WM_TAG_VERSION" val="1.0"/>
  <p:tag name="KSO_WM_BEAUTIFY_FLAG" val="#wm#"/>
  <p:tag name="KSO_WM_UNIT_TEXTBOXSTYLE_GUID" val="{5c3690b4-8698-4157-bbf3-4107c605c098}"/>
  <p:tag name="KSO_WM_UNIT_TEXTBOXSTYLE_TEMPLATEID" val="3135426"/>
  <p:tag name="KSO_WM_UNIT_TEXTBOXSTYLE_TYPE" val="8"/>
</p:tagLst>
</file>

<file path=ppt/tags/tag65.xml><?xml version="1.0" encoding="utf-8"?>
<p:tagLst xmlns:p="http://schemas.openxmlformats.org/presentationml/2006/main">
  <p:tag name="KSO_WM_BEAUTIFY_FLAG" val="#wm#"/>
  <p:tag name="KSO_WM_TEMPLATE_CATEGORY" val="custom"/>
  <p:tag name="KSO_WM_TEMPLATE_INDEX" val="20205081"/>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 name="KSO_WM_DIAGRAM_VIRTUALLY_FRAME" val="{&quot;height&quot;:418.3,&quot;left&quot;:63.8,&quot;top&quot;:65.85,&quot;width&quot;:879.65}"/>
</p:tagLst>
</file>

<file path=ppt/tags/tag68.xml><?xml version="1.0" encoding="utf-8"?>
<p:tagLst xmlns:p="http://schemas.openxmlformats.org/presentationml/2006/main">
  <p:tag name="KSO_WM_BEAUTIFY_FLAG" val=""/>
  <p:tag name="KSO_WM_DIAGRAM_VIRTUALLY_FRAME" val="{&quot;height&quot;:418.3,&quot;left&quot;:63.8,&quot;top&quot;:65.85,&quot;width&quot;:879.65}"/>
</p:tagLst>
</file>

<file path=ppt/tags/tag69.xml><?xml version="1.0" encoding="utf-8"?>
<p:tagLst xmlns:p="http://schemas.openxmlformats.org/presentationml/2006/main">
  <p:tag name="KSO_WM_BEAUTIFY_FLAG" val=""/>
  <p:tag name="KSO_WM_DIAGRAM_VIRTUALLY_FRAME" val="{&quot;height&quot;:418.3,&quot;left&quot;:63.8,&quot;top&quot;:65.85,&quot;width&quot;:879.65}"/>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0.xml><?xml version="1.0" encoding="utf-8"?>
<p:tagLst xmlns:p="http://schemas.openxmlformats.org/presentationml/2006/main">
  <p:tag name="KSO_WM_BEAUTIFY_FLAG" val=""/>
  <p:tag name="KSO_WM_DIAGRAM_VIRTUALLY_FRAME" val="{&quot;height&quot;:418.3,&quot;left&quot;:63.8,&quot;top&quot;:65.85,&quot;width&quot;:879.65}"/>
</p:tagLst>
</file>

<file path=ppt/tags/tag71.xml><?xml version="1.0" encoding="utf-8"?>
<p:tagLst xmlns:p="http://schemas.openxmlformats.org/presentationml/2006/main">
  <p:tag name="KSO_WM_BEAUTIFY_FLAG" val=""/>
  <p:tag name="KSO_WM_DIAGRAM_VIRTUALLY_FRAME" val="{&quot;height&quot;:418.3,&quot;left&quot;:63.8,&quot;top&quot;:65.85,&quot;width&quot;:879.65}"/>
</p:tagLst>
</file>

<file path=ppt/tags/tag72.xml><?xml version="1.0" encoding="utf-8"?>
<p:tagLst xmlns:p="http://schemas.openxmlformats.org/presentationml/2006/main">
  <p:tag name="KSO_WM_BEAUTIFY_FLAG" val=""/>
  <p:tag name="KSO_WM_DIAGRAM_VIRTUALLY_FRAME" val="{&quot;height&quot;:418.3,&quot;left&quot;:63.8,&quot;top&quot;:65.85,&quot;width&quot;:879.65}"/>
</p:tagLst>
</file>

<file path=ppt/tags/tag73.xml><?xml version="1.0" encoding="utf-8"?>
<p:tagLst xmlns:p="http://schemas.openxmlformats.org/presentationml/2006/main">
  <p:tag name="KSO_WM_BEAUTIFY_FLAG" val=""/>
  <p:tag name="KSO_WM_DIAGRAM_VIRTUALLY_FRAME" val="{&quot;height&quot;:418.3,&quot;left&quot;:63.8,&quot;top&quot;:65.85,&quot;width&quot;:879.65}"/>
</p:tagLst>
</file>

<file path=ppt/tags/tag74.xml><?xml version="1.0" encoding="utf-8"?>
<p:tagLst xmlns:p="http://schemas.openxmlformats.org/presentationml/2006/main">
  <p:tag name="KSO_WM_BEAUTIFY_FLAG" val=""/>
  <p:tag name="KSO_WM_DIAGRAM_VIRTUALLY_FRAME" val="{&quot;height&quot;:418.3,&quot;left&quot;:63.8,&quot;top&quot;:65.85,&quot;width&quot;:879.65}"/>
</p:tagLst>
</file>

<file path=ppt/tags/tag75.xml><?xml version="1.0" encoding="utf-8"?>
<p:tagLst xmlns:p="http://schemas.openxmlformats.org/presentationml/2006/main">
  <p:tag name="KSO_WM_BEAUTIFY_FLAG" val=""/>
  <p:tag name="KSO_WM_DIAGRAM_VIRTUALLY_FRAME" val="{&quot;height&quot;:418.3,&quot;left&quot;:63.8,&quot;top&quot;:65.85,&quot;width&quot;:879.65}"/>
</p:tagLst>
</file>

<file path=ppt/tags/tag76.xml><?xml version="1.0" encoding="utf-8"?>
<p:tagLst xmlns:p="http://schemas.openxmlformats.org/presentationml/2006/main">
  <p:tag name="KSO_WM_BEAUTIFY_FLAG" val=""/>
  <p:tag name="KSO_WM_DIAGRAM_VIRTUALLY_FRAME" val="{&quot;height&quot;:418.3,&quot;left&quot;:63.8,&quot;top&quot;:65.85,&quot;width&quot;:879.65}"/>
</p:tagLst>
</file>

<file path=ppt/tags/tag77.xml><?xml version="1.0" encoding="utf-8"?>
<p:tagLst xmlns:p="http://schemas.openxmlformats.org/presentationml/2006/main">
  <p:tag name="KSO_WM_BEAUTIFY_FLAG" val=""/>
  <p:tag name="KSO_WM_DIAGRAM_VIRTUALLY_FRAME" val="{&quot;height&quot;:418.3,&quot;left&quot;:63.8,&quot;top&quot;:65.85,&quot;width&quot;:879.65}"/>
</p:tagLst>
</file>

<file path=ppt/tags/tag78.xml><?xml version="1.0" encoding="utf-8"?>
<p:tagLst xmlns:p="http://schemas.openxmlformats.org/presentationml/2006/main">
  <p:tag name="KSO_WM_BEAUTIFY_FLAG" val=""/>
  <p:tag name="KSO_WM_DIAGRAM_VIRTUALLY_FRAME" val="{&quot;height&quot;:418.3,&quot;left&quot;:63.8,&quot;top&quot;:65.85,&quot;width&quot;:879.65}"/>
</p:tagLst>
</file>

<file path=ppt/tags/tag79.xml><?xml version="1.0" encoding="utf-8"?>
<p:tagLst xmlns:p="http://schemas.openxmlformats.org/presentationml/2006/main">
  <p:tag name="KSO_WM_BEAUTIFY_FLAG" val=""/>
  <p:tag name="KSO_WM_DIAGRAM_VIRTUALLY_FRAME" val="{&quot;height&quot;:418.3,&quot;left&quot;:63.8,&quot;top&quot;:65.85,&quot;width&quot;:879.65}"/>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0.xml><?xml version="1.0" encoding="utf-8"?>
<p:tagLst xmlns:p="http://schemas.openxmlformats.org/presentationml/2006/main">
  <p:tag name="KSO_WM_BEAUTIFY_FLAG" val=""/>
  <p:tag name="KSO_WM_DIAGRAM_VIRTUALLY_FRAME" val="{&quot;height&quot;:418.3,&quot;left&quot;:63.8,&quot;top&quot;:65.85,&quot;width&quot;:879.65}"/>
</p:tagLst>
</file>

<file path=ppt/tags/tag81.xml><?xml version="1.0" encoding="utf-8"?>
<p:tagLst xmlns:p="http://schemas.openxmlformats.org/presentationml/2006/main">
  <p:tag name="KSO_WM_BEAUTIFY_FLAG" val=""/>
  <p:tag name="KSO_WM_DIAGRAM_VIRTUALLY_FRAME" val="{&quot;height&quot;:418.3,&quot;left&quot;:63.8,&quot;top&quot;:65.85,&quot;width&quot;:879.65}"/>
</p:tagLst>
</file>

<file path=ppt/tags/tag82.xml><?xml version="1.0" encoding="utf-8"?>
<p:tagLst xmlns:p="http://schemas.openxmlformats.org/presentationml/2006/main">
  <p:tag name="KSO_WM_BEAUTIFY_FLAG" val=""/>
  <p:tag name="KSO_WM_DIAGRAM_VIRTUALLY_FRAME" val="{&quot;height&quot;:418.3,&quot;left&quot;:63.8,&quot;top&quot;:65.85,&quot;width&quot;:879.65}"/>
</p:tagLst>
</file>

<file path=ppt/tags/tag83.xml><?xml version="1.0" encoding="utf-8"?>
<p:tagLst xmlns:p="http://schemas.openxmlformats.org/presentationml/2006/main">
  <p:tag name="KSO_WM_BEAUTIFY_FLAG" val=""/>
  <p:tag name="KSO_WM_DIAGRAM_VIRTUALLY_FRAME" val="{&quot;height&quot;:418.3,&quot;left&quot;:63.8,&quot;top&quot;:65.85,&quot;width&quot;:879.65}"/>
</p:tagLst>
</file>

<file path=ppt/tags/tag84.xml><?xml version="1.0" encoding="utf-8"?>
<p:tagLst xmlns:p="http://schemas.openxmlformats.org/presentationml/2006/main">
  <p:tag name="KSO_WM_BEAUTIFY_FLAG" val=""/>
  <p:tag name="KSO_WM_DIAGRAM_VIRTUALLY_FRAME" val="{&quot;height&quot;:418.3,&quot;left&quot;:63.8,&quot;top&quot;:65.85,&quot;width&quot;:879.65}"/>
</p:tagLst>
</file>

<file path=ppt/tags/tag85.xml><?xml version="1.0" encoding="utf-8"?>
<p:tagLst xmlns:p="http://schemas.openxmlformats.org/presentationml/2006/main">
  <p:tag name="KSO_WM_BEAUTIFY_FLAG" val=""/>
  <p:tag name="KSO_WM_DIAGRAM_VIRTUALLY_FRAME" val="{&quot;height&quot;:418.3,&quot;left&quot;:63.8,&quot;top&quot;:65.85,&quot;width&quot;:879.65}"/>
</p:tagLst>
</file>

<file path=ppt/tags/tag86.xml><?xml version="1.0" encoding="utf-8"?>
<p:tagLst xmlns:p="http://schemas.openxmlformats.org/presentationml/2006/main">
  <p:tag name="KSO_WM_BEAUTIFY_FLAG" val=""/>
  <p:tag name="KSO_WM_DIAGRAM_VIRTUALLY_FRAME" val="{&quot;height&quot;:418.3,&quot;left&quot;:63.8,&quot;top&quot;:65.85,&quot;width&quot;:879.65}"/>
</p:tagLst>
</file>

<file path=ppt/tags/tag87.xml><?xml version="1.0" encoding="utf-8"?>
<p:tagLst xmlns:p="http://schemas.openxmlformats.org/presentationml/2006/main">
  <p:tag name="KSO_WM_BEAUTIFY_FLAG" val="#wm#"/>
  <p:tag name="KSO_WM_TEMPLATE_CATEGORY" val="custom"/>
  <p:tag name="KSO_WM_TEMPLATE_INDEX" val="20205081"/>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DIAGRAM_VIRTUALLY_FRAME" val="{&quot;height&quot;:418.3,&quot;left&quot;:63.8,&quot;top&quot;:65.85,&quot;width&quot;:879.65}"/>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0.xml><?xml version="1.0" encoding="utf-8"?>
<p:tagLst xmlns:p="http://schemas.openxmlformats.org/presentationml/2006/main">
  <p:tag name="KSO_WM_BEAUTIFY_FLAG" val="#wm#"/>
  <p:tag name="KSO_WM_TEMPLATE_CATEGORY" val="custom"/>
  <p:tag name="KSO_WM_TEMPLATE_INDEX" val="20205081"/>
</p:tagLst>
</file>

<file path=ppt/tags/tag91.xml><?xml version="1.0" encoding="utf-8"?>
<p:tagLst xmlns:p="http://schemas.openxmlformats.org/presentationml/2006/main">
  <p:tag name="KSO_WM_DIAGRAM_VIRTUALLY_FRAME" val="{&quot;height&quot;:280.35,&quot;left&quot;:430.3,&quot;top&quot;:120.8,&quot;width&quot;:467.7}"/>
</p:tagLst>
</file>

<file path=ppt/tags/tag92.xml><?xml version="1.0" encoding="utf-8"?>
<p:tagLst xmlns:p="http://schemas.openxmlformats.org/presentationml/2006/main">
  <p:tag name="KSO_WM_BEAUTIFY_FLAG" val="#wm#"/>
  <p:tag name="KSO_WM_TEMPLATE_CATEGORY" val="custom"/>
  <p:tag name="KSO_WM_TEMPLATE_INDEX" val="20205081"/>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wm#"/>
  <p:tag name="KSO_WM_TEMPLATE_CATEGORY" val="custom"/>
  <p:tag name="KSO_WM_TEMPLATE_INDEX" val="20205081"/>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wm#"/>
  <p:tag name="KSO_WM_TEMPLATE_CATEGORY" val="custom"/>
  <p:tag name="KSO_WM_TEMPLATE_INDEX" val="20205081"/>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wm#"/>
  <p:tag name="KSO_WM_TEMPLATE_CATEGORY" val="custom"/>
  <p:tag name="KSO_WM_TEMPLATE_INDEX" val="20205081"/>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思源黑体"/>
        <a:ea typeface="思源黑体"/>
        <a:cs typeface="思源黑体"/>
      </a:majorFont>
      <a:minorFont>
        <a:latin typeface="思源黑体"/>
        <a:ea typeface="思源黑体"/>
        <a:cs typeface="思源黑体"/>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黑体"/>
        <a:ea typeface="思源黑体"/>
        <a:cs typeface="思源黑体"/>
        <a:font script="Jpan" typeface="思源黑体"/>
        <a:font script="Hang" typeface="思源黑体"/>
        <a:font script="Hans" typeface="思源黑体"/>
        <a:font script="Hant" typeface="思源黑体"/>
        <a:font script="Arab" typeface="思源黑体"/>
        <a:font script="Hebr" typeface="思源黑体"/>
        <a:font script="Thai" typeface="思源黑体"/>
        <a:font script="Ethi" typeface="思源黑体"/>
        <a:font script="Beng" typeface="思源黑体"/>
        <a:font script="Gujr" typeface="思源黑体"/>
        <a:font script="Khmr" typeface="思源黑体"/>
        <a:font script="Knda" typeface="思源黑体"/>
        <a:font script="Guru" typeface="思源黑体"/>
        <a:font script="Cans" typeface="思源黑体"/>
        <a:font script="Cher" typeface="思源黑体"/>
        <a:font script="Yiii" typeface="思源黑体"/>
        <a:font script="Tibt" typeface="思源黑体"/>
        <a:font script="Thaa" typeface="思源黑体"/>
        <a:font script="Deva" typeface="思源黑体"/>
        <a:font script="Telu" typeface="思源黑体"/>
        <a:font script="Taml" typeface="思源黑体"/>
        <a:font script="Syrc" typeface="思源黑体"/>
        <a:font script="Orya" typeface="思源黑体"/>
        <a:font script="Mlym" typeface="思源黑体"/>
        <a:font script="Laoo" typeface="思源黑体"/>
        <a:font script="Sinh" typeface="思源黑体"/>
        <a:font script="Mong" typeface="思源黑体"/>
        <a:font script="Viet" typeface="思源黑体"/>
        <a:font script="Uigh" typeface="思源黑体"/>
        <a:font script="Geor" typeface="思源黑体"/>
      </a:majorFont>
      <a:minorFont>
        <a:latin typeface="思源黑体"/>
        <a:ea typeface="思源黑体"/>
        <a:cs typeface="思源黑体"/>
        <a:font script="Jpan" typeface="思源黑体"/>
        <a:font script="Hang" typeface="思源黑体"/>
        <a:font script="Hans" typeface="思源黑体"/>
        <a:font script="Hant" typeface="思源黑体"/>
        <a:font script="Arab" typeface="思源黑体"/>
        <a:font script="Hebr" typeface="思源黑体"/>
        <a:font script="Thai" typeface="思源黑体"/>
        <a:font script="Ethi" typeface="思源黑体"/>
        <a:font script="Beng" typeface="思源黑体"/>
        <a:font script="Gujr" typeface="思源黑体"/>
        <a:font script="Khmr" typeface="思源黑体"/>
        <a:font script="Knda" typeface="思源黑体"/>
        <a:font script="Guru" typeface="思源黑体"/>
        <a:font script="Cans" typeface="思源黑体"/>
        <a:font script="Cher" typeface="思源黑体"/>
        <a:font script="Yiii" typeface="思源黑体"/>
        <a:font script="Tibt" typeface="思源黑体"/>
        <a:font script="Thaa" typeface="思源黑体"/>
        <a:font script="Deva" typeface="思源黑体"/>
        <a:font script="Telu" typeface="思源黑体"/>
        <a:font script="Taml" typeface="思源黑体"/>
        <a:font script="Syrc" typeface="思源黑体"/>
        <a:font script="Orya" typeface="思源黑体"/>
        <a:font script="Mlym" typeface="思源黑体"/>
        <a:font script="Laoo" typeface="思源黑体"/>
        <a:font script="Sinh" typeface="思源黑体"/>
        <a:font script="Mong" typeface="思源黑体"/>
        <a:font script="Viet" typeface="思源黑体"/>
        <a:font script="Uigh" typeface="思源黑体"/>
        <a:font script="Geor" typeface="思源黑体"/>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4221</Words>
  <Application>WPS 演示</Application>
  <PresentationFormat>宽屏</PresentationFormat>
  <Paragraphs>165</Paragraphs>
  <Slides>23</Slides>
  <Notes>4</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23</vt:i4>
      </vt:variant>
    </vt:vector>
  </HeadingPairs>
  <TitlesOfParts>
    <vt:vector size="37" baseType="lpstr">
      <vt:lpstr>Arial</vt:lpstr>
      <vt:lpstr>宋体</vt:lpstr>
      <vt:lpstr>Wingdings</vt:lpstr>
      <vt:lpstr>思源黑体</vt:lpstr>
      <vt:lpstr>黑体</vt:lpstr>
      <vt:lpstr>思源黑体</vt:lpstr>
      <vt:lpstr>思源黑体</vt:lpstr>
      <vt:lpstr>Wingdings</vt:lpstr>
      <vt:lpstr>微软雅黑</vt:lpstr>
      <vt:lpstr>Arial Unicode MS</vt:lpstr>
      <vt:lpstr>KSOF4CF9F437</vt:lpstr>
      <vt:lpstr>KSOF4CFA6896</vt:lpstr>
      <vt:lpstr>方正大黑体_GBK</vt:lpstr>
      <vt:lpstr>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莓莓</cp:lastModifiedBy>
  <cp:revision>196</cp:revision>
  <dcterms:created xsi:type="dcterms:W3CDTF">2019-06-19T02:08:00Z</dcterms:created>
  <dcterms:modified xsi:type="dcterms:W3CDTF">2026-07-16T11:37:54Z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2052-12.1.0.26895</vt:lpwstr>
  </property>
  <property fmtid="{D5CDD505-2E9C-101B-9397-08002B2CF9AE}" pid="3" name="ICV">
    <vt:lpwstr>DC89DF99FD524865A7B232F929664F35_13</vt:lpwstr>
  </property>
</Properties>
</file>