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41.svg" ContentType="image/svg+xml"/>
  <Override PartName="/ppt/media/image42.svg" ContentType="image/svg+xml"/>
  <Override PartName="/ppt/media/image43.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330" r:id="rId3"/>
    <p:sldId id="331" r:id="rId4"/>
    <p:sldId id="321" r:id="rId5"/>
    <p:sldId id="322" r:id="rId6"/>
    <p:sldId id="353" r:id="rId7"/>
    <p:sldId id="332" r:id="rId8"/>
    <p:sldId id="348" r:id="rId9"/>
    <p:sldId id="354" r:id="rId10"/>
    <p:sldId id="352" r:id="rId11"/>
    <p:sldId id="334" r:id="rId12"/>
    <p:sldId id="343" r:id="rId13"/>
    <p:sldId id="336" r:id="rId14"/>
    <p:sldId id="339" r:id="rId15"/>
    <p:sldId id="340" r:id="rId16"/>
    <p:sldId id="344" r:id="rId17"/>
    <p:sldId id="351" r:id="rId18"/>
    <p:sldId id="341" r:id="rId19"/>
    <p:sldId id="338" r:id="rId20"/>
    <p:sldId id="346" r:id="rId21"/>
    <p:sldId id="350" r:id="rId22"/>
    <p:sldId id="333" r:id="rId23"/>
    <p:sldId id="342" r:id="rId24"/>
    <p:sldId id="345" r:id="rId25"/>
    <p:sldId id="337" r:id="rId26"/>
    <p:sldId id="335" r:id="rId27"/>
    <p:sldId id="349" r:id="rId28"/>
    <p:sldId id="347" r:id="rId29"/>
    <p:sldId id="327" r:id="rId30"/>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5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 initials="a" lastIdx="1" clrIdx="0"/>
  <p:cmAuthor id="0" name="Mia Vida Villanueva" initials="MVV" lastIdx="1" clrIdx="0"/>
  <p:cmAuthor id="7" name="1206988966@qq.com" initials="1" lastIdx="1" clrIdx="2"/>
  <p:cmAuthor id="8" name="姜伟光" initials="姜" lastIdx="1" clrIdx="0"/>
  <p:cmAuthor id="3" name="lenovo" initials="l" lastIdx="6" clrIdx="2"/>
  <p:cmAuthor id="4" name="Administrator" initials="A" lastIdx="6" clrIdx="3"/>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7BFD"/>
    <a:srgbClr val="4B58ED"/>
    <a:srgbClr val="1E38B8"/>
    <a:srgbClr val="B77DFE"/>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58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gs" Target="tags/tag121.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notesMaster" Target="notesMasters/notesMaster1.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3.xml"/><Relationship Id="rId5" Type="http://schemas.openxmlformats.org/officeDocument/2006/relationships/image" Target="../media/image5.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6.xml"/><Relationship Id="rId3" Type="http://schemas.openxmlformats.org/officeDocument/2006/relationships/image" Target="../media/image4.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9.xml"/><Relationship Id="rId5" Type="http://schemas.openxmlformats.org/officeDocument/2006/relationships/image" Target="../media/image5.png"/><Relationship Id="rId4" Type="http://schemas.openxmlformats.org/officeDocument/2006/relationships/tags" Target="../tags/tag8.xml"/><Relationship Id="rId3" Type="http://schemas.openxmlformats.org/officeDocument/2006/relationships/image" Target="../media/image4.pn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主"/>
          <p:cNvPicPr>
            <a:picLocks noChangeAspect="1"/>
          </p:cNvPicPr>
          <p:nvPr userDrawn="1"/>
        </p:nvPicPr>
        <p:blipFill>
          <a:blip r:embed="rId3"/>
          <a:stretch>
            <a:fillRect/>
          </a:stretch>
        </p:blipFill>
        <p:spPr>
          <a:xfrm>
            <a:off x="0" y="0"/>
            <a:ext cx="12192000" cy="6858000"/>
          </a:xfrm>
          <a:prstGeom prst="rect">
            <a:avLst/>
          </a:prstGeom>
        </p:spPr>
      </p:pic>
      <p:pic>
        <p:nvPicPr>
          <p:cNvPr id="5" name="图片 4" descr="主"/>
          <p:cNvPicPr>
            <a:picLocks noChangeAspect="1"/>
          </p:cNvPicPr>
          <p:nvPr userDrawn="1"/>
        </p:nvPicPr>
        <p:blipFill>
          <a:blip r:embed="rId4"/>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5" name="图片 4"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10" name="图片 9" descr="矢量智能对象"/>
          <p:cNvPicPr>
            <a:picLocks noChangeAspect="1"/>
          </p:cNvPicPr>
          <p:nvPr userDrawn="1"/>
        </p:nvPicPr>
        <p:blipFill>
          <a:blip r:embed="rId6"/>
          <a:stretch>
            <a:fillRect/>
          </a:stretch>
        </p:blipFill>
        <p:spPr>
          <a:xfrm>
            <a:off x="10718165" y="327025"/>
            <a:ext cx="1220470" cy="26035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lvl1pPr algn="l">
              <a:defRPr/>
            </a:lvl1p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4.xml"/><Relationship Id="rId7" Type="http://schemas.openxmlformats.org/officeDocument/2006/relationships/image" Target="../media/image9.png"/><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2" Type="http://schemas.openxmlformats.org/officeDocument/2006/relationships/slideLayout" Target="../slideLayouts/slideLayout4.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hyperlink" Target="https://so.html5.qq.com/page/real/search_news?docid=70000021_51467fa7b7728952" TargetMode="External"/><Relationship Id="rId2" Type="http://schemas.openxmlformats.org/officeDocument/2006/relationships/image" Target="../media/image24.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71.xml"/><Relationship Id="rId4" Type="http://schemas.openxmlformats.org/officeDocument/2006/relationships/image" Target="../media/image25.jpeg"/><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image" Target="../media/image28.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image" Target="../media/image31.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image" Target="../media/image32.png"/><Relationship Id="rId11" Type="http://schemas.openxmlformats.org/officeDocument/2006/relationships/slideLayout" Target="../slideLayouts/slideLayout4.xml"/><Relationship Id="rId10" Type="http://schemas.openxmlformats.org/officeDocument/2006/relationships/tags" Target="../tags/tag87.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90.xml"/><Relationship Id="rId4" Type="http://schemas.openxmlformats.org/officeDocument/2006/relationships/image" Target="../media/image33.jpeg"/><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6.xml"/><Relationship Id="rId3" Type="http://schemas.openxmlformats.org/officeDocument/2006/relationships/image" Target="../media/image10.png"/><Relationship Id="rId2" Type="http://schemas.openxmlformats.org/officeDocument/2006/relationships/tags" Target="../tags/tag25.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image" Target="../media/image36.jpe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image" Target="../media/image37.pn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99.xml"/><Relationship Id="rId4" Type="http://schemas.openxmlformats.org/officeDocument/2006/relationships/image" Target="../media/image38.png"/><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image" Target="../media/image39.pn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image" Target="../media/image42.svg"/><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image" Target="../media/image41.svg"/><Relationship Id="rId3" Type="http://schemas.openxmlformats.org/officeDocument/2006/relationships/image" Target="../media/image40.png"/><Relationship Id="rId2" Type="http://schemas.openxmlformats.org/officeDocument/2006/relationships/tags" Target="../tags/tag102.xml"/><Relationship Id="rId14" Type="http://schemas.openxmlformats.org/officeDocument/2006/relationships/slideLayout" Target="../slideLayouts/slideLayout4.xml"/><Relationship Id="rId13" Type="http://schemas.openxmlformats.org/officeDocument/2006/relationships/tags" Target="../tags/tag109.xml"/><Relationship Id="rId12" Type="http://schemas.openxmlformats.org/officeDocument/2006/relationships/tags" Target="../tags/tag108.xml"/><Relationship Id="rId11" Type="http://schemas.openxmlformats.org/officeDocument/2006/relationships/image" Target="../media/image43.svg"/><Relationship Id="rId10" Type="http://schemas.openxmlformats.org/officeDocument/2006/relationships/tags" Target="../tags/tag107.xml"/><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image" Target="../media/image46.png"/><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image" Target="../media/image47.png"/><Relationship Id="rId3" Type="http://schemas.openxmlformats.org/officeDocument/2006/relationships/tags" Target="../tags/tag115.xml"/><Relationship Id="rId2" Type="http://schemas.openxmlformats.org/officeDocument/2006/relationships/tags" Target="../tags/tag114.xml"/><Relationship Id="rId12" Type="http://schemas.openxmlformats.org/officeDocument/2006/relationships/slideLayout" Target="../slideLayouts/slideLayout4.xml"/><Relationship Id="rId11" Type="http://schemas.openxmlformats.org/officeDocument/2006/relationships/tags" Target="../tags/tag119.xml"/><Relationship Id="rId10" Type="http://schemas.openxmlformats.org/officeDocument/2006/relationships/tags" Target="../tags/tag118.xml"/><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20.xml"/><Relationship Id="rId2" Type="http://schemas.openxmlformats.org/officeDocument/2006/relationships/image" Target="../media/image51.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image" Target="../media/image12.png"/><Relationship Id="rId4" Type="http://schemas.openxmlformats.org/officeDocument/2006/relationships/tags" Target="../tags/tag28.xml"/><Relationship Id="rId3" Type="http://schemas.openxmlformats.org/officeDocument/2006/relationships/tags" Target="../tags/tag27.xml"/><Relationship Id="rId21" Type="http://schemas.openxmlformats.org/officeDocument/2006/relationships/slideLayout" Target="../slideLayouts/slideLayout4.xml"/><Relationship Id="rId20" Type="http://schemas.openxmlformats.org/officeDocument/2006/relationships/tags" Target="../tags/tag43.xml"/><Relationship Id="rId2" Type="http://schemas.openxmlformats.org/officeDocument/2006/relationships/image" Target="../media/image11.png"/><Relationship Id="rId19" Type="http://schemas.openxmlformats.org/officeDocument/2006/relationships/tags" Target="../tags/tag42.xml"/><Relationship Id="rId18" Type="http://schemas.openxmlformats.org/officeDocument/2006/relationships/tags" Target="../tags/tag41.xml"/><Relationship Id="rId17" Type="http://schemas.openxmlformats.org/officeDocument/2006/relationships/tags" Target="../tags/tag40.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6.xml"/><Relationship Id="rId4" Type="http://schemas.openxmlformats.org/officeDocument/2006/relationships/image" Target="../media/image13.png"/><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8.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tags" Target="../tags/tag47.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框"/>
          <p:cNvPicPr>
            <a:picLocks noChangeAspect="1"/>
          </p:cNvPicPr>
          <p:nvPr/>
        </p:nvPicPr>
        <p:blipFill>
          <a:blip r:embed="rId2"/>
          <a:stretch>
            <a:fillRect/>
          </a:stretch>
        </p:blipFill>
        <p:spPr>
          <a:xfrm>
            <a:off x="1046480" y="3359785"/>
            <a:ext cx="10088880" cy="2813050"/>
          </a:xfrm>
          <a:prstGeom prst="rect">
            <a:avLst/>
          </a:prstGeom>
        </p:spPr>
      </p:pic>
      <p:sp>
        <p:nvSpPr>
          <p:cNvPr id="17" name="文本框 16"/>
          <p:cNvSpPr txBox="1"/>
          <p:nvPr>
            <p:custDataLst>
              <p:tags r:id="rId3"/>
            </p:custDataLst>
          </p:nvPr>
        </p:nvSpPr>
        <p:spPr>
          <a:xfrm>
            <a:off x="5374640" y="4196715"/>
            <a:ext cx="5269230" cy="36830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经传多赢首席投顾</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8" name="文本框 17"/>
          <p:cNvSpPr txBox="1"/>
          <p:nvPr>
            <p:custDataLst>
              <p:tags r:id="rId4"/>
            </p:custDataLst>
          </p:nvPr>
        </p:nvSpPr>
        <p:spPr>
          <a:xfrm>
            <a:off x="5361305" y="4479925"/>
            <a:ext cx="5282565" cy="119888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中国第一代股评人，具有</a:t>
            </a:r>
            <a:r>
              <a:rPr lang="en-US" altLang="zh-CN"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30</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余年证券投资分析经验，先后与广东卫视、浙江卫视等多地担任证券节目嘉宾，风格幽默，话锋犀利，深受广大投资者的喜爱！</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a:p>
            <a:pPr lvl="0" algn="l">
              <a:lnSpc>
                <a:spcPct val="120000"/>
              </a:lnSpc>
              <a:buClrTx/>
              <a:buSzTx/>
              <a:buFontTx/>
            </a:pPr>
            <a:endParaRPr lang="en-US" altLang="zh-CN"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9" name="文本框 18"/>
          <p:cNvSpPr txBox="1"/>
          <p:nvPr>
            <p:custDataLst>
              <p:tags r:id="rId5"/>
            </p:custDataLst>
          </p:nvPr>
        </p:nvSpPr>
        <p:spPr>
          <a:xfrm>
            <a:off x="5027930" y="788035"/>
            <a:ext cx="5952490" cy="2441575"/>
          </a:xfrm>
          <a:prstGeom prst="rect">
            <a:avLst/>
          </a:prstGeom>
          <a:noFill/>
        </p:spPr>
        <p:txBody>
          <a:bodyPr wrap="square" rtlCol="0">
            <a:noAutofit/>
          </a:bodyPr>
          <a:p>
            <a:pPr algn="ctr" fontAlgn="auto">
              <a:lnSpc>
                <a:spcPct val="100000"/>
              </a:lnSpc>
            </a:pPr>
            <a:r>
              <a:rPr lang="zh-CN" altLang="en-US" sz="8000" b="1" dirty="0">
                <a:solidFill>
                  <a:schemeClr val="bg2"/>
                </a:solidFill>
                <a:latin typeface="思源黑体 CN Bold" panose="020B0800000000000000" charset="-122"/>
                <a:ea typeface="思源黑体 CN Bold" panose="020B0800000000000000" charset="-122"/>
                <a:sym typeface="+mn-ea"/>
              </a:rPr>
              <a:t>他强任他强清风拂山岗</a:t>
            </a:r>
            <a:endParaRPr lang="zh-CN" altLang="en-US" sz="8000" b="1" dirty="0">
              <a:solidFill>
                <a:schemeClr val="bg2"/>
              </a:solidFill>
              <a:latin typeface="思源黑体 CN Bold" panose="020B0800000000000000" charset="-122"/>
              <a:ea typeface="思源黑体 CN Bold" panose="020B0800000000000000" charset="-122"/>
              <a:sym typeface="+mn-ea"/>
            </a:endParaRPr>
          </a:p>
        </p:txBody>
      </p:sp>
      <p:sp>
        <p:nvSpPr>
          <p:cNvPr id="6" name="文本框 5"/>
          <p:cNvSpPr txBox="1"/>
          <p:nvPr/>
        </p:nvSpPr>
        <p:spPr>
          <a:xfrm>
            <a:off x="5166360" y="41636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6"/>
            </p:custDataLst>
          </p:nvPr>
        </p:nvSpPr>
        <p:spPr>
          <a:xfrm>
            <a:off x="5166360" y="44780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9" name="圆角矩形 8"/>
          <p:cNvSpPr/>
          <p:nvPr/>
        </p:nvSpPr>
        <p:spPr>
          <a:xfrm>
            <a:off x="5308600" y="3583940"/>
            <a:ext cx="5335270" cy="509905"/>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5875020" y="3639185"/>
            <a:ext cx="4768850" cy="383540"/>
          </a:xfrm>
          <a:prstGeom prst="rect">
            <a:avLst/>
          </a:prstGeom>
          <a:noFill/>
        </p:spPr>
        <p:txBody>
          <a:bodyPr wrap="square" rtlCol="0">
            <a:spAutoFit/>
          </a:bodyPr>
          <a:p>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蔡英姿</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执业编号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:A1120613090011</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pic>
        <p:nvPicPr>
          <p:cNvPr id="4" name="图片 3"/>
          <p:cNvPicPr>
            <a:picLocks noChangeAspect="1"/>
          </p:cNvPicPr>
          <p:nvPr/>
        </p:nvPicPr>
        <p:blipFill>
          <a:blip r:embed="rId7"/>
          <a:stretch>
            <a:fillRect/>
          </a:stretch>
        </p:blipFill>
        <p:spPr>
          <a:xfrm>
            <a:off x="1330960" y="457200"/>
            <a:ext cx="3627120" cy="5715635"/>
          </a:xfrm>
          <a:prstGeom prst="rect">
            <a:avLst/>
          </a:prstGeom>
        </p:spPr>
      </p:pic>
    </p:spTree>
    <p:custDataLst>
      <p:tags r:id="rId8"/>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079115" y="210820"/>
            <a:ext cx="5894070" cy="39814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关税高到不具备执行性</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5" name="矩形 4"/>
          <p:cNvSpPr/>
          <p:nvPr>
            <p:custDataLst>
              <p:tags r:id="rId2"/>
            </p:custDataLst>
          </p:nvPr>
        </p:nvSpPr>
        <p:spPr>
          <a:xfrm>
            <a:off x="1224915" y="1468120"/>
            <a:ext cx="899795" cy="791210"/>
          </a:xfrm>
          <a:prstGeom prst="rect">
            <a:avLst/>
          </a:prstGeom>
          <a:noFill/>
        </p:spPr>
        <p:txBody>
          <a:bodyPr wrap="none" rtlCol="0" anchor="ctr" anchorCtr="0">
            <a:noAutofit/>
          </a:bodyPr>
          <a:p>
            <a:pPr algn="ctr">
              <a:spcBef>
                <a:spcPct val="0"/>
              </a:spcBef>
              <a:spcAft>
                <a:spcPct val="0"/>
              </a:spcAft>
            </a:pPr>
            <a:r>
              <a:rPr lang="en-US" altLang="zh-CN" sz="3200" b="1">
                <a:solidFill>
                  <a:schemeClr val="accent1"/>
                </a:solidFill>
                <a:latin typeface="+mn-ea"/>
                <a:cs typeface="+mn-ea"/>
              </a:rPr>
              <a:t>01</a:t>
            </a:r>
            <a:endParaRPr lang="en-US" altLang="zh-CN" sz="3200" b="1">
              <a:solidFill>
                <a:schemeClr val="accent1"/>
              </a:solidFill>
              <a:latin typeface="+mn-ea"/>
              <a:cs typeface="+mn-ea"/>
            </a:endParaRPr>
          </a:p>
        </p:txBody>
      </p:sp>
      <p:sp>
        <p:nvSpPr>
          <p:cNvPr id="10" name="矩形 9"/>
          <p:cNvSpPr/>
          <p:nvPr>
            <p:custDataLst>
              <p:tags r:id="rId3"/>
            </p:custDataLst>
          </p:nvPr>
        </p:nvSpPr>
        <p:spPr>
          <a:xfrm>
            <a:off x="2272665" y="1468755"/>
            <a:ext cx="8845550" cy="1049020"/>
          </a:xfrm>
          <a:prstGeom prst="rect">
            <a:avLst/>
          </a:prstGeom>
          <a:noFill/>
        </p:spPr>
        <p:txBody>
          <a:bodyPr wrap="square" lIns="0" tIns="0" rIns="0" bIns="0" rtlCol="0" anchor="t">
            <a:noAutofit/>
          </a:bodyPr>
          <a:p>
            <a:pPr algn="just">
              <a:lnSpc>
                <a:spcPct val="150000"/>
              </a:lnSpc>
              <a:spcBef>
                <a:spcPct val="0"/>
              </a:spcBef>
              <a:spcAft>
                <a:spcPct val="0"/>
              </a:spcAft>
            </a:pPr>
            <a:r>
              <a:rPr lang="zh-CN" altLang="en-US" sz="1400">
                <a:solidFill>
                  <a:schemeClr val="bg1"/>
                </a:solidFill>
                <a:latin typeface="+mn-ea"/>
                <a:cs typeface="+mn-ea"/>
                <a:sym typeface="+mn-ea"/>
              </a:rPr>
              <a:t>在关税事务上，海关（</a:t>
            </a:r>
            <a:r>
              <a:rPr lang="en-US" altLang="zh-CN" sz="1400">
                <a:solidFill>
                  <a:schemeClr val="bg1"/>
                </a:solidFill>
                <a:latin typeface="+mn-ea"/>
                <a:cs typeface="+mn-ea"/>
                <a:sym typeface="+mn-ea"/>
              </a:rPr>
              <a:t>CBP</a:t>
            </a:r>
            <a:r>
              <a:rPr lang="zh-CN" altLang="en-US" sz="1400">
                <a:solidFill>
                  <a:schemeClr val="bg1"/>
                </a:solidFill>
                <a:latin typeface="+mn-ea"/>
                <a:cs typeface="+mn-ea"/>
                <a:sym typeface="+mn-ea"/>
              </a:rPr>
              <a:t>）的角色是具体的</a:t>
            </a:r>
            <a:r>
              <a:rPr lang="en-US" altLang="zh-CN" sz="1400">
                <a:solidFill>
                  <a:schemeClr val="bg1"/>
                </a:solidFill>
                <a:latin typeface="+mn-ea"/>
                <a:cs typeface="+mn-ea"/>
                <a:sym typeface="+mn-ea"/>
              </a:rPr>
              <a:t>“</a:t>
            </a:r>
            <a:r>
              <a:rPr lang="zh-CN" altLang="en-US" sz="1400">
                <a:solidFill>
                  <a:schemeClr val="bg1"/>
                </a:solidFill>
                <a:latin typeface="+mn-ea"/>
                <a:cs typeface="+mn-ea"/>
                <a:sym typeface="+mn-ea"/>
              </a:rPr>
              <a:t>行政</a:t>
            </a:r>
            <a:r>
              <a:rPr lang="en-US" altLang="zh-CN" sz="1400">
                <a:solidFill>
                  <a:schemeClr val="bg1"/>
                </a:solidFill>
                <a:latin typeface="+mn-ea"/>
                <a:cs typeface="+mn-ea"/>
                <a:sym typeface="+mn-ea"/>
              </a:rPr>
              <a:t>”</a:t>
            </a:r>
            <a:r>
              <a:rPr lang="zh-CN" altLang="en-US" sz="1400">
                <a:solidFill>
                  <a:schemeClr val="bg1"/>
                </a:solidFill>
                <a:latin typeface="+mn-ea"/>
                <a:cs typeface="+mn-ea"/>
                <a:sym typeface="+mn-ea"/>
              </a:rPr>
              <a:t>执行；美国国际贸易委员会（</a:t>
            </a:r>
            <a:r>
              <a:rPr lang="en-US" altLang="zh-CN" sz="1400">
                <a:solidFill>
                  <a:schemeClr val="bg1"/>
                </a:solidFill>
                <a:latin typeface="+mn-ea"/>
                <a:cs typeface="+mn-ea"/>
                <a:sym typeface="+mn-ea"/>
              </a:rPr>
              <a:t>USITC</a:t>
            </a:r>
            <a:r>
              <a:rPr lang="zh-CN" altLang="en-US" sz="1400">
                <a:solidFill>
                  <a:schemeClr val="bg1"/>
                </a:solidFill>
                <a:latin typeface="+mn-ea"/>
                <a:cs typeface="+mn-ea"/>
                <a:sym typeface="+mn-ea"/>
              </a:rPr>
              <a:t>）的角色是</a:t>
            </a:r>
            <a:r>
              <a:rPr lang="en-US" altLang="zh-CN" sz="1400">
                <a:solidFill>
                  <a:schemeClr val="bg1"/>
                </a:solidFill>
                <a:latin typeface="+mn-ea"/>
                <a:cs typeface="+mn-ea"/>
                <a:sym typeface="+mn-ea"/>
              </a:rPr>
              <a:t>“</a:t>
            </a:r>
            <a:r>
              <a:rPr lang="zh-CN" altLang="en-US" sz="1400">
                <a:solidFill>
                  <a:schemeClr val="bg1"/>
                </a:solidFill>
                <a:latin typeface="+mn-ea"/>
                <a:cs typeface="+mn-ea"/>
                <a:sym typeface="+mn-ea"/>
              </a:rPr>
              <a:t>立法</a:t>
            </a:r>
            <a:r>
              <a:rPr lang="en-US" altLang="zh-CN" sz="1400">
                <a:solidFill>
                  <a:schemeClr val="bg1"/>
                </a:solidFill>
                <a:latin typeface="+mn-ea"/>
                <a:cs typeface="+mn-ea"/>
                <a:sym typeface="+mn-ea"/>
              </a:rPr>
              <a:t>”</a:t>
            </a:r>
            <a:r>
              <a:rPr lang="zh-CN" altLang="en-US" sz="1400">
                <a:solidFill>
                  <a:schemeClr val="bg1"/>
                </a:solidFill>
                <a:latin typeface="+mn-ea"/>
                <a:cs typeface="+mn-ea"/>
                <a:sym typeface="+mn-ea"/>
              </a:rPr>
              <a:t>定则；而美国贸易代表办公室（</a:t>
            </a:r>
            <a:r>
              <a:rPr lang="en-US" altLang="zh-CN" sz="1400">
                <a:solidFill>
                  <a:schemeClr val="bg1"/>
                </a:solidFill>
                <a:latin typeface="+mn-ea"/>
                <a:cs typeface="+mn-ea"/>
                <a:sym typeface="+mn-ea"/>
              </a:rPr>
              <a:t>USTR</a:t>
            </a:r>
            <a:r>
              <a:rPr lang="zh-CN" altLang="en-US" sz="1400">
                <a:solidFill>
                  <a:schemeClr val="bg1"/>
                </a:solidFill>
                <a:latin typeface="+mn-ea"/>
                <a:cs typeface="+mn-ea"/>
                <a:sym typeface="+mn-ea"/>
              </a:rPr>
              <a:t>）的角色则是</a:t>
            </a:r>
            <a:r>
              <a:rPr lang="en-US" altLang="zh-CN" sz="1400">
                <a:solidFill>
                  <a:schemeClr val="bg1"/>
                </a:solidFill>
                <a:latin typeface="+mn-ea"/>
                <a:cs typeface="+mn-ea"/>
                <a:sym typeface="+mn-ea"/>
              </a:rPr>
              <a:t>“</a:t>
            </a:r>
            <a:r>
              <a:rPr lang="zh-CN" altLang="en-US" sz="1400">
                <a:solidFill>
                  <a:schemeClr val="bg1"/>
                </a:solidFill>
                <a:latin typeface="+mn-ea"/>
                <a:cs typeface="+mn-ea"/>
                <a:sym typeface="+mn-ea"/>
              </a:rPr>
              <a:t>司法</a:t>
            </a:r>
            <a:r>
              <a:rPr lang="en-US" altLang="zh-CN" sz="1400">
                <a:solidFill>
                  <a:schemeClr val="bg1"/>
                </a:solidFill>
                <a:latin typeface="+mn-ea"/>
                <a:cs typeface="+mn-ea"/>
                <a:sym typeface="+mn-ea"/>
              </a:rPr>
              <a:t>”</a:t>
            </a:r>
            <a:r>
              <a:rPr lang="zh-CN" altLang="en-US" sz="1400">
                <a:solidFill>
                  <a:schemeClr val="bg1"/>
                </a:solidFill>
                <a:latin typeface="+mn-ea"/>
                <a:cs typeface="+mn-ea"/>
                <a:sym typeface="+mn-ea"/>
              </a:rPr>
              <a:t>争讼。它们各发各的公告。</a:t>
            </a:r>
            <a:endParaRPr lang="zh-CN" altLang="en-US" sz="1400">
              <a:solidFill>
                <a:schemeClr val="bg1"/>
              </a:solidFill>
              <a:latin typeface="+mn-ea"/>
              <a:cs typeface="+mn-ea"/>
              <a:sym typeface="+mn-ea"/>
            </a:endParaRPr>
          </a:p>
          <a:p>
            <a:pPr algn="just">
              <a:lnSpc>
                <a:spcPct val="150000"/>
              </a:lnSpc>
              <a:spcBef>
                <a:spcPct val="0"/>
              </a:spcBef>
              <a:spcAft>
                <a:spcPct val="0"/>
              </a:spcAft>
            </a:pPr>
            <a:r>
              <a:rPr lang="zh-CN" altLang="en-US" sz="1400">
                <a:solidFill>
                  <a:schemeClr val="bg1"/>
                </a:solidFill>
                <a:latin typeface="+mn-ea"/>
                <a:cs typeface="+mn-ea"/>
                <a:sym typeface="+mn-ea"/>
              </a:rPr>
              <a:t>美国是少数允许发货人作为进口申报人（</a:t>
            </a:r>
            <a:r>
              <a:rPr lang="en-US" altLang="zh-CN" sz="1400">
                <a:solidFill>
                  <a:schemeClr val="bg1"/>
                </a:solidFill>
                <a:latin typeface="+mn-ea"/>
                <a:cs typeface="+mn-ea"/>
                <a:sym typeface="+mn-ea"/>
              </a:rPr>
              <a:t>Import of Record, IOR)</a:t>
            </a:r>
            <a:r>
              <a:rPr lang="zh-CN" altLang="en-US" sz="1400">
                <a:solidFill>
                  <a:schemeClr val="bg1"/>
                </a:solidFill>
                <a:latin typeface="+mn-ea"/>
                <a:cs typeface="+mn-ea"/>
                <a:sym typeface="+mn-ea"/>
              </a:rPr>
              <a:t>向海关申报，并缴纳关税的。</a:t>
            </a:r>
            <a:endParaRPr lang="zh-CN" altLang="en-US" sz="1400">
              <a:solidFill>
                <a:schemeClr val="bg1"/>
              </a:solidFill>
              <a:latin typeface="+mn-ea"/>
              <a:cs typeface="+mn-ea"/>
              <a:sym typeface="+mn-ea"/>
            </a:endParaRPr>
          </a:p>
        </p:txBody>
      </p:sp>
      <p:sp>
        <p:nvSpPr>
          <p:cNvPr id="14" name="矩形 13"/>
          <p:cNvSpPr/>
          <p:nvPr>
            <p:custDataLst>
              <p:tags r:id="rId4"/>
            </p:custDataLst>
          </p:nvPr>
        </p:nvSpPr>
        <p:spPr>
          <a:xfrm>
            <a:off x="1225060" y="3211234"/>
            <a:ext cx="899822" cy="586634"/>
          </a:xfrm>
          <a:prstGeom prst="rect">
            <a:avLst/>
          </a:prstGeom>
          <a:noFill/>
        </p:spPr>
        <p:txBody>
          <a:bodyPr wrap="none" rtlCol="0" anchor="ctr" anchorCtr="0">
            <a:noAutofit/>
          </a:bodyPr>
          <a:p>
            <a:pPr algn="ctr">
              <a:spcBef>
                <a:spcPct val="0"/>
              </a:spcBef>
              <a:spcAft>
                <a:spcPct val="0"/>
              </a:spcAft>
            </a:pPr>
            <a:r>
              <a:rPr lang="en-US" altLang="zh-CN" sz="3200" b="1">
                <a:solidFill>
                  <a:schemeClr val="accent2"/>
                </a:solidFill>
                <a:latin typeface="+mn-ea"/>
                <a:cs typeface="+mn-ea"/>
              </a:rPr>
              <a:t>02</a:t>
            </a:r>
            <a:endParaRPr lang="en-US" altLang="zh-CN" sz="3200" b="1">
              <a:solidFill>
                <a:schemeClr val="accent2"/>
              </a:solidFill>
              <a:latin typeface="+mn-ea"/>
              <a:cs typeface="+mn-ea"/>
            </a:endParaRPr>
          </a:p>
        </p:txBody>
      </p:sp>
      <p:sp>
        <p:nvSpPr>
          <p:cNvPr id="15" name="矩形 14"/>
          <p:cNvSpPr/>
          <p:nvPr>
            <p:custDataLst>
              <p:tags r:id="rId5"/>
            </p:custDataLst>
          </p:nvPr>
        </p:nvSpPr>
        <p:spPr>
          <a:xfrm>
            <a:off x="2273300" y="3211830"/>
            <a:ext cx="8906510" cy="999490"/>
          </a:xfrm>
          <a:prstGeom prst="rect">
            <a:avLst/>
          </a:prstGeom>
          <a:noFill/>
        </p:spPr>
        <p:txBody>
          <a:bodyPr wrap="square" lIns="0" tIns="0" rIns="0" bIns="0" rtlCol="0" anchor="t">
            <a:noAutofit/>
          </a:bodyPr>
          <a:p>
            <a:pPr algn="just">
              <a:lnSpc>
                <a:spcPct val="150000"/>
              </a:lnSpc>
              <a:spcBef>
                <a:spcPct val="0"/>
              </a:spcBef>
              <a:spcAft>
                <a:spcPct val="0"/>
              </a:spcAft>
            </a:pPr>
            <a:r>
              <a:rPr lang="en-US" altLang="zh-CN" sz="1400">
                <a:solidFill>
                  <a:schemeClr val="bg1"/>
                </a:solidFill>
                <a:latin typeface="+mn-ea"/>
                <a:cs typeface="+mn-ea"/>
              </a:rPr>
              <a:t>1</a:t>
            </a:r>
            <a:r>
              <a:rPr lang="zh-CN" altLang="en-US" sz="1400">
                <a:solidFill>
                  <a:schemeClr val="bg1"/>
                </a:solidFill>
                <a:latin typeface="+mn-ea"/>
                <a:cs typeface="+mn-ea"/>
              </a:rPr>
              <a:t>、（从价法）小额包裹的从价关税税率将从</a:t>
            </a:r>
            <a:r>
              <a:rPr lang="en-US" altLang="zh-CN" sz="1400">
                <a:solidFill>
                  <a:schemeClr val="bg1"/>
                </a:solidFill>
                <a:latin typeface="+mn-ea"/>
                <a:cs typeface="+mn-ea"/>
              </a:rPr>
              <a:t>30%</a:t>
            </a:r>
            <a:r>
              <a:rPr lang="zh-CN" altLang="en-US" sz="1400">
                <a:solidFill>
                  <a:schemeClr val="bg1"/>
                </a:solidFill>
                <a:latin typeface="+mn-ea"/>
                <a:cs typeface="+mn-ea"/>
              </a:rPr>
              <a:t>提高到</a:t>
            </a:r>
            <a:r>
              <a:rPr lang="en-US" altLang="zh-CN" sz="1400">
                <a:solidFill>
                  <a:schemeClr val="bg1"/>
                </a:solidFill>
                <a:latin typeface="+mn-ea"/>
                <a:cs typeface="+mn-ea"/>
              </a:rPr>
              <a:t>90%</a:t>
            </a:r>
            <a:r>
              <a:rPr lang="zh-CN" altLang="en-US" sz="1400">
                <a:solidFill>
                  <a:schemeClr val="bg1"/>
                </a:solidFill>
                <a:latin typeface="+mn-ea"/>
                <a:cs typeface="+mn-ea"/>
              </a:rPr>
              <a:t>；</a:t>
            </a:r>
            <a:endParaRPr lang="zh-CN" altLang="en-US" sz="1400">
              <a:solidFill>
                <a:schemeClr val="bg1"/>
              </a:solidFill>
              <a:latin typeface="+mn-ea"/>
              <a:cs typeface="+mn-ea"/>
            </a:endParaRPr>
          </a:p>
          <a:p>
            <a:pPr algn="just">
              <a:lnSpc>
                <a:spcPct val="150000"/>
              </a:lnSpc>
              <a:spcBef>
                <a:spcPct val="0"/>
              </a:spcBef>
              <a:spcAft>
                <a:spcPct val="0"/>
              </a:spcAft>
            </a:pPr>
            <a:r>
              <a:rPr lang="en-US" altLang="zh-CN" sz="1400">
                <a:solidFill>
                  <a:schemeClr val="bg1"/>
                </a:solidFill>
                <a:latin typeface="+mn-ea"/>
                <a:cs typeface="+mn-ea"/>
              </a:rPr>
              <a:t>2</a:t>
            </a:r>
            <a:r>
              <a:rPr lang="zh-CN" altLang="en-US" sz="1400">
                <a:solidFill>
                  <a:schemeClr val="bg1"/>
                </a:solidFill>
                <a:latin typeface="+mn-ea"/>
                <a:cs typeface="+mn-ea"/>
              </a:rPr>
              <a:t>、（定额法）</a:t>
            </a:r>
            <a:r>
              <a:rPr lang="en-US" altLang="zh-CN" sz="1400">
                <a:solidFill>
                  <a:schemeClr val="bg1"/>
                </a:solidFill>
                <a:latin typeface="+mn-ea"/>
                <a:cs typeface="+mn-ea"/>
              </a:rPr>
              <a:t>2025</a:t>
            </a:r>
            <a:r>
              <a:rPr lang="zh-CN" altLang="en-US" sz="1400">
                <a:solidFill>
                  <a:schemeClr val="bg1"/>
                </a:solidFill>
                <a:latin typeface="+mn-ea"/>
                <a:cs typeface="+mn-ea"/>
              </a:rPr>
              <a:t>年</a:t>
            </a:r>
            <a:r>
              <a:rPr lang="en-US" altLang="zh-CN" sz="1400">
                <a:solidFill>
                  <a:schemeClr val="bg1"/>
                </a:solidFill>
                <a:latin typeface="+mn-ea"/>
                <a:cs typeface="+mn-ea"/>
              </a:rPr>
              <a:t>5</a:t>
            </a:r>
            <a:r>
              <a:rPr lang="zh-CN" altLang="en-US" sz="1400">
                <a:solidFill>
                  <a:schemeClr val="bg1"/>
                </a:solidFill>
                <a:latin typeface="+mn-ea"/>
                <a:cs typeface="+mn-ea"/>
              </a:rPr>
              <a:t>月</a:t>
            </a:r>
            <a:r>
              <a:rPr lang="en-US" altLang="zh-CN" sz="1400">
                <a:solidFill>
                  <a:schemeClr val="bg1"/>
                </a:solidFill>
                <a:latin typeface="+mn-ea"/>
                <a:cs typeface="+mn-ea"/>
              </a:rPr>
              <a:t>2</a:t>
            </a:r>
            <a:r>
              <a:rPr lang="zh-CN" altLang="en-US" sz="1400">
                <a:solidFill>
                  <a:schemeClr val="bg1"/>
                </a:solidFill>
                <a:latin typeface="+mn-ea"/>
                <a:cs typeface="+mn-ea"/>
              </a:rPr>
              <a:t>日东部夏令时间或之后但在</a:t>
            </a:r>
            <a:r>
              <a:rPr lang="en-US" altLang="zh-CN" sz="1400">
                <a:solidFill>
                  <a:schemeClr val="bg1"/>
                </a:solidFill>
                <a:latin typeface="+mn-ea"/>
                <a:cs typeface="+mn-ea"/>
              </a:rPr>
              <a:t>2025</a:t>
            </a:r>
            <a:r>
              <a:rPr lang="zh-CN" altLang="en-US" sz="1400">
                <a:solidFill>
                  <a:schemeClr val="bg1"/>
                </a:solidFill>
                <a:latin typeface="+mn-ea"/>
                <a:cs typeface="+mn-ea"/>
              </a:rPr>
              <a:t>年</a:t>
            </a:r>
            <a:r>
              <a:rPr lang="en-US" altLang="zh-CN" sz="1400">
                <a:solidFill>
                  <a:schemeClr val="bg1"/>
                </a:solidFill>
                <a:latin typeface="+mn-ea"/>
                <a:cs typeface="+mn-ea"/>
              </a:rPr>
              <a:t>6</a:t>
            </a:r>
            <a:r>
              <a:rPr lang="zh-CN" altLang="en-US" sz="1400">
                <a:solidFill>
                  <a:schemeClr val="bg1"/>
                </a:solidFill>
                <a:latin typeface="+mn-ea"/>
                <a:cs typeface="+mn-ea"/>
              </a:rPr>
              <a:t>月</a:t>
            </a:r>
            <a:r>
              <a:rPr lang="en-US" altLang="zh-CN" sz="1400">
                <a:solidFill>
                  <a:schemeClr val="bg1"/>
                </a:solidFill>
                <a:latin typeface="+mn-ea"/>
                <a:cs typeface="+mn-ea"/>
              </a:rPr>
              <a:t>1</a:t>
            </a:r>
            <a:r>
              <a:rPr lang="zh-CN" altLang="en-US" sz="1400">
                <a:solidFill>
                  <a:schemeClr val="bg1"/>
                </a:solidFill>
                <a:latin typeface="+mn-ea"/>
                <a:cs typeface="+mn-ea"/>
              </a:rPr>
              <a:t>日东部夏尔令时间或之前的每件邮递物品，关税由</a:t>
            </a:r>
            <a:r>
              <a:rPr lang="en-US" altLang="zh-CN" sz="1400">
                <a:solidFill>
                  <a:schemeClr val="bg1"/>
                </a:solidFill>
                <a:latin typeface="+mn-ea"/>
                <a:cs typeface="+mn-ea"/>
              </a:rPr>
              <a:t>25</a:t>
            </a:r>
            <a:r>
              <a:rPr lang="zh-CN" altLang="en-US" sz="1400">
                <a:solidFill>
                  <a:schemeClr val="bg1"/>
                </a:solidFill>
                <a:latin typeface="+mn-ea"/>
                <a:cs typeface="+mn-ea"/>
              </a:rPr>
              <a:t>美元增至</a:t>
            </a:r>
            <a:r>
              <a:rPr lang="en-US" altLang="zh-CN" sz="1400">
                <a:solidFill>
                  <a:schemeClr val="bg1"/>
                </a:solidFill>
                <a:latin typeface="+mn-ea"/>
                <a:cs typeface="+mn-ea"/>
              </a:rPr>
              <a:t>75</a:t>
            </a:r>
            <a:r>
              <a:rPr lang="zh-CN" altLang="en-US" sz="1400">
                <a:solidFill>
                  <a:schemeClr val="bg1"/>
                </a:solidFill>
                <a:latin typeface="+mn-ea"/>
                <a:cs typeface="+mn-ea"/>
              </a:rPr>
              <a:t>美元</a:t>
            </a:r>
            <a:r>
              <a:rPr lang="en-US" altLang="zh-CN" sz="1400">
                <a:solidFill>
                  <a:schemeClr val="bg1"/>
                </a:solidFill>
                <a:latin typeface="+mn-ea"/>
                <a:cs typeface="+mn-ea"/>
              </a:rPr>
              <a:t>;2025</a:t>
            </a:r>
            <a:r>
              <a:rPr lang="zh-CN" altLang="en-US" sz="1400">
                <a:solidFill>
                  <a:schemeClr val="bg1"/>
                </a:solidFill>
                <a:latin typeface="+mn-ea"/>
                <a:cs typeface="+mn-ea"/>
              </a:rPr>
              <a:t>年</a:t>
            </a:r>
            <a:r>
              <a:rPr lang="en-US" altLang="zh-CN" sz="1400">
                <a:solidFill>
                  <a:schemeClr val="bg1"/>
                </a:solidFill>
                <a:latin typeface="+mn-ea"/>
                <a:cs typeface="+mn-ea"/>
              </a:rPr>
              <a:t>6</a:t>
            </a:r>
            <a:r>
              <a:rPr lang="zh-CN" altLang="en-US" sz="1400">
                <a:solidFill>
                  <a:schemeClr val="bg1"/>
                </a:solidFill>
                <a:latin typeface="+mn-ea"/>
                <a:cs typeface="+mn-ea"/>
              </a:rPr>
              <a:t>月</a:t>
            </a:r>
            <a:r>
              <a:rPr lang="en-US" altLang="zh-CN" sz="1400">
                <a:solidFill>
                  <a:schemeClr val="bg1"/>
                </a:solidFill>
                <a:latin typeface="+mn-ea"/>
                <a:cs typeface="+mn-ea"/>
              </a:rPr>
              <a:t>1</a:t>
            </a:r>
            <a:r>
              <a:rPr lang="zh-CN" altLang="en-US" sz="1400">
                <a:solidFill>
                  <a:schemeClr val="bg1"/>
                </a:solidFill>
                <a:latin typeface="+mn-ea"/>
                <a:cs typeface="+mn-ea"/>
              </a:rPr>
              <a:t>日，每一件邮递品的关税，由</a:t>
            </a:r>
            <a:r>
              <a:rPr lang="en-US" altLang="zh-CN" sz="1400">
                <a:solidFill>
                  <a:schemeClr val="bg1"/>
                </a:solidFill>
                <a:latin typeface="+mn-ea"/>
                <a:cs typeface="+mn-ea"/>
              </a:rPr>
              <a:t>50</a:t>
            </a:r>
            <a:r>
              <a:rPr lang="zh-CN" altLang="en-US" sz="1400">
                <a:solidFill>
                  <a:schemeClr val="bg1"/>
                </a:solidFill>
                <a:latin typeface="+mn-ea"/>
                <a:cs typeface="+mn-ea"/>
              </a:rPr>
              <a:t>美元增至</a:t>
            </a:r>
            <a:r>
              <a:rPr lang="en-US" altLang="zh-CN" sz="1400">
                <a:solidFill>
                  <a:schemeClr val="bg1"/>
                </a:solidFill>
                <a:latin typeface="+mn-ea"/>
                <a:cs typeface="+mn-ea"/>
              </a:rPr>
              <a:t>150</a:t>
            </a:r>
            <a:r>
              <a:rPr lang="zh-CN" altLang="en-US" sz="1400">
                <a:solidFill>
                  <a:schemeClr val="bg1"/>
                </a:solidFill>
                <a:latin typeface="+mn-ea"/>
                <a:cs typeface="+mn-ea"/>
              </a:rPr>
              <a:t>美元。</a:t>
            </a:r>
            <a:endParaRPr lang="zh-CN" altLang="en-US" sz="1400">
              <a:solidFill>
                <a:schemeClr val="bg1"/>
              </a:solidFill>
              <a:latin typeface="+mn-ea"/>
              <a:cs typeface="+mn-ea"/>
            </a:endParaRPr>
          </a:p>
        </p:txBody>
      </p:sp>
      <p:sp>
        <p:nvSpPr>
          <p:cNvPr id="16" name="矩形 15"/>
          <p:cNvSpPr/>
          <p:nvPr>
            <p:custDataLst>
              <p:tags r:id="rId6"/>
            </p:custDataLst>
          </p:nvPr>
        </p:nvSpPr>
        <p:spPr>
          <a:xfrm>
            <a:off x="2272030" y="1032510"/>
            <a:ext cx="8707120" cy="436245"/>
          </a:xfrm>
          <a:prstGeom prst="rect">
            <a:avLst/>
          </a:prstGeom>
          <a:noFill/>
        </p:spPr>
        <p:txBody>
          <a:bodyPr wrap="square" lIns="0" tIns="0" rIns="0" bIns="0" rtlCol="0" anchor="ctr">
            <a:noAutofit/>
          </a:bodyPr>
          <a:p>
            <a:pPr>
              <a:spcBef>
                <a:spcPct val="0"/>
              </a:spcBef>
              <a:spcAft>
                <a:spcPct val="0"/>
              </a:spcAft>
            </a:pPr>
            <a:r>
              <a:rPr lang="zh-CN" altLang="en-US" sz="2000" b="1">
                <a:solidFill>
                  <a:srgbClr val="FFC000"/>
                </a:solidFill>
                <a:latin typeface="+mn-ea"/>
                <a:cs typeface="+mn-ea"/>
              </a:rPr>
              <a:t>美国</a:t>
            </a:r>
            <a:r>
              <a:rPr lang="en-US" altLang="zh-CN" sz="2000" b="1">
                <a:solidFill>
                  <a:srgbClr val="FFC000"/>
                </a:solidFill>
                <a:latin typeface="+mn-ea"/>
                <a:cs typeface="+mn-ea"/>
              </a:rPr>
              <a:t>“</a:t>
            </a:r>
            <a:r>
              <a:rPr lang="zh-CN" altLang="en-US" sz="2000" b="1">
                <a:solidFill>
                  <a:srgbClr val="FFC000"/>
                </a:solidFill>
                <a:latin typeface="+mn-ea"/>
                <a:cs typeface="+mn-ea"/>
              </a:rPr>
              <a:t>三权分立</a:t>
            </a:r>
            <a:r>
              <a:rPr lang="en-US" altLang="zh-CN" sz="2000" b="1">
                <a:solidFill>
                  <a:srgbClr val="FFC000"/>
                </a:solidFill>
                <a:latin typeface="+mn-ea"/>
                <a:cs typeface="+mn-ea"/>
              </a:rPr>
              <a:t>”</a:t>
            </a:r>
            <a:r>
              <a:rPr lang="zh-CN" altLang="en-US" sz="2000" b="1">
                <a:solidFill>
                  <a:srgbClr val="FFC000"/>
                </a:solidFill>
                <a:latin typeface="+mn-ea"/>
                <a:cs typeface="+mn-ea"/>
              </a:rPr>
              <a:t>，各发各的公告</a:t>
            </a:r>
            <a:endParaRPr lang="zh-CN" altLang="en-US" sz="2000" b="1">
              <a:solidFill>
                <a:srgbClr val="FFC000"/>
              </a:solidFill>
              <a:latin typeface="+mn-ea"/>
              <a:cs typeface="+mn-ea"/>
            </a:endParaRPr>
          </a:p>
        </p:txBody>
      </p:sp>
      <p:sp>
        <p:nvSpPr>
          <p:cNvPr id="18" name="矩形 17"/>
          <p:cNvSpPr/>
          <p:nvPr>
            <p:custDataLst>
              <p:tags r:id="rId7"/>
            </p:custDataLst>
          </p:nvPr>
        </p:nvSpPr>
        <p:spPr>
          <a:xfrm>
            <a:off x="1225060" y="4749689"/>
            <a:ext cx="899822" cy="586634"/>
          </a:xfrm>
          <a:prstGeom prst="rect">
            <a:avLst/>
          </a:prstGeom>
          <a:noFill/>
        </p:spPr>
        <p:txBody>
          <a:bodyPr wrap="none" rtlCol="0" anchor="ctr" anchorCtr="0">
            <a:noAutofit/>
          </a:bodyPr>
          <a:p>
            <a:pPr algn="ctr">
              <a:spcBef>
                <a:spcPct val="0"/>
              </a:spcBef>
              <a:spcAft>
                <a:spcPct val="0"/>
              </a:spcAft>
            </a:pPr>
            <a:r>
              <a:rPr lang="en-US" altLang="zh-CN" sz="3200" b="1">
                <a:solidFill>
                  <a:schemeClr val="accent1"/>
                </a:solidFill>
                <a:latin typeface="+mn-ea"/>
                <a:cs typeface="+mn-ea"/>
              </a:rPr>
              <a:t>03</a:t>
            </a:r>
            <a:endParaRPr lang="en-US" altLang="zh-CN" sz="3200" b="1">
              <a:solidFill>
                <a:schemeClr val="accent1"/>
              </a:solidFill>
              <a:latin typeface="+mn-ea"/>
              <a:cs typeface="+mn-ea"/>
            </a:endParaRPr>
          </a:p>
        </p:txBody>
      </p:sp>
      <p:sp>
        <p:nvSpPr>
          <p:cNvPr id="19" name="矩形 18"/>
          <p:cNvSpPr/>
          <p:nvPr>
            <p:custDataLst>
              <p:tags r:id="rId8"/>
            </p:custDataLst>
          </p:nvPr>
        </p:nvSpPr>
        <p:spPr>
          <a:xfrm>
            <a:off x="2272665" y="4794250"/>
            <a:ext cx="8706485" cy="1663065"/>
          </a:xfrm>
          <a:prstGeom prst="rect">
            <a:avLst/>
          </a:prstGeom>
          <a:noFill/>
        </p:spPr>
        <p:txBody>
          <a:bodyPr wrap="square" lIns="0" tIns="0" rIns="0" bIns="0" rtlCol="0" anchor="t">
            <a:noAutofit/>
          </a:bodyPr>
          <a:p>
            <a:pPr algn="just">
              <a:lnSpc>
                <a:spcPct val="150000"/>
              </a:lnSpc>
              <a:spcBef>
                <a:spcPct val="0"/>
              </a:spcBef>
              <a:spcAft>
                <a:spcPct val="0"/>
              </a:spcAft>
            </a:pPr>
            <a:r>
              <a:rPr lang="en-US" altLang="zh-CN" sz="1400">
                <a:solidFill>
                  <a:schemeClr val="bg1"/>
                </a:solidFill>
                <a:latin typeface="+mn-ea"/>
                <a:cs typeface="+mn-ea"/>
                <a:sym typeface="+mn-ea"/>
              </a:rPr>
              <a:t>1</a:t>
            </a:r>
            <a:r>
              <a:rPr lang="zh-CN" altLang="en-US" sz="1400">
                <a:solidFill>
                  <a:schemeClr val="bg1"/>
                </a:solidFill>
                <a:latin typeface="+mn-ea"/>
                <a:cs typeface="+mn-ea"/>
                <a:sym typeface="+mn-ea"/>
              </a:rPr>
              <a:t>、</a:t>
            </a:r>
            <a:r>
              <a:rPr lang="zh-CN" altLang="en-US" sz="1400">
                <a:solidFill>
                  <a:schemeClr val="bg1"/>
                </a:solidFill>
                <a:latin typeface="+mn-ea"/>
                <a:cs typeface="+mn-ea"/>
                <a:sym typeface="+mn-ea"/>
              </a:rPr>
              <a:t>灰色报关：本来论件，实操论吨，再后来你自己定价自己交。</a:t>
            </a:r>
            <a:r>
              <a:rPr lang="zh-CN" altLang="en-US" sz="1400">
                <a:solidFill>
                  <a:schemeClr val="bg1"/>
                </a:solidFill>
                <a:latin typeface="+mn-ea"/>
                <a:cs typeface="+mn-ea"/>
                <a:sym typeface="+mn-ea"/>
              </a:rPr>
              <a:t>当关税超过本地税的时候，低报就是唯一选项。尾端清关再低的申报也会导致双清运费上涨</a:t>
            </a:r>
            <a:r>
              <a:rPr lang="en-US" altLang="zh-CN" sz="1400">
                <a:solidFill>
                  <a:schemeClr val="bg1"/>
                </a:solidFill>
                <a:latin typeface="+mn-ea"/>
                <a:cs typeface="+mn-ea"/>
                <a:sym typeface="+mn-ea"/>
              </a:rPr>
              <a:t>30%</a:t>
            </a:r>
            <a:r>
              <a:rPr lang="zh-CN" altLang="en-US" sz="1400">
                <a:solidFill>
                  <a:schemeClr val="bg1"/>
                </a:solidFill>
                <a:latin typeface="+mn-ea"/>
                <a:cs typeface="+mn-ea"/>
                <a:sym typeface="+mn-ea"/>
              </a:rPr>
              <a:t>以上。</a:t>
            </a:r>
            <a:endParaRPr lang="zh-CN" altLang="en-US" sz="1400">
              <a:solidFill>
                <a:schemeClr val="bg1"/>
              </a:solidFill>
              <a:latin typeface="+mn-ea"/>
              <a:cs typeface="+mn-ea"/>
              <a:sym typeface="+mn-ea"/>
            </a:endParaRPr>
          </a:p>
          <a:p>
            <a:pPr algn="just">
              <a:lnSpc>
                <a:spcPct val="150000"/>
              </a:lnSpc>
              <a:spcBef>
                <a:spcPct val="0"/>
              </a:spcBef>
              <a:spcAft>
                <a:spcPct val="0"/>
              </a:spcAft>
            </a:pPr>
            <a:r>
              <a:rPr lang="en-US" altLang="zh-CN" sz="1400">
                <a:solidFill>
                  <a:schemeClr val="bg1"/>
                </a:solidFill>
                <a:latin typeface="+mn-ea"/>
                <a:cs typeface="+mn-ea"/>
                <a:sym typeface="+mn-ea"/>
              </a:rPr>
              <a:t>2</a:t>
            </a:r>
            <a:r>
              <a:rPr lang="zh-CN" altLang="en-US" sz="1400">
                <a:solidFill>
                  <a:schemeClr val="bg1"/>
                </a:solidFill>
                <a:latin typeface="+mn-ea"/>
                <a:cs typeface="+mn-ea"/>
                <a:sym typeface="+mn-ea"/>
              </a:rPr>
              <a:t>、</a:t>
            </a:r>
            <a:r>
              <a:rPr lang="zh-CN" altLang="en-US" sz="1400">
                <a:solidFill>
                  <a:schemeClr val="bg1"/>
                </a:solidFill>
                <a:latin typeface="+mn-ea"/>
                <a:cs typeface="+mn-ea"/>
                <a:sym typeface="+mn-ea"/>
              </a:rPr>
              <a:t>按照包裹件数计费关税的，低于</a:t>
            </a:r>
            <a:r>
              <a:rPr lang="en-US" altLang="zh-CN" sz="1400">
                <a:solidFill>
                  <a:schemeClr val="bg1"/>
                </a:solidFill>
                <a:latin typeface="+mn-ea"/>
                <a:cs typeface="+mn-ea"/>
                <a:sym typeface="+mn-ea"/>
              </a:rPr>
              <a:t>800</a:t>
            </a:r>
            <a:r>
              <a:rPr lang="zh-CN" altLang="en-US" sz="1400">
                <a:solidFill>
                  <a:schemeClr val="bg1"/>
                </a:solidFill>
                <a:latin typeface="+mn-ea"/>
                <a:cs typeface="+mn-ea"/>
                <a:sym typeface="+mn-ea"/>
              </a:rPr>
              <a:t>美金的货一件收</a:t>
            </a:r>
            <a:r>
              <a:rPr lang="en-US" altLang="zh-CN" sz="1400">
                <a:solidFill>
                  <a:schemeClr val="bg1"/>
                </a:solidFill>
                <a:latin typeface="+mn-ea"/>
                <a:cs typeface="+mn-ea"/>
                <a:sym typeface="+mn-ea"/>
              </a:rPr>
              <a:t>50-150</a:t>
            </a:r>
            <a:r>
              <a:rPr lang="zh-CN" altLang="en-US" sz="1400">
                <a:solidFill>
                  <a:schemeClr val="bg1"/>
                </a:solidFill>
                <a:latin typeface="+mn-ea"/>
                <a:cs typeface="+mn-ea"/>
                <a:sym typeface="+mn-ea"/>
              </a:rPr>
              <a:t>美金不等。</a:t>
            </a:r>
            <a:endParaRPr lang="zh-CN" altLang="en-US" sz="1400">
              <a:solidFill>
                <a:schemeClr val="bg1"/>
              </a:solidFill>
              <a:latin typeface="+mn-ea"/>
              <a:cs typeface="+mn-ea"/>
              <a:sym typeface="+mn-ea"/>
            </a:endParaRPr>
          </a:p>
          <a:p>
            <a:pPr algn="just">
              <a:lnSpc>
                <a:spcPct val="150000"/>
              </a:lnSpc>
              <a:spcBef>
                <a:spcPct val="0"/>
              </a:spcBef>
              <a:spcAft>
                <a:spcPct val="0"/>
              </a:spcAft>
            </a:pPr>
            <a:r>
              <a:rPr lang="en-US" altLang="zh-CN" sz="1400">
                <a:solidFill>
                  <a:schemeClr val="bg1"/>
                </a:solidFill>
                <a:latin typeface="+mn-ea"/>
                <a:cs typeface="+mn-ea"/>
                <a:sym typeface="+mn-ea"/>
              </a:rPr>
              <a:t>3</a:t>
            </a:r>
            <a:r>
              <a:rPr lang="zh-CN" altLang="en-US" sz="1400">
                <a:solidFill>
                  <a:schemeClr val="bg1"/>
                </a:solidFill>
                <a:latin typeface="+mn-ea"/>
                <a:cs typeface="+mn-ea"/>
                <a:sym typeface="+mn-ea"/>
              </a:rPr>
              <a:t>、万一被海关抽查到（</a:t>
            </a:r>
            <a:r>
              <a:rPr lang="en-US" altLang="zh-CN" sz="1400">
                <a:solidFill>
                  <a:schemeClr val="bg1"/>
                </a:solidFill>
                <a:latin typeface="+mn-ea"/>
                <a:cs typeface="+mn-ea"/>
                <a:sym typeface="+mn-ea"/>
              </a:rPr>
              <a:t>0.3-0.5%</a:t>
            </a:r>
            <a:r>
              <a:rPr lang="zh-CN" altLang="en-US" sz="1400">
                <a:solidFill>
                  <a:schemeClr val="bg1"/>
                </a:solidFill>
                <a:latin typeface="+mn-ea"/>
                <a:cs typeface="+mn-ea"/>
                <a:sym typeface="+mn-ea"/>
              </a:rPr>
              <a:t>抽查率），罚没</a:t>
            </a:r>
            <a:r>
              <a:rPr lang="en-US" altLang="zh-CN" sz="1400">
                <a:solidFill>
                  <a:schemeClr val="bg1"/>
                </a:solidFill>
                <a:latin typeface="+mn-ea"/>
                <a:cs typeface="+mn-ea"/>
                <a:sym typeface="+mn-ea"/>
              </a:rPr>
              <a:t>....</a:t>
            </a:r>
            <a:endParaRPr lang="en-US" altLang="zh-CN" sz="1400">
              <a:solidFill>
                <a:schemeClr val="bg1"/>
              </a:solidFill>
              <a:latin typeface="+mn-ea"/>
              <a:cs typeface="+mn-ea"/>
              <a:sym typeface="+mn-ea"/>
            </a:endParaRPr>
          </a:p>
          <a:p>
            <a:pPr algn="just">
              <a:lnSpc>
                <a:spcPct val="150000"/>
              </a:lnSpc>
              <a:spcBef>
                <a:spcPct val="0"/>
              </a:spcBef>
              <a:spcAft>
                <a:spcPct val="0"/>
              </a:spcAft>
            </a:pPr>
            <a:r>
              <a:rPr lang="en-US" altLang="zh-CN" sz="1400">
                <a:solidFill>
                  <a:schemeClr val="bg1"/>
                </a:solidFill>
                <a:latin typeface="+mn-ea"/>
                <a:cs typeface="+mn-ea"/>
                <a:sym typeface="+mn-ea"/>
              </a:rPr>
              <a:t>4</a:t>
            </a:r>
            <a:r>
              <a:rPr lang="zh-CN" altLang="en-US" sz="1400">
                <a:solidFill>
                  <a:schemeClr val="bg1"/>
                </a:solidFill>
                <a:latin typeface="+mn-ea"/>
                <a:cs typeface="+mn-ea"/>
                <a:sym typeface="+mn-ea"/>
              </a:rPr>
              <a:t>、或者，弄个海外前置仓，打包出海到海外仓再拆包，能分摊一些</a:t>
            </a:r>
            <a:endParaRPr lang="zh-CN" altLang="en-US" sz="1400">
              <a:solidFill>
                <a:schemeClr val="bg1"/>
              </a:solidFill>
              <a:latin typeface="+mn-ea"/>
              <a:cs typeface="+mn-ea"/>
              <a:sym typeface="+mn-ea"/>
            </a:endParaRPr>
          </a:p>
        </p:txBody>
      </p:sp>
      <p:sp>
        <p:nvSpPr>
          <p:cNvPr id="20" name="矩形 19"/>
          <p:cNvSpPr/>
          <p:nvPr>
            <p:custDataLst>
              <p:tags r:id="rId9"/>
            </p:custDataLst>
          </p:nvPr>
        </p:nvSpPr>
        <p:spPr>
          <a:xfrm>
            <a:off x="2272665" y="4398645"/>
            <a:ext cx="8706485" cy="396240"/>
          </a:xfrm>
          <a:prstGeom prst="rect">
            <a:avLst/>
          </a:prstGeom>
          <a:noFill/>
        </p:spPr>
        <p:txBody>
          <a:bodyPr wrap="square" lIns="0" tIns="0" rIns="0" bIns="0" rtlCol="0" anchor="ctr">
            <a:noAutofit/>
          </a:bodyPr>
          <a:p>
            <a:pPr>
              <a:spcBef>
                <a:spcPct val="0"/>
              </a:spcBef>
              <a:spcAft>
                <a:spcPct val="0"/>
              </a:spcAft>
            </a:pPr>
            <a:r>
              <a:rPr lang="zh-CN" sz="2000" b="1">
                <a:solidFill>
                  <a:srgbClr val="FFC000"/>
                </a:solidFill>
                <a:latin typeface="+mn-ea"/>
                <a:cs typeface="+mn-ea"/>
              </a:rPr>
              <a:t>从业者的说法：办法总比困难多，</a:t>
            </a:r>
            <a:r>
              <a:rPr lang="zh-CN" altLang="en-US" sz="2000" b="1">
                <a:solidFill>
                  <a:srgbClr val="FFC000"/>
                </a:solidFill>
                <a:latin typeface="+mn-ea"/>
                <a:cs typeface="+mn-ea"/>
              </a:rPr>
              <a:t>走散货双清包税渠道</a:t>
            </a:r>
            <a:endParaRPr lang="zh-CN" altLang="en-US" sz="2000" b="1">
              <a:solidFill>
                <a:srgbClr val="FFC000"/>
              </a:solidFill>
              <a:latin typeface="+mn-ea"/>
              <a:cs typeface="+mn-ea"/>
            </a:endParaRPr>
          </a:p>
        </p:txBody>
      </p:sp>
      <p:sp>
        <p:nvSpPr>
          <p:cNvPr id="22" name="文本框 21"/>
          <p:cNvSpPr txBox="1"/>
          <p:nvPr/>
        </p:nvSpPr>
        <p:spPr>
          <a:xfrm>
            <a:off x="2272665" y="2728595"/>
            <a:ext cx="8907145" cy="409575"/>
          </a:xfrm>
          <a:prstGeom prst="rect">
            <a:avLst/>
          </a:prstGeom>
          <a:noFill/>
        </p:spPr>
        <p:txBody>
          <a:bodyPr wrap="square" rtlCol="0" anchor="t">
            <a:noAutofit/>
          </a:bodyPr>
          <a:p>
            <a:pPr>
              <a:spcBef>
                <a:spcPct val="0"/>
              </a:spcBef>
              <a:spcAft>
                <a:spcPct val="0"/>
              </a:spcAft>
            </a:pPr>
            <a:r>
              <a:rPr lang="zh-CN" altLang="en-US" sz="2000" b="1">
                <a:solidFill>
                  <a:srgbClr val="FFC000"/>
                </a:solidFill>
                <a:latin typeface="+mn-ea"/>
                <a:cs typeface="+mn-ea"/>
                <a:sym typeface="+mn-ea"/>
              </a:rPr>
              <a:t>零散件，人工清关费时费力</a:t>
            </a:r>
            <a:endParaRPr lang="en-US" altLang="zh-CN" sz="2000" b="1">
              <a:solidFill>
                <a:srgbClr val="FFC000"/>
              </a:solidFill>
              <a:latin typeface="+mn-ea"/>
              <a:cs typeface="+mn-ea"/>
              <a:sym typeface="+mn-ea"/>
            </a:endParaRPr>
          </a:p>
        </p:txBody>
      </p:sp>
      <p:sp>
        <p:nvSpPr>
          <p:cNvPr id="6" name="文本框 5"/>
          <p:cNvSpPr txBox="1"/>
          <p:nvPr userDrawn="1">
            <p:custDataLst>
              <p:tags r:id="rId10"/>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1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218180" y="177800"/>
            <a:ext cx="5755005" cy="403860"/>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特朗普</a:t>
            </a: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，做个灵活的胖子</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pic>
        <p:nvPicPr>
          <p:cNvPr id="5" name="图片 4"/>
          <p:cNvPicPr>
            <a:picLocks noChangeAspect="1"/>
          </p:cNvPicPr>
          <p:nvPr/>
        </p:nvPicPr>
        <p:blipFill>
          <a:blip r:embed="rId2"/>
          <a:stretch>
            <a:fillRect/>
          </a:stretch>
        </p:blipFill>
        <p:spPr>
          <a:xfrm>
            <a:off x="1492250" y="1505585"/>
            <a:ext cx="8813800" cy="4954270"/>
          </a:xfrm>
          <a:prstGeom prst="rect">
            <a:avLst/>
          </a:prstGeom>
        </p:spPr>
      </p:pic>
      <p:sp>
        <p:nvSpPr>
          <p:cNvPr id="6" name="文本框 5"/>
          <p:cNvSpPr txBox="1"/>
          <p:nvPr/>
        </p:nvSpPr>
        <p:spPr>
          <a:xfrm>
            <a:off x="3049905" y="1068705"/>
            <a:ext cx="6976110" cy="437515"/>
          </a:xfrm>
          <a:prstGeom prst="rect">
            <a:avLst/>
          </a:prstGeom>
        </p:spPr>
        <p:txBody>
          <a:bodyPr>
            <a:noAutofit/>
          </a:bodyPr>
          <a:p>
            <a:pPr marL="0" indent="0">
              <a:lnSpc>
                <a:spcPts val="1950"/>
              </a:lnSpc>
              <a:spcBef>
                <a:spcPct val="0"/>
              </a:spcBef>
              <a:spcAft>
                <a:spcPts val="100"/>
              </a:spcAft>
            </a:pPr>
            <a:r>
              <a:rPr lang="zh-CN" altLang="en-US" sz="2800" b="0" i="0" u="sng">
                <a:solidFill>
                  <a:schemeClr val="bg2"/>
                </a:solidFill>
                <a:highlight>
                  <a:srgbClr val="FFFF00"/>
                </a:highlight>
                <a:latin typeface="Arial" panose="020B0604020202020204"/>
                <a:ea typeface="Arial" panose="020B0604020202020204"/>
                <a:hlinkClick r:id="rId3"/>
              </a:rPr>
              <a:t>朝令夕改是常态，政策充满不确定性。</a:t>
            </a:r>
            <a:endParaRPr lang="zh-CN" altLang="en-US" sz="2800" b="0" i="0" u="sng">
              <a:solidFill>
                <a:schemeClr val="bg2"/>
              </a:solidFill>
              <a:highlight>
                <a:srgbClr val="FFFF00"/>
              </a:highlight>
              <a:latin typeface="Arial" panose="020B0604020202020204"/>
              <a:ea typeface="Arial" panose="020B0604020202020204"/>
              <a:hlinkClick r:id="rId3"/>
            </a:endParaRPr>
          </a:p>
        </p:txBody>
      </p:sp>
      <p:sp>
        <p:nvSpPr>
          <p:cNvPr id="7" name="文本框 6"/>
          <p:cNvSpPr txBox="1"/>
          <p:nvPr userDrawn="1">
            <p:custDataLst>
              <p:tags r:id="rId4"/>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谈，敞开大门</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pic>
        <p:nvPicPr>
          <p:cNvPr id="3" name="图片 2"/>
          <p:cNvPicPr/>
          <p:nvPr/>
        </p:nvPicPr>
        <p:blipFill>
          <a:blip r:embed="rId4"/>
          <a:stretch>
            <a:fillRect/>
          </a:stretch>
        </p:blipFill>
        <p:spPr>
          <a:xfrm>
            <a:off x="8983345" y="1112520"/>
            <a:ext cx="2768600" cy="4834890"/>
          </a:xfrm>
          <a:prstGeom prst="rect">
            <a:avLst/>
          </a:prstGeom>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218180" y="139065"/>
            <a:ext cx="5755005" cy="45402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美债还是全球资产定价之锚吗？</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pic>
        <p:nvPicPr>
          <p:cNvPr id="5" name="图片 4"/>
          <p:cNvPicPr/>
          <p:nvPr/>
        </p:nvPicPr>
        <p:blipFill>
          <a:blip r:embed="rId2"/>
          <a:stretch>
            <a:fillRect/>
          </a:stretch>
        </p:blipFill>
        <p:spPr>
          <a:xfrm>
            <a:off x="884555" y="2451735"/>
            <a:ext cx="3502025" cy="3921760"/>
          </a:xfrm>
          <a:prstGeom prst="rect">
            <a:avLst/>
          </a:prstGeom>
        </p:spPr>
      </p:pic>
      <p:sp>
        <p:nvSpPr>
          <p:cNvPr id="7" name="文本框 6"/>
          <p:cNvSpPr txBox="1"/>
          <p:nvPr/>
        </p:nvSpPr>
        <p:spPr>
          <a:xfrm>
            <a:off x="784225" y="840105"/>
            <a:ext cx="6548755" cy="1611630"/>
          </a:xfrm>
          <a:prstGeom prst="rect">
            <a:avLst/>
          </a:prstGeom>
        </p:spPr>
        <p:txBody>
          <a:bodyPr>
            <a:noAutofit/>
          </a:bodyPr>
          <a:p>
            <a:pPr marL="0" indent="0" algn="just">
              <a:lnSpc>
                <a:spcPct val="110000"/>
              </a:lnSpc>
            </a:pPr>
            <a:r>
              <a:rPr lang="en-US" altLang="zh-CN" sz="1600" b="1" i="0">
                <a:solidFill>
                  <a:schemeClr val="bg2"/>
                </a:solidFill>
                <a:latin typeface="Arial" panose="020B0604020202020204"/>
                <a:ea typeface="Arial" panose="020B0604020202020204"/>
              </a:rPr>
              <a:t>2024</a:t>
            </a:r>
            <a:r>
              <a:rPr lang="zh-CN" altLang="en-US" sz="1600" b="1" i="0">
                <a:solidFill>
                  <a:schemeClr val="bg2"/>
                </a:solidFill>
                <a:latin typeface="Arial" panose="020B0604020202020204"/>
                <a:ea typeface="宋体" panose="02010600030101010101" pitchFamily="2" charset="-122"/>
              </a:rPr>
              <a:t>年</a:t>
            </a:r>
            <a:r>
              <a:rPr lang="en-US" altLang="zh-CN" sz="1600" b="1" i="0">
                <a:solidFill>
                  <a:schemeClr val="bg2"/>
                </a:solidFill>
                <a:latin typeface="Arial" panose="020B0604020202020204"/>
                <a:ea typeface="宋体" panose="02010600030101010101" pitchFamily="2" charset="-122"/>
              </a:rPr>
              <a:t>11</a:t>
            </a:r>
            <a:r>
              <a:rPr lang="zh-CN" altLang="en-US" sz="1600" b="1" i="0">
                <a:solidFill>
                  <a:schemeClr val="bg2"/>
                </a:solidFill>
                <a:latin typeface="Arial" panose="020B0604020202020204"/>
                <a:ea typeface="宋体" panose="02010600030101010101" pitchFamily="2" charset="-122"/>
              </a:rPr>
              <a:t>月下旬，美国国债总额突破</a:t>
            </a:r>
            <a:r>
              <a:rPr lang="en-US" altLang="zh-CN" sz="1600" b="1" i="0">
                <a:solidFill>
                  <a:schemeClr val="bg2"/>
                </a:solidFill>
                <a:latin typeface="Arial" panose="020B0604020202020204"/>
                <a:ea typeface="宋体" panose="02010600030101010101" pitchFamily="2" charset="-122"/>
              </a:rPr>
              <a:t>36</a:t>
            </a:r>
            <a:r>
              <a:rPr lang="zh-CN" altLang="en-US" sz="1600" b="1" i="0">
                <a:solidFill>
                  <a:schemeClr val="bg2"/>
                </a:solidFill>
                <a:latin typeface="Arial" panose="020B0604020202020204"/>
                <a:ea typeface="宋体" panose="02010600030101010101" pitchFamily="2" charset="-122"/>
              </a:rPr>
              <a:t>万亿美元，创历史新高之后，大家开始担心美国政府换不起钱了。（右图来源：百度）</a:t>
            </a:r>
            <a:endParaRPr lang="zh-CN" altLang="en-US" sz="1600" b="1" i="0">
              <a:solidFill>
                <a:schemeClr val="bg2"/>
              </a:solidFill>
              <a:latin typeface="Arial" panose="020B0604020202020204"/>
              <a:ea typeface="宋体" panose="02010600030101010101" pitchFamily="2" charset="-122"/>
            </a:endParaRPr>
          </a:p>
          <a:p>
            <a:pPr marL="0" indent="0" algn="just">
              <a:lnSpc>
                <a:spcPct val="110000"/>
              </a:lnSpc>
            </a:pPr>
            <a:r>
              <a:rPr lang="zh-CN" altLang="en-US" sz="1600" b="1" i="0">
                <a:solidFill>
                  <a:schemeClr val="bg2"/>
                </a:solidFill>
                <a:latin typeface="Arial" panose="020B0604020202020204"/>
                <a:ea typeface="宋体" panose="02010600030101010101" pitchFamily="2" charset="-122"/>
              </a:rPr>
              <a:t>如果美国付不出利息导致违约，那会出现：美债市场的流动性会迅速锁死、商业银行以美债为担保的资金全部暴雷、整个美元金融体系迅速崩溃、储户挤兑、政府无法运转，最后就是社会秩序全面崩溃。</a:t>
            </a:r>
            <a:endParaRPr lang="zh-CN" altLang="en-US" sz="1600" b="1" i="0">
              <a:solidFill>
                <a:schemeClr val="bg2"/>
              </a:solidFill>
              <a:latin typeface="Arial" panose="020B0604020202020204"/>
              <a:ea typeface="宋体" panose="02010600030101010101" pitchFamily="2" charset="-122"/>
            </a:endParaRPr>
          </a:p>
        </p:txBody>
      </p:sp>
      <p:pic>
        <p:nvPicPr>
          <p:cNvPr id="8" name="图片 7"/>
          <p:cNvPicPr>
            <a:picLocks noChangeAspect="1"/>
          </p:cNvPicPr>
          <p:nvPr/>
        </p:nvPicPr>
        <p:blipFill>
          <a:blip r:embed="rId3"/>
          <a:stretch>
            <a:fillRect/>
          </a:stretch>
        </p:blipFill>
        <p:spPr>
          <a:xfrm>
            <a:off x="7472045" y="862965"/>
            <a:ext cx="4282440" cy="5510530"/>
          </a:xfrm>
          <a:prstGeom prst="rect">
            <a:avLst/>
          </a:prstGeom>
        </p:spPr>
      </p:pic>
      <p:sp>
        <p:nvSpPr>
          <p:cNvPr id="9" name="文本框 8"/>
          <p:cNvSpPr txBox="1"/>
          <p:nvPr/>
        </p:nvSpPr>
        <p:spPr>
          <a:xfrm>
            <a:off x="4597400" y="2451735"/>
            <a:ext cx="2663825" cy="4036695"/>
          </a:xfrm>
          <a:prstGeom prst="rect">
            <a:avLst/>
          </a:prstGeom>
          <a:noFill/>
        </p:spPr>
        <p:txBody>
          <a:bodyPr wrap="square" rtlCol="0" anchor="t">
            <a:noAutofit/>
          </a:bodyPr>
          <a:p>
            <a:pPr marL="0" indent="0" algn="just"/>
            <a:r>
              <a:rPr lang="zh-CN" altLang="en-US" sz="1600" b="1">
                <a:solidFill>
                  <a:schemeClr val="bg2"/>
                </a:solidFill>
                <a:latin typeface="楷体" panose="02010609060101010101" charset="-122"/>
                <a:ea typeface="楷体" panose="02010609060101010101" charset="-122"/>
                <a:cs typeface="楷体" panose="02010609060101010101" charset="-122"/>
                <a:sym typeface="+mn-ea"/>
              </a:rPr>
              <a:t>如果利率下降，美国政府就可以以更低的利息借新债还旧债，美国政府的付息压力就能小很多。但是，降不降息，美联储看通胀啊！</a:t>
            </a:r>
            <a:endParaRPr lang="zh-CN" altLang="en-US" sz="1600" b="1">
              <a:solidFill>
                <a:schemeClr val="bg2"/>
              </a:solidFill>
              <a:latin typeface="楷体" panose="02010609060101010101" charset="-122"/>
              <a:ea typeface="楷体" panose="02010609060101010101" charset="-122"/>
              <a:cs typeface="楷体" panose="02010609060101010101" charset="-122"/>
              <a:sym typeface="+mn-ea"/>
            </a:endParaRPr>
          </a:p>
          <a:p>
            <a:pPr marL="0" indent="0" algn="just"/>
            <a:endParaRPr lang="zh-CN" altLang="en-US" sz="1600" b="1">
              <a:solidFill>
                <a:schemeClr val="bg2"/>
              </a:solidFill>
              <a:latin typeface="楷体" panose="02010609060101010101" charset="-122"/>
              <a:ea typeface="楷体" panose="02010609060101010101" charset="-122"/>
              <a:cs typeface="楷体" panose="02010609060101010101" charset="-122"/>
              <a:sym typeface="+mn-ea"/>
            </a:endParaRPr>
          </a:p>
          <a:p>
            <a:pPr marL="0" indent="0" algn="just"/>
            <a:r>
              <a:rPr lang="zh-CN" altLang="en-US" sz="1600" u="sng">
                <a:solidFill>
                  <a:schemeClr val="bg2"/>
                </a:solidFill>
                <a:latin typeface="楷体" panose="02010609060101010101" charset="-122"/>
                <a:ea typeface="楷体" panose="02010609060101010101" charset="-122"/>
                <a:cs typeface="楷体" panose="02010609060101010101" charset="-122"/>
                <a:sym typeface="+mn-ea"/>
              </a:rPr>
              <a:t>特朗普加关税，肯定要导致物价上涨</a:t>
            </a:r>
            <a:r>
              <a:rPr lang="en-US" altLang="zh-CN" sz="1600" u="sng">
                <a:solidFill>
                  <a:schemeClr val="bg2"/>
                </a:solidFill>
                <a:latin typeface="楷体" panose="02010609060101010101" charset="-122"/>
                <a:ea typeface="楷体" panose="02010609060101010101" charset="-122"/>
                <a:cs typeface="楷体" panose="02010609060101010101" charset="-122"/>
                <a:sym typeface="+mn-ea"/>
              </a:rPr>
              <a:t>...</a:t>
            </a:r>
            <a:endParaRPr lang="en-US" altLang="zh-CN" sz="1600" u="sng">
              <a:solidFill>
                <a:schemeClr val="bg2"/>
              </a:solidFill>
              <a:latin typeface="楷体" panose="02010609060101010101" charset="-122"/>
              <a:ea typeface="楷体" panose="02010609060101010101" charset="-122"/>
              <a:cs typeface="楷体" panose="02010609060101010101" charset="-122"/>
              <a:sym typeface="+mn-ea"/>
            </a:endParaRPr>
          </a:p>
          <a:p>
            <a:pPr marL="0" indent="0" algn="just"/>
            <a:endParaRPr lang="zh-CN" altLang="en-US" sz="1600" b="1">
              <a:solidFill>
                <a:schemeClr val="bg2"/>
              </a:solidFill>
              <a:latin typeface="楷体" panose="02010609060101010101" charset="-122"/>
              <a:ea typeface="楷体" panose="02010609060101010101" charset="-122"/>
              <a:cs typeface="楷体" panose="02010609060101010101" charset="-122"/>
              <a:sym typeface="+mn-ea"/>
            </a:endParaRPr>
          </a:p>
          <a:p>
            <a:pPr marL="0" indent="0" algn="just"/>
            <a:r>
              <a:rPr lang="zh-CN" altLang="en-US" sz="1600" b="1">
                <a:solidFill>
                  <a:schemeClr val="bg2"/>
                </a:solidFill>
                <a:latin typeface="楷体" panose="02010609060101010101" charset="-122"/>
                <a:ea typeface="楷体" panose="02010609060101010101" charset="-122"/>
                <a:cs typeface="楷体" panose="02010609060101010101" charset="-122"/>
                <a:sym typeface="+mn-ea"/>
              </a:rPr>
              <a:t>对美贸易，必须用美元。美国如果想抹平逆差，那么各国对美元的需求一定会下降。</a:t>
            </a:r>
            <a:endParaRPr lang="zh-CN" altLang="en-US" sz="1600" b="1">
              <a:solidFill>
                <a:schemeClr val="bg2"/>
              </a:solidFill>
              <a:latin typeface="楷体" panose="02010609060101010101" charset="-122"/>
              <a:ea typeface="楷体" panose="02010609060101010101" charset="-122"/>
              <a:cs typeface="楷体" panose="02010609060101010101" charset="-122"/>
              <a:sym typeface="+mn-ea"/>
            </a:endParaRPr>
          </a:p>
          <a:p>
            <a:pPr marL="0" indent="0" algn="just"/>
            <a:r>
              <a:rPr lang="zh-CN" altLang="en-US" sz="1600" b="1">
                <a:solidFill>
                  <a:schemeClr val="bg2"/>
                </a:solidFill>
                <a:latin typeface="楷体" panose="02010609060101010101" charset="-122"/>
                <a:ea typeface="楷体" panose="02010609060101010101" charset="-122"/>
                <a:cs typeface="楷体" panose="02010609060101010101" charset="-122"/>
                <a:sym typeface="+mn-ea"/>
              </a:rPr>
              <a:t>只要贸易往来存在，中国就没法通过卖美债来对美施压。现在你要跟我脱钩，我还留那么多美元干嘛？</a:t>
            </a:r>
            <a:endParaRPr lang="en-US" altLang="zh-CN" sz="1600" u="sng">
              <a:solidFill>
                <a:schemeClr val="bg2"/>
              </a:solidFill>
              <a:latin typeface="楷体" panose="02010609060101010101" charset="-122"/>
              <a:ea typeface="楷体" panose="02010609060101010101" charset="-122"/>
              <a:cs typeface="楷体" panose="02010609060101010101" charset="-122"/>
              <a:sym typeface="+mn-ea"/>
            </a:endParaRPr>
          </a:p>
        </p:txBody>
      </p:sp>
      <p:sp>
        <p:nvSpPr>
          <p:cNvPr id="6" name="文本框 5"/>
          <p:cNvSpPr txBox="1"/>
          <p:nvPr userDrawn="1">
            <p:custDataLst>
              <p:tags r:id="rId4"/>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218180" y="188595"/>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美债面临</a:t>
            </a:r>
            <a:r>
              <a:rPr lang="en-US" alt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a:t>
            </a: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清算时刻</a:t>
            </a:r>
            <a:r>
              <a:rPr lang="en-US" alt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a:t>
            </a: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5" name="文本框 4"/>
          <p:cNvSpPr txBox="1"/>
          <p:nvPr/>
        </p:nvSpPr>
        <p:spPr>
          <a:xfrm>
            <a:off x="541655" y="915035"/>
            <a:ext cx="11024235" cy="2102485"/>
          </a:xfrm>
          <a:prstGeom prst="rect">
            <a:avLst/>
          </a:prstGeom>
        </p:spPr>
        <p:txBody>
          <a:bodyPr wrap="square">
            <a:noAutofit/>
          </a:bodyPr>
          <a:p>
            <a:pPr marL="0" indent="0" algn="just">
              <a:lnSpc>
                <a:spcPct val="110000"/>
              </a:lnSpc>
            </a:pP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2025</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日，美国财政部拍卖</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220</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亿的</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年期国债，得标利率达到了</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4.813%——</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曾经被视为最安全的投资产品在如今的美国遭到了质疑。</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有着</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全球资产定价之锚</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称号的</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年期美债收益率狂飙至</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以上，甚至远超</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2023</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月创下的</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2007</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年以来最高点的可能性非常大。</a:t>
            </a:r>
            <a:endPar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just">
              <a:lnSpc>
                <a:spcPct val="110000"/>
              </a:lnSpc>
            </a:pPr>
            <a:endPar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just">
              <a:lnSpc>
                <a:spcPct val="110000"/>
              </a:lnSpc>
            </a:pP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2025</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月，有</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6.5</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万亿美债集中到期，而美债市场换手率从</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2006</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年的</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12.1%</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降至</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2024</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年的</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3.2%</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，流动性风险显著上升。流动性危机与违约风险重挫美元信用，美债抛售潮将动摇</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大宗商品</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美元</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回流机制（即商品出口国用美元收入购买美债）。若美元结算需求下降，黄金、人民币等替代货币在商品交易中的份额可能上升</a:t>
            </a:r>
            <a:r>
              <a:rPr lang="en-US" altLang="zh-CN"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p:nvPr/>
        </p:nvPicPr>
        <p:blipFill>
          <a:blip r:embed="rId2"/>
          <a:stretch>
            <a:fillRect/>
          </a:stretch>
        </p:blipFill>
        <p:spPr>
          <a:xfrm>
            <a:off x="6662420" y="3046730"/>
            <a:ext cx="4747260" cy="3535680"/>
          </a:xfrm>
          <a:prstGeom prst="rect">
            <a:avLst/>
          </a:prstGeom>
        </p:spPr>
      </p:pic>
      <p:sp>
        <p:nvSpPr>
          <p:cNvPr id="7" name="文本框 6"/>
          <p:cNvSpPr txBox="1"/>
          <p:nvPr/>
        </p:nvSpPr>
        <p:spPr>
          <a:xfrm>
            <a:off x="626745" y="3046095"/>
            <a:ext cx="5949950" cy="3394075"/>
          </a:xfrm>
          <a:prstGeom prst="rect">
            <a:avLst/>
          </a:prstGeom>
          <a:noFill/>
        </p:spPr>
        <p:txBody>
          <a:bodyPr wrap="square" rtlCol="0" anchor="t">
            <a:noAutofit/>
          </a:bodyPr>
          <a:p>
            <a:pPr marL="0" indent="0" algn="just">
              <a:lnSpc>
                <a:spcPct val="110000"/>
              </a:lnSpc>
            </a:pP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美国的经济增长依赖于美国债务的扩张，当全</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球央行减少美债的需求，美国财政不得不继续发行新债来维持美国政府运转或者偿还旧债时，市场的需求减少</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&gt;</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美债利息走高</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&gt;</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进而推高债务。</a:t>
            </a:r>
            <a:endPar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just"/>
            <a:endPar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just">
              <a:lnSpc>
                <a:spcPct val="110000"/>
              </a:lnSpc>
            </a:pP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美国通过期货市场主导原油、铜等商品定价的能力受挫。中国等新兴市场加速推进人民币计价的大宗商品合约（如上海原油期货），削弱美元霸权对全球商品价格的控制力</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just">
              <a:lnSpc>
                <a:spcPct val="110000"/>
              </a:lnSpc>
            </a:pPr>
            <a:endPar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just">
              <a:lnSpc>
                <a:spcPct val="110000"/>
              </a:lnSpc>
            </a:pP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避险资产受追捧</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：美债信用风险</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美元贬值预期推动黄金需求</a:t>
            </a:r>
            <a:endPar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just">
              <a:lnSpc>
                <a:spcPct val="110000"/>
              </a:lnSpc>
            </a:pP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工业原料需求受压制</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，美元信用动摇导致以美元定价的大宗商品（如大豆、小麦）价格波动加剧。</a:t>
            </a:r>
            <a:endParaRPr lang="zh-CN" altLang="en-US" sz="16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just"/>
            <a:endPar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userDrawn="1">
            <p:custDataLst>
              <p:tags r:id="rId3"/>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美元</a:t>
            </a:r>
            <a:r>
              <a:rPr lang="en-US" alt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a:t>
            </a: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需求突然下降</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6" name="文本框 5"/>
          <p:cNvSpPr txBox="1"/>
          <p:nvPr/>
        </p:nvSpPr>
        <p:spPr>
          <a:xfrm>
            <a:off x="443865" y="808990"/>
            <a:ext cx="11122660" cy="1243330"/>
          </a:xfrm>
          <a:prstGeom prst="rect">
            <a:avLst/>
          </a:prstGeom>
        </p:spPr>
        <p:txBody>
          <a:bodyPr>
            <a:noAutofit/>
          </a:bodyPr>
          <a:p>
            <a:pPr marL="0" indent="0">
              <a:lnSpc>
                <a:spcPts val="2250"/>
              </a:lnSpc>
              <a:spcBef>
                <a:spcPct val="0"/>
              </a:spcBef>
              <a:spcAft>
                <a:spcPct val="0"/>
              </a:spcAft>
            </a:pPr>
            <a:r>
              <a:rPr lang="zh-CN" altLang="en-US" sz="1600" b="0" i="0">
                <a:solidFill>
                  <a:schemeClr val="bg1"/>
                </a:solidFill>
                <a:latin typeface="Arial" panose="020B0604020202020204"/>
                <a:ea typeface="宋体" panose="02010600030101010101" pitchFamily="2" charset="-122"/>
              </a:rPr>
              <a:t>基金经理警告：美元作为全球资本避风港的地位，可能因特朗普关税政策的不确定性和贸易壁垒不断上升而受到威胁。美国商品期货交易委员会</a:t>
            </a:r>
            <a:r>
              <a:rPr lang="en-US" altLang="zh-CN" sz="1600" b="0" i="0">
                <a:solidFill>
                  <a:schemeClr val="bg1"/>
                </a:solidFill>
                <a:latin typeface="Arial" panose="020B0604020202020204"/>
                <a:ea typeface="宋体" panose="02010600030101010101" pitchFamily="2" charset="-122"/>
              </a:rPr>
              <a:t>(CFTC)</a:t>
            </a:r>
            <a:r>
              <a:rPr lang="zh-CN" altLang="en-US" sz="1600" b="0" i="0">
                <a:solidFill>
                  <a:schemeClr val="bg1"/>
                </a:solidFill>
                <a:latin typeface="Arial" panose="020B0604020202020204"/>
                <a:ea typeface="宋体" panose="02010600030101010101" pitchFamily="2" charset="-122"/>
              </a:rPr>
              <a:t>的数据显示，截至</a:t>
            </a:r>
            <a:r>
              <a:rPr lang="en-US" altLang="zh-CN" sz="1600" b="0" i="0">
                <a:solidFill>
                  <a:schemeClr val="bg1"/>
                </a:solidFill>
                <a:latin typeface="Arial" panose="020B0604020202020204"/>
                <a:ea typeface="宋体" panose="02010600030101010101" pitchFamily="2" charset="-122"/>
              </a:rPr>
              <a:t>4</a:t>
            </a:r>
            <a:r>
              <a:rPr lang="zh-CN" altLang="en-US" sz="1600" b="0" i="0">
                <a:solidFill>
                  <a:schemeClr val="bg1"/>
                </a:solidFill>
                <a:latin typeface="Arial" panose="020B0604020202020204"/>
                <a:ea typeface="宋体" panose="02010600030101010101" pitchFamily="2" charset="-122"/>
              </a:rPr>
              <a:t>月</a:t>
            </a:r>
            <a:r>
              <a:rPr lang="en-US" altLang="zh-CN" sz="1600" b="0" i="0">
                <a:solidFill>
                  <a:schemeClr val="bg1"/>
                </a:solidFill>
                <a:latin typeface="Arial" panose="020B0604020202020204"/>
                <a:ea typeface="宋体" panose="02010600030101010101" pitchFamily="2" charset="-122"/>
              </a:rPr>
              <a:t>8</a:t>
            </a:r>
            <a:r>
              <a:rPr lang="zh-CN" altLang="en-US" sz="1600" b="0" i="0">
                <a:solidFill>
                  <a:schemeClr val="bg1"/>
                </a:solidFill>
                <a:latin typeface="Arial" panose="020B0604020202020204"/>
                <a:ea typeface="宋体" panose="02010600030101010101" pitchFamily="2" charset="-122"/>
              </a:rPr>
              <a:t>日当周，投机者押注持有约</a:t>
            </a:r>
            <a:r>
              <a:rPr lang="en-US" altLang="zh-CN" sz="1600" b="0" i="0">
                <a:solidFill>
                  <a:schemeClr val="bg1"/>
                </a:solidFill>
                <a:latin typeface="Arial" panose="020B0604020202020204"/>
                <a:ea typeface="宋体" panose="02010600030101010101" pitchFamily="2" charset="-122"/>
              </a:rPr>
              <a:t>43</a:t>
            </a:r>
            <a:r>
              <a:rPr lang="zh-CN" altLang="en-US" sz="1600" b="0" i="0">
                <a:solidFill>
                  <a:schemeClr val="bg1"/>
                </a:solidFill>
                <a:latin typeface="Arial" panose="020B0604020202020204"/>
                <a:ea typeface="宋体" panose="02010600030101010101" pitchFamily="2" charset="-122"/>
              </a:rPr>
              <a:t>亿美元的美元空头头寸。</a:t>
            </a:r>
            <a:endParaRPr lang="zh-CN" altLang="en-US" sz="1600" b="0" i="0">
              <a:solidFill>
                <a:schemeClr val="bg1"/>
              </a:solidFill>
              <a:latin typeface="Arial" panose="020B0604020202020204"/>
              <a:ea typeface="宋体" panose="02010600030101010101" pitchFamily="2" charset="-122"/>
            </a:endParaRPr>
          </a:p>
          <a:p>
            <a:pPr marL="0" indent="0">
              <a:lnSpc>
                <a:spcPts val="2250"/>
              </a:lnSpc>
              <a:spcBef>
                <a:spcPct val="0"/>
              </a:spcBef>
              <a:spcAft>
                <a:spcPct val="0"/>
              </a:spcAft>
            </a:pPr>
            <a:r>
              <a:rPr lang="zh-CN" altLang="en-US" sz="1600">
                <a:solidFill>
                  <a:schemeClr val="bg1"/>
                </a:solidFill>
                <a:latin typeface="PingFang SC"/>
                <a:ea typeface="宋体" panose="02010600030101010101" pitchFamily="2" charset="-122"/>
                <a:sym typeface="+mn-ea"/>
              </a:rPr>
              <a:t>美国每年通过进口全球货物，将美元输送至全球，再通过美债体系，将美元收回，美国贸易逆差是美元独特地位造成的。</a:t>
            </a:r>
            <a:endParaRPr lang="zh-CN" altLang="en-US" sz="1600" b="0" i="0">
              <a:solidFill>
                <a:schemeClr val="bg1"/>
              </a:solidFill>
              <a:latin typeface="Arial" panose="020B0604020202020204"/>
              <a:ea typeface="宋体" panose="02010600030101010101" pitchFamily="2" charset="-122"/>
            </a:endParaRPr>
          </a:p>
          <a:p>
            <a:pPr marL="0" indent="0">
              <a:lnSpc>
                <a:spcPts val="2250"/>
              </a:lnSpc>
              <a:spcBef>
                <a:spcPct val="0"/>
              </a:spcBef>
              <a:spcAft>
                <a:spcPct val="0"/>
              </a:spcAft>
            </a:pPr>
            <a:r>
              <a:rPr lang="zh-CN" altLang="en-US" sz="1600" b="0" i="0">
                <a:solidFill>
                  <a:schemeClr val="bg1"/>
                </a:solidFill>
                <a:latin typeface="Arial" panose="020B0604020202020204"/>
                <a:ea typeface="宋体" panose="02010600030101010101" pitchFamily="2" charset="-122"/>
              </a:rPr>
              <a:t>理论上，美元跌了，以美元计价的大宗商品价格应该涨。但是，偏偏市场又担忧美国乃至全球经济衰退</a:t>
            </a:r>
            <a:r>
              <a:rPr lang="en-US" altLang="zh-CN" sz="1600" b="0" i="0">
                <a:solidFill>
                  <a:schemeClr val="bg1"/>
                </a:solidFill>
                <a:latin typeface="Arial" panose="020B0604020202020204"/>
                <a:ea typeface="宋体" panose="02010600030101010101" pitchFamily="2" charset="-122"/>
              </a:rPr>
              <a:t>...</a:t>
            </a:r>
            <a:endParaRPr lang="en-US" altLang="zh-CN" sz="1600" b="0" i="0">
              <a:solidFill>
                <a:schemeClr val="bg1"/>
              </a:solidFill>
              <a:latin typeface="Arial" panose="020B0604020202020204"/>
              <a:ea typeface="宋体" panose="02010600030101010101" pitchFamily="2" charset="-122"/>
            </a:endParaRPr>
          </a:p>
        </p:txBody>
      </p:sp>
      <p:pic>
        <p:nvPicPr>
          <p:cNvPr id="8" name="图片 7"/>
          <p:cNvPicPr/>
          <p:nvPr/>
        </p:nvPicPr>
        <p:blipFill>
          <a:blip r:embed="rId2"/>
          <a:stretch>
            <a:fillRect/>
          </a:stretch>
        </p:blipFill>
        <p:spPr>
          <a:xfrm>
            <a:off x="626110" y="3088005"/>
            <a:ext cx="6115050" cy="3371850"/>
          </a:xfrm>
          <a:prstGeom prst="rect">
            <a:avLst/>
          </a:prstGeom>
        </p:spPr>
      </p:pic>
      <p:sp>
        <p:nvSpPr>
          <p:cNvPr id="9" name="文本框 8"/>
          <p:cNvSpPr txBox="1"/>
          <p:nvPr/>
        </p:nvSpPr>
        <p:spPr>
          <a:xfrm>
            <a:off x="626110" y="2052955"/>
            <a:ext cx="6185535" cy="913130"/>
          </a:xfrm>
          <a:prstGeom prst="rect">
            <a:avLst/>
          </a:prstGeom>
          <a:noFill/>
        </p:spPr>
        <p:txBody>
          <a:bodyPr wrap="square" rtlCol="0" anchor="t">
            <a:noAutofit/>
          </a:bodyPr>
          <a:p>
            <a:pPr marL="0" indent="0">
              <a:lnSpc>
                <a:spcPts val="2250"/>
              </a:lnSpc>
              <a:spcBef>
                <a:spcPct val="0"/>
              </a:spcBef>
              <a:spcAft>
                <a:spcPct val="0"/>
              </a:spcAft>
            </a:pPr>
            <a:r>
              <a:rPr lang="zh-CN" altLang="en-US" sz="1600">
                <a:solidFill>
                  <a:schemeClr val="bg1"/>
                </a:solidFill>
                <a:latin typeface="Arial" panose="020B0604020202020204"/>
                <a:ea typeface="宋体" panose="02010600030101010101" pitchFamily="2" charset="-122"/>
                <a:sym typeface="+mn-ea"/>
              </a:rPr>
              <a:t>彭博美元指数的三个月风险逆转指标</a:t>
            </a:r>
            <a:r>
              <a:rPr lang="en-US" altLang="zh-CN" sz="1600">
                <a:solidFill>
                  <a:schemeClr val="bg1"/>
                </a:solidFill>
                <a:latin typeface="Arial" panose="020B0604020202020204"/>
                <a:ea typeface="宋体" panose="02010600030101010101" pitchFamily="2" charset="-122"/>
                <a:sym typeface="+mn-ea"/>
              </a:rPr>
              <a:t>——</a:t>
            </a:r>
            <a:r>
              <a:rPr lang="zh-CN" altLang="en-US" sz="1600">
                <a:solidFill>
                  <a:schemeClr val="bg1"/>
                </a:solidFill>
                <a:latin typeface="Arial" panose="020B0604020202020204"/>
                <a:ea typeface="宋体" panose="02010600030101010101" pitchFamily="2" charset="-122"/>
                <a:sym typeface="+mn-ea"/>
              </a:rPr>
              <a:t>即看涨期权和看跌期权之间的价差，已跌至了</a:t>
            </a:r>
            <a:r>
              <a:rPr lang="en-US" altLang="zh-CN" sz="1600">
                <a:solidFill>
                  <a:schemeClr val="bg1"/>
                </a:solidFill>
                <a:latin typeface="Arial" panose="020B0604020202020204"/>
                <a:ea typeface="宋体" panose="02010600030101010101" pitchFamily="2" charset="-122"/>
                <a:sym typeface="+mn-ea"/>
              </a:rPr>
              <a:t>2020</a:t>
            </a:r>
            <a:r>
              <a:rPr lang="zh-CN" altLang="en-US" sz="1600">
                <a:solidFill>
                  <a:schemeClr val="bg1"/>
                </a:solidFill>
                <a:latin typeface="Arial" panose="020B0604020202020204"/>
                <a:ea typeface="宋体" panose="02010600030101010101" pitchFamily="2" charset="-122"/>
                <a:sym typeface="+mn-ea"/>
              </a:rPr>
              <a:t>年</a:t>
            </a:r>
            <a:r>
              <a:rPr lang="en-US" altLang="zh-CN" sz="1600">
                <a:solidFill>
                  <a:schemeClr val="bg1"/>
                </a:solidFill>
                <a:latin typeface="Arial" panose="020B0604020202020204"/>
                <a:ea typeface="宋体" panose="02010600030101010101" pitchFamily="2" charset="-122"/>
                <a:sym typeface="+mn-ea"/>
              </a:rPr>
              <a:t>3</a:t>
            </a:r>
            <a:r>
              <a:rPr lang="zh-CN" altLang="en-US" sz="1600">
                <a:solidFill>
                  <a:schemeClr val="bg1"/>
                </a:solidFill>
                <a:latin typeface="Arial" panose="020B0604020202020204"/>
                <a:ea typeface="宋体" panose="02010600030101010101" pitchFamily="2" charset="-122"/>
                <a:sym typeface="+mn-ea"/>
              </a:rPr>
              <a:t>月全球疫情最严重时期以来的最低水平。下图：涨期权和看跌期权之间的价差</a:t>
            </a:r>
            <a:endParaRPr lang="zh-CN" altLang="en-US" sz="1600">
              <a:solidFill>
                <a:schemeClr val="bg1"/>
              </a:solidFill>
              <a:latin typeface="Arial" panose="020B0604020202020204"/>
              <a:ea typeface="宋体" panose="02010600030101010101" pitchFamily="2" charset="-122"/>
              <a:sym typeface="+mn-ea"/>
            </a:endParaRPr>
          </a:p>
        </p:txBody>
      </p:sp>
      <p:pic>
        <p:nvPicPr>
          <p:cNvPr id="5" name="图片 4"/>
          <p:cNvPicPr>
            <a:picLocks noChangeAspect="1"/>
          </p:cNvPicPr>
          <p:nvPr/>
        </p:nvPicPr>
        <p:blipFill>
          <a:blip r:embed="rId3"/>
          <a:stretch>
            <a:fillRect/>
          </a:stretch>
        </p:blipFill>
        <p:spPr>
          <a:xfrm>
            <a:off x="6922770" y="2052955"/>
            <a:ext cx="4341495" cy="4443095"/>
          </a:xfrm>
          <a:prstGeom prst="rect">
            <a:avLst/>
          </a:prstGeom>
        </p:spPr>
      </p:pic>
      <p:sp>
        <p:nvSpPr>
          <p:cNvPr id="7" name="文本框 6"/>
          <p:cNvSpPr txBox="1"/>
          <p:nvPr userDrawn="1">
            <p:custDataLst>
              <p:tags r:id="rId4"/>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8867775" y="1296670"/>
            <a:ext cx="2943860" cy="5106670"/>
          </a:xfrm>
          <a:prstGeom prst="rect">
            <a:avLst/>
          </a:prstGeom>
        </p:spPr>
        <p:txBody>
          <a:bodyPr>
            <a:noAutofit/>
          </a:bodyPr>
          <a:p>
            <a:pPr marL="0" indent="0">
              <a:lnSpc>
                <a:spcPts val="1950"/>
              </a:lnSpc>
              <a:spcBef>
                <a:spcPct val="0"/>
              </a:spcBef>
              <a:spcAft>
                <a:spcPts val="100"/>
              </a:spcAft>
            </a:pPr>
            <a:r>
              <a:rPr lang="zh-CN" altLang="en-US" i="0">
                <a:solidFill>
                  <a:schemeClr val="bg2"/>
                </a:solidFill>
                <a:latin typeface="Arial" panose="020B0604020202020204"/>
                <a:ea typeface="Arial" panose="020B0604020202020204"/>
              </a:rPr>
              <a:t>截至</a:t>
            </a:r>
            <a:r>
              <a:rPr lang="en-US" altLang="zh-CN" i="0">
                <a:solidFill>
                  <a:schemeClr val="bg2"/>
                </a:solidFill>
                <a:latin typeface="Arial" panose="020B0604020202020204"/>
                <a:ea typeface="Arial" panose="020B0604020202020204"/>
              </a:rPr>
              <a:t>2024</a:t>
            </a:r>
            <a:r>
              <a:rPr lang="zh-CN" altLang="en-US" i="0">
                <a:solidFill>
                  <a:schemeClr val="bg2"/>
                </a:solidFill>
                <a:latin typeface="Arial" panose="020B0604020202020204"/>
                <a:ea typeface="Arial" panose="020B0604020202020204"/>
              </a:rPr>
              <a:t>年</a:t>
            </a:r>
            <a:r>
              <a:rPr lang="en-US" altLang="zh-CN" i="0">
                <a:solidFill>
                  <a:schemeClr val="bg2"/>
                </a:solidFill>
                <a:latin typeface="Arial" panose="020B0604020202020204"/>
                <a:ea typeface="Arial" panose="020B0604020202020204"/>
              </a:rPr>
              <a:t>9</a:t>
            </a:r>
            <a:r>
              <a:rPr lang="zh-CN" altLang="en-US" i="0">
                <a:solidFill>
                  <a:schemeClr val="bg2"/>
                </a:solidFill>
                <a:latin typeface="Arial" panose="020B0604020202020204"/>
                <a:ea typeface="Arial" panose="020B0604020202020204"/>
              </a:rPr>
              <a:t>月</a:t>
            </a:r>
            <a:r>
              <a:rPr lang="en-US" altLang="zh-CN" i="0">
                <a:solidFill>
                  <a:schemeClr val="bg2"/>
                </a:solidFill>
                <a:latin typeface="Arial" panose="020B0604020202020204"/>
                <a:ea typeface="Arial" panose="020B0604020202020204"/>
              </a:rPr>
              <a:t>30</a:t>
            </a:r>
            <a:r>
              <a:rPr lang="zh-CN" altLang="en-US" i="0">
                <a:solidFill>
                  <a:schemeClr val="bg2"/>
                </a:solidFill>
                <a:latin typeface="Arial" panose="020B0604020202020204"/>
                <a:ea typeface="Arial" panose="020B0604020202020204"/>
              </a:rPr>
              <a:t>日的财年，美国联邦政府的财政赤字</a:t>
            </a:r>
            <a:r>
              <a:rPr lang="en-US" altLang="zh-CN" i="0">
                <a:solidFill>
                  <a:schemeClr val="bg2"/>
                </a:solidFill>
                <a:latin typeface="Arial" panose="020B0604020202020204"/>
                <a:ea typeface="Arial" panose="020B0604020202020204"/>
              </a:rPr>
              <a:t>1.833</a:t>
            </a:r>
            <a:r>
              <a:rPr lang="zh-CN" altLang="en-US" i="0">
                <a:solidFill>
                  <a:schemeClr val="bg2"/>
                </a:solidFill>
                <a:latin typeface="Arial" panose="020B0604020202020204"/>
                <a:ea typeface="Arial" panose="020B0604020202020204"/>
              </a:rPr>
              <a:t>万亿美元，为有纪录以来第三高，仅次于新冠疫情期间的</a:t>
            </a:r>
            <a:r>
              <a:rPr lang="en-US" altLang="zh-CN" i="0">
                <a:solidFill>
                  <a:schemeClr val="bg2"/>
                </a:solidFill>
                <a:latin typeface="Arial" panose="020B0604020202020204"/>
                <a:ea typeface="Arial" panose="020B0604020202020204"/>
              </a:rPr>
              <a:t>2020</a:t>
            </a:r>
            <a:r>
              <a:rPr lang="zh-CN" altLang="en-US" i="0">
                <a:solidFill>
                  <a:schemeClr val="bg2"/>
                </a:solidFill>
                <a:latin typeface="Arial" panose="020B0604020202020204"/>
                <a:ea typeface="Arial" panose="020B0604020202020204"/>
              </a:rPr>
              <a:t>和</a:t>
            </a:r>
            <a:r>
              <a:rPr lang="en-US" altLang="zh-CN" i="0">
                <a:solidFill>
                  <a:schemeClr val="bg2"/>
                </a:solidFill>
                <a:latin typeface="Arial" panose="020B0604020202020204"/>
                <a:ea typeface="Arial" panose="020B0604020202020204"/>
              </a:rPr>
              <a:t>2021</a:t>
            </a:r>
            <a:r>
              <a:rPr lang="zh-CN" altLang="en-US" i="0">
                <a:solidFill>
                  <a:schemeClr val="bg2"/>
                </a:solidFill>
                <a:latin typeface="Arial" panose="020B0604020202020204"/>
                <a:ea typeface="Arial" panose="020B0604020202020204"/>
              </a:rPr>
              <a:t>财年。</a:t>
            </a:r>
            <a:endParaRPr lang="zh-CN" altLang="en-US" i="0">
              <a:solidFill>
                <a:schemeClr val="bg2"/>
              </a:solidFill>
              <a:latin typeface="Arial" panose="020B0604020202020204"/>
              <a:ea typeface="Arial" panose="020B0604020202020204"/>
            </a:endParaRPr>
          </a:p>
          <a:p>
            <a:pPr marL="0" indent="0">
              <a:lnSpc>
                <a:spcPts val="1950"/>
              </a:lnSpc>
              <a:spcBef>
                <a:spcPct val="0"/>
              </a:spcBef>
              <a:spcAft>
                <a:spcPts val="100"/>
              </a:spcAft>
            </a:pPr>
            <a:endParaRPr lang="zh-CN" altLang="en-US" i="0">
              <a:solidFill>
                <a:schemeClr val="bg2"/>
              </a:solidFill>
              <a:latin typeface="Arial" panose="020B0604020202020204"/>
              <a:ea typeface="Arial" panose="020B0604020202020204"/>
            </a:endParaRPr>
          </a:p>
          <a:p>
            <a:pPr marL="0" indent="0" algn="just"/>
            <a:r>
              <a:rPr lang="en-US" altLang="zh-CN" u="sng">
                <a:solidFill>
                  <a:schemeClr val="bg2"/>
                </a:solidFill>
                <a:latin typeface="楷体" panose="02010609060101010101" charset="-122"/>
                <a:ea typeface="楷体" panose="02010609060101010101" charset="-122"/>
                <a:cs typeface="楷体" panose="02010609060101010101" charset="-122"/>
                <a:sym typeface="+mn-ea"/>
              </a:rPr>
              <a:t>2024</a:t>
            </a:r>
            <a:r>
              <a:rPr lang="zh-CN" altLang="en-US" u="sng">
                <a:solidFill>
                  <a:schemeClr val="bg2"/>
                </a:solidFill>
                <a:latin typeface="楷体" panose="02010609060101010101" charset="-122"/>
                <a:ea typeface="楷体" panose="02010609060101010101" charset="-122"/>
                <a:cs typeface="楷体" panose="02010609060101010101" charset="-122"/>
                <a:sym typeface="+mn-ea"/>
              </a:rPr>
              <a:t>财年，美国政府的总收入</a:t>
            </a:r>
            <a:r>
              <a:rPr lang="en-US" altLang="zh-CN" u="sng">
                <a:solidFill>
                  <a:schemeClr val="bg2"/>
                </a:solidFill>
                <a:latin typeface="楷体" panose="02010609060101010101" charset="-122"/>
                <a:ea typeface="楷体" panose="02010609060101010101" charset="-122"/>
                <a:cs typeface="楷体" panose="02010609060101010101" charset="-122"/>
                <a:sym typeface="+mn-ea"/>
              </a:rPr>
              <a:t>4.4</a:t>
            </a:r>
            <a:r>
              <a:rPr lang="zh-CN" altLang="en-US" u="sng">
                <a:solidFill>
                  <a:schemeClr val="bg2"/>
                </a:solidFill>
                <a:latin typeface="楷体" panose="02010609060101010101" charset="-122"/>
                <a:ea typeface="楷体" panose="02010609060101010101" charset="-122"/>
                <a:cs typeface="楷体" panose="02010609060101010101" charset="-122"/>
                <a:sym typeface="+mn-ea"/>
              </a:rPr>
              <a:t>万亿美元。总支出</a:t>
            </a:r>
            <a:r>
              <a:rPr lang="en-US" altLang="zh-CN" u="sng">
                <a:solidFill>
                  <a:schemeClr val="bg2"/>
                </a:solidFill>
                <a:latin typeface="楷体" panose="02010609060101010101" charset="-122"/>
                <a:ea typeface="楷体" panose="02010609060101010101" charset="-122"/>
                <a:cs typeface="楷体" panose="02010609060101010101" charset="-122"/>
                <a:sym typeface="+mn-ea"/>
              </a:rPr>
              <a:t>6.75</a:t>
            </a:r>
            <a:r>
              <a:rPr lang="zh-CN" altLang="en-US" u="sng">
                <a:solidFill>
                  <a:schemeClr val="bg2"/>
                </a:solidFill>
                <a:latin typeface="楷体" panose="02010609060101010101" charset="-122"/>
                <a:ea typeface="楷体" panose="02010609060101010101" charset="-122"/>
                <a:cs typeface="楷体" panose="02010609060101010101" charset="-122"/>
                <a:sym typeface="+mn-ea"/>
              </a:rPr>
              <a:t>万亿，占</a:t>
            </a:r>
            <a:r>
              <a:rPr lang="en-US" altLang="zh-CN" u="sng">
                <a:solidFill>
                  <a:schemeClr val="bg2"/>
                </a:solidFill>
                <a:latin typeface="楷体" panose="02010609060101010101" charset="-122"/>
                <a:ea typeface="楷体" panose="02010609060101010101" charset="-122"/>
                <a:cs typeface="楷体" panose="02010609060101010101" charset="-122"/>
                <a:sym typeface="+mn-ea"/>
              </a:rPr>
              <a:t>GDP23.4%</a:t>
            </a:r>
            <a:r>
              <a:rPr lang="zh-CN" altLang="en-US" u="sng">
                <a:solidFill>
                  <a:schemeClr val="bg2"/>
                </a:solidFill>
                <a:latin typeface="楷体" panose="02010609060101010101" charset="-122"/>
                <a:ea typeface="楷体" panose="02010609060101010101" charset="-122"/>
                <a:cs typeface="楷体" panose="02010609060101010101" charset="-122"/>
                <a:sym typeface="+mn-ea"/>
              </a:rPr>
              <a:t>。比</a:t>
            </a:r>
            <a:r>
              <a:rPr lang="en-US" altLang="zh-CN" u="sng">
                <a:solidFill>
                  <a:schemeClr val="bg2"/>
                </a:solidFill>
                <a:latin typeface="楷体" panose="02010609060101010101" charset="-122"/>
                <a:ea typeface="楷体" panose="02010609060101010101" charset="-122"/>
                <a:cs typeface="楷体" panose="02010609060101010101" charset="-122"/>
                <a:sym typeface="+mn-ea"/>
              </a:rPr>
              <a:t>2023</a:t>
            </a:r>
            <a:r>
              <a:rPr lang="zh-CN" altLang="en-US" u="sng">
                <a:solidFill>
                  <a:schemeClr val="bg2"/>
                </a:solidFill>
                <a:latin typeface="楷体" panose="02010609060101010101" charset="-122"/>
                <a:ea typeface="楷体" panose="02010609060101010101" charset="-122"/>
                <a:cs typeface="楷体" panose="02010609060101010101" charset="-122"/>
                <a:sym typeface="+mn-ea"/>
              </a:rPr>
              <a:t>财年增加</a:t>
            </a:r>
            <a:r>
              <a:rPr lang="en-US" altLang="zh-CN" u="sng">
                <a:solidFill>
                  <a:schemeClr val="bg2"/>
                </a:solidFill>
                <a:latin typeface="楷体" panose="02010609060101010101" charset="-122"/>
                <a:ea typeface="楷体" panose="02010609060101010101" charset="-122"/>
                <a:cs typeface="楷体" panose="02010609060101010101" charset="-122"/>
                <a:sym typeface="+mn-ea"/>
              </a:rPr>
              <a:t>6170</a:t>
            </a:r>
            <a:r>
              <a:rPr lang="zh-CN" altLang="en-US" u="sng">
                <a:solidFill>
                  <a:schemeClr val="bg2"/>
                </a:solidFill>
                <a:latin typeface="楷体" panose="02010609060101010101" charset="-122"/>
                <a:ea typeface="楷体" panose="02010609060101010101" charset="-122"/>
                <a:cs typeface="楷体" panose="02010609060101010101" charset="-122"/>
                <a:sym typeface="+mn-ea"/>
              </a:rPr>
              <a:t>亿美元（占</a:t>
            </a:r>
            <a:r>
              <a:rPr lang="en-US" altLang="zh-CN" u="sng">
                <a:solidFill>
                  <a:schemeClr val="bg2"/>
                </a:solidFill>
                <a:latin typeface="楷体" panose="02010609060101010101" charset="-122"/>
                <a:ea typeface="楷体" panose="02010609060101010101" charset="-122"/>
                <a:cs typeface="楷体" panose="02010609060101010101" charset="-122"/>
                <a:sym typeface="+mn-ea"/>
              </a:rPr>
              <a:t>GDP22.5%</a:t>
            </a:r>
            <a:r>
              <a:rPr lang="zh-CN" altLang="en-US" u="sng">
                <a:solidFill>
                  <a:schemeClr val="bg2"/>
                </a:solidFill>
                <a:latin typeface="楷体" panose="02010609060101010101" charset="-122"/>
                <a:ea typeface="楷体" panose="02010609060101010101" charset="-122"/>
                <a:cs typeface="楷体" panose="02010609060101010101" charset="-122"/>
                <a:sym typeface="+mn-ea"/>
              </a:rPr>
              <a:t>）增加</a:t>
            </a:r>
            <a:r>
              <a:rPr lang="en-US" altLang="zh-CN" u="sng">
                <a:solidFill>
                  <a:schemeClr val="bg2"/>
                </a:solidFill>
                <a:latin typeface="楷体" panose="02010609060101010101" charset="-122"/>
                <a:ea typeface="楷体" panose="02010609060101010101" charset="-122"/>
                <a:cs typeface="楷体" panose="02010609060101010101" charset="-122"/>
                <a:sym typeface="+mn-ea"/>
              </a:rPr>
              <a:t>10.1%</a:t>
            </a:r>
            <a:r>
              <a:rPr lang="zh-CN" altLang="en-US" u="sng">
                <a:solidFill>
                  <a:schemeClr val="bg2"/>
                </a:solidFill>
                <a:latin typeface="楷体" panose="02010609060101010101" charset="-122"/>
                <a:ea typeface="楷体" panose="02010609060101010101" charset="-122"/>
                <a:cs typeface="楷体" panose="02010609060101010101" charset="-122"/>
                <a:sym typeface="+mn-ea"/>
              </a:rPr>
              <a:t>。</a:t>
            </a:r>
            <a:endParaRPr lang="zh-CN" altLang="en-US" u="sng">
              <a:solidFill>
                <a:schemeClr val="bg2"/>
              </a:solidFill>
              <a:latin typeface="楷体" panose="02010609060101010101" charset="-122"/>
              <a:ea typeface="楷体" panose="02010609060101010101" charset="-122"/>
              <a:cs typeface="楷体" panose="02010609060101010101" charset="-122"/>
              <a:sym typeface="+mn-ea"/>
            </a:endParaRPr>
          </a:p>
          <a:p>
            <a:pPr marL="0" indent="0" algn="just"/>
            <a:endParaRPr lang="zh-CN" altLang="en-US" u="sng">
              <a:solidFill>
                <a:schemeClr val="bg2"/>
              </a:solidFill>
              <a:latin typeface="楷体" panose="02010609060101010101" charset="-122"/>
              <a:ea typeface="楷体" panose="02010609060101010101" charset="-122"/>
              <a:cs typeface="楷体" panose="02010609060101010101" charset="-122"/>
              <a:sym typeface="+mn-ea"/>
            </a:endParaRPr>
          </a:p>
          <a:p>
            <a:pPr marL="0" indent="0" algn="just"/>
            <a:r>
              <a:rPr lang="zh-CN" altLang="en-US">
                <a:solidFill>
                  <a:schemeClr val="bg2"/>
                </a:solidFill>
                <a:latin typeface="Arial" panose="020B0604020202020204"/>
                <a:ea typeface="Arial" panose="020B0604020202020204"/>
                <a:sym typeface="+mn-ea"/>
              </a:rPr>
              <a:t>美国</a:t>
            </a:r>
            <a:r>
              <a:rPr lang="en-US" altLang="zh-CN">
                <a:solidFill>
                  <a:schemeClr val="bg2"/>
                </a:solidFill>
                <a:latin typeface="Arial" panose="020B0604020202020204"/>
                <a:ea typeface="Arial" panose="020B0604020202020204"/>
                <a:sym typeface="+mn-ea"/>
              </a:rPr>
              <a:t>2024</a:t>
            </a:r>
            <a:r>
              <a:rPr lang="zh-CN" altLang="en-US">
                <a:solidFill>
                  <a:schemeClr val="bg2"/>
                </a:solidFill>
                <a:latin typeface="Arial" panose="020B0604020202020204"/>
                <a:ea typeface="Arial" panose="020B0604020202020204"/>
                <a:sym typeface="+mn-ea"/>
              </a:rPr>
              <a:t>年的强制性支出有</a:t>
            </a:r>
            <a:r>
              <a:rPr lang="en-US" altLang="zh-CN">
                <a:solidFill>
                  <a:schemeClr val="bg2"/>
                </a:solidFill>
                <a:latin typeface="Arial" panose="020B0604020202020204"/>
                <a:ea typeface="Arial" panose="020B0604020202020204"/>
                <a:sym typeface="+mn-ea"/>
              </a:rPr>
              <a:t>4.1</a:t>
            </a:r>
            <a:r>
              <a:rPr lang="zh-CN" altLang="en-US">
                <a:solidFill>
                  <a:schemeClr val="bg2"/>
                </a:solidFill>
                <a:latin typeface="Arial" panose="020B0604020202020204"/>
                <a:ea typeface="Arial" panose="020B0604020202020204"/>
                <a:sym typeface="+mn-ea"/>
              </a:rPr>
              <a:t>万亿</a:t>
            </a:r>
            <a:r>
              <a:rPr lang="zh-CN">
                <a:solidFill>
                  <a:schemeClr val="bg2"/>
                </a:solidFill>
                <a:latin typeface="Arial" panose="020B0604020202020204"/>
                <a:ea typeface="宋体" panose="02010600030101010101" pitchFamily="2" charset="-122"/>
                <a:sym typeface="+mn-ea"/>
              </a:rPr>
              <a:t>，</a:t>
            </a:r>
            <a:r>
              <a:rPr lang="zh-CN" altLang="en-US">
                <a:solidFill>
                  <a:schemeClr val="bg2"/>
                </a:solidFill>
                <a:latin typeface="Arial" panose="020B0604020202020204"/>
                <a:ea typeface="Arial" panose="020B0604020202020204"/>
                <a:sym typeface="+mn-ea"/>
              </a:rPr>
              <a:t>分别是：社保、医保、债务利息、健康失业、军费、低保、老兵保证、教育、交通。</a:t>
            </a:r>
            <a:endParaRPr lang="zh-CN" altLang="en-US" i="0">
              <a:solidFill>
                <a:schemeClr val="bg2"/>
              </a:solidFill>
              <a:latin typeface="Arial" panose="020B0604020202020204"/>
              <a:ea typeface="Arial" panose="020B0604020202020204"/>
            </a:endParaRPr>
          </a:p>
        </p:txBody>
      </p:sp>
      <p:pic>
        <p:nvPicPr>
          <p:cNvPr id="5" name="图片 4"/>
          <p:cNvPicPr/>
          <p:nvPr/>
        </p:nvPicPr>
        <p:blipFill>
          <a:blip r:embed="rId2"/>
          <a:stretch>
            <a:fillRect/>
          </a:stretch>
        </p:blipFill>
        <p:spPr>
          <a:xfrm>
            <a:off x="626110" y="1296670"/>
            <a:ext cx="8052435" cy="5026025"/>
          </a:xfrm>
          <a:prstGeom prst="rect">
            <a:avLst/>
          </a:prstGeom>
        </p:spPr>
      </p:pic>
      <p:sp>
        <p:nvSpPr>
          <p:cNvPr id="7" name="文本框 6"/>
          <p:cNvSpPr txBox="1"/>
          <p:nvPr/>
        </p:nvSpPr>
        <p:spPr>
          <a:xfrm>
            <a:off x="3027680" y="277495"/>
            <a:ext cx="6479540" cy="40703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美国支出前三：社保、医保、利息</a:t>
            </a:r>
            <a:endParaRPr 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6" name="文本框 5"/>
          <p:cNvSpPr txBox="1"/>
          <p:nvPr userDrawn="1">
            <p:custDataLst>
              <p:tags r:id="rId3"/>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218180" y="168910"/>
            <a:ext cx="5755005" cy="48196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缓和</a:t>
            </a: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，从</a:t>
            </a:r>
            <a:r>
              <a:rPr lang="en-US" alt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a:t>
            </a: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关税豁免</a:t>
            </a:r>
            <a:r>
              <a:rPr lang="en-US" alt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a:t>
            </a: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开始</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pic>
        <p:nvPicPr>
          <p:cNvPr id="5" name="图片 4"/>
          <p:cNvPicPr>
            <a:picLocks noChangeAspect="1"/>
          </p:cNvPicPr>
          <p:nvPr/>
        </p:nvPicPr>
        <p:blipFill>
          <a:blip r:embed="rId2"/>
          <a:stretch>
            <a:fillRect/>
          </a:stretch>
        </p:blipFill>
        <p:spPr>
          <a:xfrm>
            <a:off x="711835" y="1004570"/>
            <a:ext cx="4305935" cy="5403215"/>
          </a:xfrm>
          <a:prstGeom prst="rect">
            <a:avLst/>
          </a:prstGeom>
        </p:spPr>
      </p:pic>
      <p:sp>
        <p:nvSpPr>
          <p:cNvPr id="75" name="圆角矩形 74"/>
          <p:cNvSpPr/>
          <p:nvPr>
            <p:custDataLst>
              <p:tags r:id="rId3"/>
            </p:custDataLst>
          </p:nvPr>
        </p:nvSpPr>
        <p:spPr>
          <a:xfrm>
            <a:off x="6257290" y="2949575"/>
            <a:ext cx="5142865" cy="1175385"/>
          </a:xfrm>
          <a:prstGeom prst="roundRect">
            <a:avLst>
              <a:gd name="adj" fmla="val 50000"/>
            </a:avLst>
          </a:prstGeom>
          <a:solidFill>
            <a:schemeClr val="accent6"/>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l">
              <a:spcBef>
                <a:spcPct val="0"/>
              </a:spcBef>
              <a:spcAft>
                <a:spcPct val="0"/>
              </a:spcAft>
            </a:pPr>
            <a:r>
              <a:rPr lang="en-US" altLang="zh-CN" b="1">
                <a:latin typeface="楷体" panose="02010609060101010101" charset="-122"/>
                <a:ea typeface="楷体" panose="02010609060101010101" charset="-122"/>
                <a:cs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精准脱钩</a:t>
            </a:r>
            <a:r>
              <a:rPr lang="en-US" altLang="zh-CN" b="1">
                <a:latin typeface="楷体" panose="02010609060101010101" charset="-122"/>
                <a:ea typeface="楷体" panose="02010609060101010101" charset="-122"/>
                <a:cs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：阿斯麦（</a:t>
            </a:r>
            <a:r>
              <a:rPr lang="en-US" altLang="zh-CN" b="1">
                <a:latin typeface="楷体" panose="02010609060101010101" charset="-122"/>
                <a:ea typeface="楷体" panose="02010609060101010101" charset="-122"/>
                <a:cs typeface="楷体" panose="02010609060101010101" charset="-122"/>
                <a:sym typeface="+mn-ea"/>
              </a:rPr>
              <a:t>ASML</a:t>
            </a:r>
            <a:r>
              <a:rPr lang="zh-CN" altLang="en-US" b="1">
                <a:latin typeface="楷体" panose="02010609060101010101" charset="-122"/>
                <a:ea typeface="楷体" panose="02010609060101010101" charset="-122"/>
                <a:cs typeface="楷体" panose="02010609060101010101" charset="-122"/>
                <a:sym typeface="+mn-ea"/>
              </a:rPr>
              <a:t>）的极紫外光刻机和东京电子的沉积设备被移出关税清单。</a:t>
            </a:r>
            <a:r>
              <a:rPr lang="zh-CN" altLang="en-US" b="1">
                <a:solidFill>
                  <a:schemeClr val="lt1"/>
                </a:solidFill>
                <a:latin typeface="楷体" panose="02010609060101010101" charset="-122"/>
                <a:ea typeface="楷体" panose="02010609060101010101" charset="-122"/>
                <a:cs typeface="楷体" panose="02010609060101010101" charset="-122"/>
                <a:sym typeface="+mn-ea"/>
              </a:rPr>
              <a:t>但清单中刻意排除的电池模组、摄像头模组</a:t>
            </a:r>
            <a:r>
              <a:rPr lang="en-US" altLang="zh-CN" b="1">
                <a:solidFill>
                  <a:schemeClr val="lt1"/>
                </a:solidFill>
                <a:latin typeface="楷体" panose="02010609060101010101" charset="-122"/>
                <a:ea typeface="楷体" panose="02010609060101010101" charset="-122"/>
                <a:cs typeface="楷体" panose="02010609060101010101" charset="-122"/>
                <a:sym typeface="+mn-ea"/>
              </a:rPr>
              <a:t>...</a:t>
            </a:r>
            <a:endParaRPr lang="en-US" altLang="zh-CN" b="1">
              <a:solidFill>
                <a:schemeClr val="lt1"/>
              </a:solidFill>
              <a:latin typeface="楷体" panose="02010609060101010101" charset="-122"/>
              <a:ea typeface="楷体" panose="02010609060101010101" charset="-122"/>
              <a:cs typeface="楷体" panose="02010609060101010101" charset="-122"/>
              <a:sym typeface="+mn-ea"/>
            </a:endParaRPr>
          </a:p>
        </p:txBody>
      </p:sp>
      <p:sp>
        <p:nvSpPr>
          <p:cNvPr id="79" name="圆角矩形 78"/>
          <p:cNvSpPr/>
          <p:nvPr>
            <p:custDataLst>
              <p:tags r:id="rId4"/>
            </p:custDataLst>
          </p:nvPr>
        </p:nvSpPr>
        <p:spPr>
          <a:xfrm>
            <a:off x="6257925" y="4465955"/>
            <a:ext cx="5141595" cy="1354455"/>
          </a:xfrm>
          <a:prstGeom prst="roundRect">
            <a:avLst>
              <a:gd name="adj" fmla="val 50000"/>
            </a:avLst>
          </a:prstGeom>
          <a:solidFill>
            <a:schemeClr val="accent5"/>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l">
              <a:spcBef>
                <a:spcPct val="0"/>
              </a:spcBef>
              <a:spcAft>
                <a:spcPct val="0"/>
              </a:spcAft>
            </a:pPr>
            <a:r>
              <a:rPr lang="zh-CN" altLang="en-US" b="1">
                <a:solidFill>
                  <a:schemeClr val="lt1"/>
                </a:solidFill>
                <a:latin typeface="楷体" panose="02010609060101010101" charset="-122"/>
                <a:ea typeface="楷体" panose="02010609060101010101" charset="-122"/>
                <a:cs typeface="楷体" panose="02010609060101010101" charset="-122"/>
                <a:sym typeface="+mn-ea"/>
              </a:rPr>
              <a:t>代表惠普、戴尔的科技贸易协会正在紧急汇编</a:t>
            </a:r>
            <a:r>
              <a:rPr lang="en-US" altLang="zh-CN" b="1">
                <a:solidFill>
                  <a:schemeClr val="lt1"/>
                </a:solidFill>
                <a:latin typeface="楷体" panose="02010609060101010101" charset="-122"/>
                <a:ea typeface="楷体" panose="02010609060101010101" charset="-122"/>
                <a:cs typeface="楷体" panose="02010609060101010101" charset="-122"/>
                <a:sym typeface="+mn-ea"/>
              </a:rPr>
              <a:t>"</a:t>
            </a:r>
            <a:r>
              <a:rPr lang="zh-CN" altLang="en-US" b="1">
                <a:solidFill>
                  <a:schemeClr val="lt1"/>
                </a:solidFill>
                <a:latin typeface="楷体" panose="02010609060101010101" charset="-122"/>
                <a:ea typeface="楷体" panose="02010609060101010101" charset="-122"/>
                <a:cs typeface="楷体" panose="02010609060101010101" charset="-122"/>
                <a:sym typeface="+mn-ea"/>
              </a:rPr>
              <a:t>第二轮豁免弹药</a:t>
            </a:r>
            <a:r>
              <a:rPr lang="en-US" altLang="zh-CN" b="1">
                <a:solidFill>
                  <a:schemeClr val="lt1"/>
                </a:solidFill>
                <a:latin typeface="楷体" panose="02010609060101010101" charset="-122"/>
                <a:ea typeface="楷体" panose="02010609060101010101" charset="-122"/>
                <a:cs typeface="楷体" panose="02010609060101010101" charset="-122"/>
                <a:sym typeface="+mn-ea"/>
              </a:rPr>
              <a:t>"</a:t>
            </a:r>
            <a:r>
              <a:rPr lang="zh-CN" altLang="en-US" b="1">
                <a:solidFill>
                  <a:schemeClr val="lt1"/>
                </a:solidFill>
                <a:latin typeface="楷体" panose="02010609060101010101" charset="-122"/>
                <a:ea typeface="楷体" panose="02010609060101010101" charset="-122"/>
                <a:cs typeface="楷体" panose="02010609060101010101" charset="-122"/>
                <a:sym typeface="+mn-ea"/>
              </a:rPr>
              <a:t>，汽车制造商联盟则悄悄雇佣了特朗普的前贸易顾问撰写请愿书。</a:t>
            </a:r>
            <a:endParaRPr lang="zh-CN" altLang="en-US" b="1">
              <a:solidFill>
                <a:schemeClr val="lt1"/>
              </a:solidFill>
              <a:latin typeface="楷体" panose="02010609060101010101" charset="-122"/>
              <a:ea typeface="楷体" panose="02010609060101010101" charset="-122"/>
              <a:cs typeface="楷体" panose="02010609060101010101" charset="-122"/>
              <a:sym typeface="+mn-ea"/>
            </a:endParaRPr>
          </a:p>
        </p:txBody>
      </p:sp>
      <p:sp>
        <p:nvSpPr>
          <p:cNvPr id="74" name="圆角矩形 73"/>
          <p:cNvSpPr/>
          <p:nvPr>
            <p:custDataLst>
              <p:tags r:id="rId5"/>
            </p:custDataLst>
          </p:nvPr>
        </p:nvSpPr>
        <p:spPr>
          <a:xfrm>
            <a:off x="6257925" y="1303020"/>
            <a:ext cx="5141595" cy="1336675"/>
          </a:xfrm>
          <a:prstGeom prst="roundRect">
            <a:avLst>
              <a:gd name="adj" fmla="val 50000"/>
            </a:avLst>
          </a:prstGeom>
          <a:solidFill>
            <a:schemeClr val="accent5"/>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l">
              <a:spcBef>
                <a:spcPct val="0"/>
              </a:spcBef>
              <a:spcAft>
                <a:spcPct val="0"/>
              </a:spcAft>
            </a:pP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美国海关与边境保护局（</a:t>
            </a: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CBP</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a:t>
            </a: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4</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月</a:t>
            </a: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11</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日发布</a:t>
            </a:r>
            <a:r>
              <a:rPr lang="zh-CN" altLang="en-US" b="1">
                <a:latin typeface="楷体" panose="02010609060101010101" charset="-122"/>
                <a:ea typeface="楷体" panose="02010609060101010101" charset="-122"/>
                <a:cs typeface="楷体" panose="02010609060101010101" charset="-122"/>
                <a:sym typeface="+mn-ea"/>
              </a:rPr>
              <a:t>长达</a:t>
            </a:r>
            <a:r>
              <a:rPr lang="en-US" altLang="zh-CN" b="1">
                <a:latin typeface="楷体" panose="02010609060101010101" charset="-122"/>
                <a:ea typeface="楷体" panose="02010609060101010101" charset="-122"/>
                <a:cs typeface="楷体" panose="02010609060101010101" charset="-122"/>
                <a:sym typeface="+mn-ea"/>
              </a:rPr>
              <a:t>217</a:t>
            </a:r>
            <a:r>
              <a:rPr lang="zh-CN" altLang="en-US" b="1">
                <a:latin typeface="楷体" panose="02010609060101010101" charset="-122"/>
                <a:ea typeface="楷体" panose="02010609060101010101" charset="-122"/>
                <a:cs typeface="楷体" panose="02010609060101010101" charset="-122"/>
                <a:sym typeface="+mn-ea"/>
              </a:rPr>
              <a:t>项的豁免清单，</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自动数据处理器、电脑、通信设备、与模组、半导体相关等类别商品不受</a:t>
            </a: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对等关税</a:t>
            </a: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影响。</a:t>
            </a:r>
            <a:endParaRPr lang="zh-CN" altLang="en-US" b="1" dirty="0">
              <a:solidFill>
                <a:schemeClr val="lt1"/>
              </a:solidFill>
              <a:latin typeface="楷体" panose="02010609060101010101" charset="-122"/>
              <a:ea typeface="楷体" panose="02010609060101010101" charset="-122"/>
              <a:cs typeface="楷体" panose="02010609060101010101" charset="-122"/>
              <a:sym typeface="+mn-ea"/>
            </a:endParaRPr>
          </a:p>
        </p:txBody>
      </p:sp>
      <p:sp>
        <p:nvSpPr>
          <p:cNvPr id="6" name="椭圆 5"/>
          <p:cNvSpPr/>
          <p:nvPr>
            <p:custDataLst>
              <p:tags r:id="rId6"/>
            </p:custDataLst>
          </p:nvPr>
        </p:nvSpPr>
        <p:spPr>
          <a:xfrm>
            <a:off x="5130800" y="3073718"/>
            <a:ext cx="720090" cy="720090"/>
          </a:xfrm>
          <a:prstGeom prst="ellipse">
            <a:avLst/>
          </a:prstGeom>
          <a:solidFill>
            <a:schemeClr val="accent6">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a:solidFill>
                  <a:schemeClr val="dk1">
                    <a:lumMod val="100000"/>
                  </a:schemeClr>
                </a:solidFill>
                <a:latin typeface="+mn-ea"/>
                <a:cs typeface="+mn-ea"/>
                <a:sym typeface="+mn-ea"/>
              </a:rPr>
              <a:t>2</a:t>
            </a:r>
            <a:endParaRPr lang="en-US" altLang="zh-CN">
              <a:solidFill>
                <a:schemeClr val="dk1">
                  <a:lumMod val="100000"/>
                </a:schemeClr>
              </a:solidFill>
              <a:latin typeface="+mn-ea"/>
              <a:cs typeface="+mn-ea"/>
              <a:sym typeface="+mn-ea"/>
            </a:endParaRPr>
          </a:p>
        </p:txBody>
      </p:sp>
      <p:sp>
        <p:nvSpPr>
          <p:cNvPr id="10" name="椭圆 9"/>
          <p:cNvSpPr/>
          <p:nvPr>
            <p:custDataLst>
              <p:tags r:id="rId7"/>
            </p:custDataLst>
          </p:nvPr>
        </p:nvSpPr>
        <p:spPr>
          <a:xfrm>
            <a:off x="5130800" y="4743133"/>
            <a:ext cx="720090" cy="720090"/>
          </a:xfrm>
          <a:prstGeom prst="ellipse">
            <a:avLst/>
          </a:prstGeom>
          <a:solidFill>
            <a:schemeClr val="accent5">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a:solidFill>
                  <a:schemeClr val="dk1">
                    <a:lumMod val="100000"/>
                  </a:schemeClr>
                </a:solidFill>
                <a:latin typeface="+mn-ea"/>
                <a:cs typeface="+mn-ea"/>
                <a:sym typeface="+mn-ea"/>
              </a:rPr>
              <a:t>3</a:t>
            </a:r>
            <a:endParaRPr lang="en-US" altLang="zh-CN">
              <a:solidFill>
                <a:schemeClr val="dk1">
                  <a:lumMod val="100000"/>
                </a:schemeClr>
              </a:solidFill>
              <a:latin typeface="+mn-ea"/>
              <a:cs typeface="+mn-ea"/>
              <a:sym typeface="+mn-ea"/>
            </a:endParaRPr>
          </a:p>
        </p:txBody>
      </p:sp>
      <p:sp>
        <p:nvSpPr>
          <p:cNvPr id="7" name="椭圆 6"/>
          <p:cNvSpPr/>
          <p:nvPr>
            <p:custDataLst>
              <p:tags r:id="rId8"/>
            </p:custDataLst>
          </p:nvPr>
        </p:nvSpPr>
        <p:spPr>
          <a:xfrm>
            <a:off x="5130800" y="1404303"/>
            <a:ext cx="720090" cy="720090"/>
          </a:xfrm>
          <a:prstGeom prst="ellipse">
            <a:avLst/>
          </a:prstGeom>
          <a:solidFill>
            <a:schemeClr val="accent5">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dirty="0">
                <a:solidFill>
                  <a:schemeClr val="dk1">
                    <a:lumMod val="100000"/>
                  </a:schemeClr>
                </a:solidFill>
                <a:latin typeface="+mn-ea"/>
                <a:cs typeface="+mn-ea"/>
                <a:sym typeface="+mn-ea"/>
              </a:rPr>
              <a:t>1</a:t>
            </a:r>
            <a:endParaRPr lang="en-US" altLang="zh-CN" dirty="0">
              <a:solidFill>
                <a:schemeClr val="dk1">
                  <a:lumMod val="100000"/>
                </a:schemeClr>
              </a:solidFill>
              <a:latin typeface="+mn-ea"/>
              <a:cs typeface="+mn-ea"/>
              <a:sym typeface="+mn-ea"/>
            </a:endParaRPr>
          </a:p>
        </p:txBody>
      </p:sp>
      <p:sp>
        <p:nvSpPr>
          <p:cNvPr id="8" name="文本框 7"/>
          <p:cNvSpPr txBox="1"/>
          <p:nvPr userDrawn="1">
            <p:custDataLst>
              <p:tags r:id="rId9"/>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10"/>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1818640" y="3064510"/>
            <a:ext cx="7403465"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相信：东升西落</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pic>
        <p:nvPicPr>
          <p:cNvPr id="3" name="图片 2"/>
          <p:cNvPicPr/>
          <p:nvPr/>
        </p:nvPicPr>
        <p:blipFill>
          <a:blip r:embed="rId4"/>
          <a:stretch>
            <a:fillRect/>
          </a:stretch>
        </p:blipFill>
        <p:spPr>
          <a:xfrm>
            <a:off x="8935085" y="909955"/>
            <a:ext cx="2948940" cy="5570220"/>
          </a:xfrm>
          <a:prstGeom prst="rect">
            <a:avLst/>
          </a:prstGeom>
        </p:spPr>
      </p:pic>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228340" y="91440"/>
            <a:ext cx="5744845" cy="457200"/>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科技，来自</a:t>
            </a:r>
            <a:r>
              <a:rPr lang="en-US" alt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DeepSeek </a:t>
            </a: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的挑战</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626745" y="1005840"/>
            <a:ext cx="4029710" cy="5294630"/>
          </a:xfrm>
          <a:prstGeom prst="rect">
            <a:avLst/>
          </a:prstGeom>
        </p:spPr>
        <p:txBody>
          <a:bodyPr>
            <a:noAutofit/>
          </a:bodyPr>
          <a:p>
            <a:pPr marL="0" indent="0"/>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长期以来，全球人工智能领域几乎被硅谷巨头所垄断。</a:t>
            </a:r>
            <a:endPar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从算力到算法，从开源框架到商业化应用，他们几乎掌控了一切。</a:t>
            </a:r>
            <a:endPar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r>
              <a:rPr lang="en-US" altLang="zh-CN"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OpenAI </a:t>
            </a:r>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训练</a:t>
            </a:r>
            <a:r>
              <a:rPr lang="en-US" altLang="zh-CN"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ChatGPT-4 </a:t>
            </a:r>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花费的成本高达</a:t>
            </a:r>
            <a:r>
              <a:rPr lang="en-US" altLang="zh-CN"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7800 </a:t>
            </a:r>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万美元，而</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DeepSeek </a:t>
            </a:r>
            <a:endPar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训练成本仅</a:t>
            </a:r>
            <a:r>
              <a:rPr lang="en-US" altLang="zh-CN"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560 </a:t>
            </a:r>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万美元</a:t>
            </a:r>
            <a:r>
              <a:rPr lang="en-US" altLang="zh-CN"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世界进入</a:t>
            </a:r>
            <a:r>
              <a:rPr lang="en-US" altLang="zh-CN"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平权时代</a:t>
            </a:r>
            <a:r>
              <a:rPr lang="zh-CN"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，进而</a:t>
            </a:r>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带来端侧</a:t>
            </a:r>
            <a:r>
              <a:rPr lang="en-US" altLang="zh-CN"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的繁荣。</a:t>
            </a:r>
            <a:endPar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endPar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DeepSeek</a:t>
            </a:r>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通过优化算力调度和算法改进，绕开了英伟达的护城河</a:t>
            </a:r>
            <a:r>
              <a:rPr lang="en-US" altLang="zh-CN"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“CUDA</a:t>
            </a:r>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生态系统框架</a:t>
            </a:r>
            <a:r>
              <a:rPr lang="en-US" altLang="zh-CN"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，直接调用底层硬件指令，大幅提高了</a:t>
            </a:r>
            <a:r>
              <a:rPr lang="en-US" altLang="zh-CN"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GPU</a:t>
            </a:r>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算力的使用效率。</a:t>
            </a:r>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在较低成本下实现了高性能的效果。</a:t>
            </a:r>
            <a:endPar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r>
              <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人工智能的</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成本与应用场景全面</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破壁</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DeepSeek</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开启颠覆时刻</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endParaRPr lang="zh-CN" altLang="en-US"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4843780" y="913765"/>
            <a:ext cx="6924040" cy="2581275"/>
          </a:xfrm>
          <a:prstGeom prst="rect">
            <a:avLst/>
          </a:prstGeom>
        </p:spPr>
      </p:pic>
      <p:pic>
        <p:nvPicPr>
          <p:cNvPr id="11" name="图片 10"/>
          <p:cNvPicPr>
            <a:picLocks noChangeAspect="1"/>
          </p:cNvPicPr>
          <p:nvPr/>
        </p:nvPicPr>
        <p:blipFill>
          <a:blip r:embed="rId3"/>
          <a:stretch>
            <a:fillRect/>
          </a:stretch>
        </p:blipFill>
        <p:spPr>
          <a:xfrm>
            <a:off x="4843780" y="3610610"/>
            <a:ext cx="6924040" cy="2760980"/>
          </a:xfrm>
          <a:prstGeom prst="rect">
            <a:avLst/>
          </a:prstGeom>
        </p:spPr>
      </p:pic>
      <p:sp>
        <p:nvSpPr>
          <p:cNvPr id="5" name="文本框 4"/>
          <p:cNvSpPr txBox="1"/>
          <p:nvPr userDrawn="1">
            <p:custDataLst>
              <p:tags r:id="rId4"/>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A1120619100003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3"/>
          <a:stretch>
            <a:fillRect/>
          </a:stretch>
        </p:blipFill>
        <p:spPr>
          <a:xfrm>
            <a:off x="1016635" y="995680"/>
            <a:ext cx="10463530" cy="5207635"/>
          </a:xfrm>
          <a:prstGeom prst="rect">
            <a:avLst/>
          </a:prstGeom>
        </p:spPr>
      </p:pic>
      <p:sp>
        <p:nvSpPr>
          <p:cNvPr id="6" name="文本框 5"/>
          <p:cNvSpPr txBox="1"/>
          <p:nvPr/>
        </p:nvSpPr>
        <p:spPr>
          <a:xfrm>
            <a:off x="3228340" y="91440"/>
            <a:ext cx="5744845" cy="457200"/>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蛰伏十年</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军事</a:t>
            </a:r>
            <a:r>
              <a:rPr lang="en-US" alt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a:t>
            </a: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廉颇老矣</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pic>
        <p:nvPicPr>
          <p:cNvPr id="5" name="图片 4"/>
          <p:cNvPicPr/>
          <p:nvPr/>
        </p:nvPicPr>
        <p:blipFill>
          <a:blip r:embed="rId2"/>
          <a:stretch>
            <a:fillRect/>
          </a:stretch>
        </p:blipFill>
        <p:spPr>
          <a:xfrm>
            <a:off x="552450" y="808990"/>
            <a:ext cx="4981575" cy="5773420"/>
          </a:xfrm>
          <a:prstGeom prst="rect">
            <a:avLst/>
          </a:prstGeom>
        </p:spPr>
      </p:pic>
      <p:sp>
        <p:nvSpPr>
          <p:cNvPr id="6" name="文本框 5"/>
          <p:cNvSpPr txBox="1"/>
          <p:nvPr/>
        </p:nvSpPr>
        <p:spPr>
          <a:xfrm>
            <a:off x="5594985" y="808990"/>
            <a:ext cx="6044565" cy="5605145"/>
          </a:xfrm>
          <a:prstGeom prst="rect">
            <a:avLst/>
          </a:prstGeom>
        </p:spPr>
        <p:txBody>
          <a:bodyPr>
            <a:noAutofit/>
          </a:bodyPr>
          <a:p>
            <a:pPr marL="0" indent="0">
              <a:lnSpc>
                <a:spcPts val="2250"/>
              </a:lnSpc>
              <a:spcBef>
                <a:spcPct val="0"/>
              </a:spcBef>
              <a:spcAft>
                <a:spcPct val="0"/>
              </a:spcAft>
            </a:pPr>
            <a:r>
              <a:rPr lang="zh-CN" altLang="en-US" sz="1600" b="0" i="0">
                <a:solidFill>
                  <a:schemeClr val="bg1"/>
                </a:solidFill>
                <a:latin typeface="Arial" panose="020B0604020202020204"/>
                <a:ea typeface="Arial" panose="020B0604020202020204"/>
              </a:rPr>
              <a:t>【空军】中国六代机已经多次试飞。</a:t>
            </a:r>
            <a:endParaRPr lang="en-US" altLang="zh-CN" sz="1600" b="0" i="0">
              <a:solidFill>
                <a:schemeClr val="bg1"/>
              </a:solidFill>
              <a:latin typeface="Arial" panose="020B0604020202020204"/>
              <a:ea typeface="Arial" panose="020B0604020202020204"/>
            </a:endParaRPr>
          </a:p>
          <a:p>
            <a:pPr marL="0" indent="0">
              <a:lnSpc>
                <a:spcPts val="2250"/>
              </a:lnSpc>
              <a:spcBef>
                <a:spcPct val="0"/>
              </a:spcBef>
              <a:spcAft>
                <a:spcPct val="0"/>
              </a:spcAft>
            </a:pPr>
            <a:r>
              <a:rPr lang="zh-CN" altLang="en-US" sz="1600" b="0" i="0">
                <a:solidFill>
                  <a:schemeClr val="bg1"/>
                </a:solidFill>
                <a:latin typeface="Arial" panose="020B0604020202020204"/>
                <a:ea typeface="Arial" panose="020B0604020202020204"/>
              </a:rPr>
              <a:t>中国在风洞测试、新型复合材料、国产发动机等领域已取得突破，使得六代机的研发成本远低于美国。</a:t>
            </a:r>
            <a:endParaRPr lang="zh-CN" altLang="en-US" sz="1600" b="0" i="0">
              <a:solidFill>
                <a:schemeClr val="bg1"/>
              </a:solidFill>
              <a:latin typeface="Arial" panose="020B0604020202020204"/>
              <a:ea typeface="Arial" panose="020B0604020202020204"/>
            </a:endParaRPr>
          </a:p>
          <a:p>
            <a:pPr marL="0" indent="0">
              <a:lnSpc>
                <a:spcPts val="2250"/>
              </a:lnSpc>
              <a:spcBef>
                <a:spcPct val="0"/>
              </a:spcBef>
              <a:spcAft>
                <a:spcPct val="0"/>
              </a:spcAft>
            </a:pPr>
            <a:r>
              <a:rPr lang="zh-CN" altLang="en-US" sz="1600" b="0" i="0">
                <a:solidFill>
                  <a:schemeClr val="bg1"/>
                </a:solidFill>
                <a:latin typeface="Arial" panose="020B0604020202020204"/>
                <a:ea typeface="Arial" panose="020B0604020202020204"/>
              </a:rPr>
              <a:t>中国对</a:t>
            </a:r>
            <a:r>
              <a:rPr lang="en-US" altLang="zh-CN" sz="1600" b="0" i="0">
                <a:solidFill>
                  <a:schemeClr val="bg1"/>
                </a:solidFill>
                <a:latin typeface="Arial" panose="020B0604020202020204"/>
                <a:ea typeface="Arial" panose="020B0604020202020204"/>
              </a:rPr>
              <a:t>7</a:t>
            </a:r>
            <a:r>
              <a:rPr lang="zh-CN" altLang="en-US" sz="1600" b="0" i="0">
                <a:solidFill>
                  <a:schemeClr val="bg1"/>
                </a:solidFill>
                <a:latin typeface="Arial" panose="020B0604020202020204"/>
                <a:ea typeface="Arial" panose="020B0604020202020204"/>
              </a:rPr>
              <a:t>种中重稀土相关物项实施出口管制，直接击中了美国军工产业的“命门”。这</a:t>
            </a:r>
            <a:r>
              <a:rPr lang="en-US" altLang="zh-CN" sz="1600" b="0" i="0">
                <a:solidFill>
                  <a:schemeClr val="bg1"/>
                </a:solidFill>
                <a:latin typeface="Arial" panose="020B0604020202020204"/>
                <a:ea typeface="Arial" panose="020B0604020202020204"/>
              </a:rPr>
              <a:t>7</a:t>
            </a:r>
            <a:r>
              <a:rPr lang="zh-CN" altLang="en-US" sz="1600" b="0" i="0">
                <a:solidFill>
                  <a:schemeClr val="bg1"/>
                </a:solidFill>
                <a:latin typeface="Arial" panose="020B0604020202020204"/>
                <a:ea typeface="Arial" panose="020B0604020202020204"/>
              </a:rPr>
              <a:t>种稀土</a:t>
            </a:r>
            <a:r>
              <a:rPr lang="en-US" altLang="zh-CN" sz="1600" b="0" i="0">
                <a:solidFill>
                  <a:schemeClr val="bg1"/>
                </a:solidFill>
                <a:latin typeface="Arial" panose="020B0604020202020204"/>
                <a:ea typeface="Arial" panose="020B0604020202020204"/>
              </a:rPr>
              <a:t>——</a:t>
            </a:r>
            <a:r>
              <a:rPr lang="zh-CN" altLang="en-US" sz="1600" b="0" i="0">
                <a:solidFill>
                  <a:schemeClr val="bg1"/>
                </a:solidFill>
                <a:latin typeface="Arial" panose="020B0604020202020204"/>
                <a:ea typeface="Arial" panose="020B0604020202020204"/>
              </a:rPr>
              <a:t>钐（</a:t>
            </a:r>
            <a:r>
              <a:rPr lang="en-US" altLang="zh-CN" sz="1600" b="0" i="0">
                <a:solidFill>
                  <a:schemeClr val="bg1"/>
                </a:solidFill>
                <a:latin typeface="Arial" panose="020B0604020202020204"/>
                <a:ea typeface="Arial" panose="020B0604020202020204"/>
              </a:rPr>
              <a:t>Sm</a:t>
            </a:r>
            <a:r>
              <a:rPr lang="zh-CN" altLang="en-US" sz="1600" b="0" i="0">
                <a:solidFill>
                  <a:schemeClr val="bg1"/>
                </a:solidFill>
                <a:latin typeface="Arial" panose="020B0604020202020204"/>
                <a:ea typeface="Arial" panose="020B0604020202020204"/>
              </a:rPr>
              <a:t>）、钆（</a:t>
            </a:r>
            <a:r>
              <a:rPr lang="en-US" altLang="zh-CN" sz="1600" b="0" i="0">
                <a:solidFill>
                  <a:schemeClr val="bg1"/>
                </a:solidFill>
                <a:latin typeface="Arial" panose="020B0604020202020204"/>
                <a:ea typeface="Arial" panose="020B0604020202020204"/>
              </a:rPr>
              <a:t>Gd</a:t>
            </a:r>
            <a:r>
              <a:rPr lang="zh-CN" altLang="en-US" sz="1600" b="0" i="0">
                <a:solidFill>
                  <a:schemeClr val="bg1"/>
                </a:solidFill>
                <a:latin typeface="Arial" panose="020B0604020202020204"/>
                <a:ea typeface="Arial" panose="020B0604020202020204"/>
              </a:rPr>
              <a:t>）、铽（</a:t>
            </a:r>
            <a:r>
              <a:rPr lang="en-US" altLang="zh-CN" sz="1600" b="0" i="0">
                <a:solidFill>
                  <a:schemeClr val="bg1"/>
                </a:solidFill>
                <a:latin typeface="Arial" panose="020B0604020202020204"/>
                <a:ea typeface="Arial" panose="020B0604020202020204"/>
              </a:rPr>
              <a:t>Tb</a:t>
            </a:r>
            <a:r>
              <a:rPr lang="zh-CN" altLang="en-US" sz="1600" b="0" i="0">
                <a:solidFill>
                  <a:schemeClr val="bg1"/>
                </a:solidFill>
                <a:latin typeface="Arial" panose="020B0604020202020204"/>
                <a:ea typeface="Arial" panose="020B0604020202020204"/>
              </a:rPr>
              <a:t>）、镝（</a:t>
            </a:r>
            <a:r>
              <a:rPr lang="en-US" altLang="zh-CN" sz="1600" b="0" i="0">
                <a:solidFill>
                  <a:schemeClr val="bg1"/>
                </a:solidFill>
                <a:latin typeface="Arial" panose="020B0604020202020204"/>
                <a:ea typeface="Arial" panose="020B0604020202020204"/>
              </a:rPr>
              <a:t>Dy</a:t>
            </a:r>
            <a:r>
              <a:rPr lang="zh-CN" altLang="en-US" sz="1600" b="0" i="0">
                <a:solidFill>
                  <a:schemeClr val="bg1"/>
                </a:solidFill>
                <a:latin typeface="Arial" panose="020B0604020202020204"/>
                <a:ea typeface="Arial" panose="020B0604020202020204"/>
              </a:rPr>
              <a:t>）、镥（</a:t>
            </a:r>
            <a:r>
              <a:rPr lang="en-US" altLang="zh-CN" sz="1600" b="0" i="0">
                <a:solidFill>
                  <a:schemeClr val="bg1"/>
                </a:solidFill>
                <a:latin typeface="Arial" panose="020B0604020202020204"/>
                <a:ea typeface="Arial" panose="020B0604020202020204"/>
              </a:rPr>
              <a:t>Lu</a:t>
            </a:r>
            <a:r>
              <a:rPr lang="zh-CN" altLang="en-US" sz="1600" b="0" i="0">
                <a:solidFill>
                  <a:schemeClr val="bg1"/>
                </a:solidFill>
                <a:latin typeface="Arial" panose="020B0604020202020204"/>
                <a:ea typeface="Arial" panose="020B0604020202020204"/>
              </a:rPr>
              <a:t>）、钪（</a:t>
            </a:r>
            <a:r>
              <a:rPr lang="en-US" altLang="zh-CN" sz="1600" b="0" i="0">
                <a:solidFill>
                  <a:schemeClr val="bg1"/>
                </a:solidFill>
                <a:latin typeface="Arial" panose="020B0604020202020204"/>
                <a:ea typeface="Arial" panose="020B0604020202020204"/>
              </a:rPr>
              <a:t>Sc</a:t>
            </a:r>
            <a:r>
              <a:rPr lang="zh-CN" altLang="en-US" sz="1600" b="0" i="0">
                <a:solidFill>
                  <a:schemeClr val="bg1"/>
                </a:solidFill>
                <a:latin typeface="Arial" panose="020B0604020202020204"/>
                <a:ea typeface="Arial" panose="020B0604020202020204"/>
              </a:rPr>
              <a:t>）、钇（</a:t>
            </a:r>
            <a:r>
              <a:rPr lang="en-US" altLang="zh-CN" sz="1600" b="0" i="0">
                <a:solidFill>
                  <a:schemeClr val="bg1"/>
                </a:solidFill>
                <a:latin typeface="Arial" panose="020B0604020202020204"/>
                <a:ea typeface="Arial" panose="020B0604020202020204"/>
              </a:rPr>
              <a:t>Y</a:t>
            </a:r>
            <a:r>
              <a:rPr lang="zh-CN" altLang="en-US" sz="1600" b="0" i="0">
                <a:solidFill>
                  <a:schemeClr val="bg1"/>
                </a:solidFill>
                <a:latin typeface="Arial" panose="020B0604020202020204"/>
                <a:ea typeface="Arial" panose="020B0604020202020204"/>
              </a:rPr>
              <a:t>）</a:t>
            </a:r>
            <a:r>
              <a:rPr lang="en-US" altLang="zh-CN" sz="1600" b="0" i="0">
                <a:solidFill>
                  <a:schemeClr val="bg1"/>
                </a:solidFill>
                <a:latin typeface="Arial" panose="020B0604020202020204"/>
                <a:ea typeface="Arial" panose="020B0604020202020204"/>
              </a:rPr>
              <a:t>——</a:t>
            </a:r>
            <a:r>
              <a:rPr lang="zh-CN" altLang="en-US" sz="1600" b="0" i="0">
                <a:solidFill>
                  <a:schemeClr val="bg1"/>
                </a:solidFill>
                <a:latin typeface="Arial" panose="020B0604020202020204"/>
                <a:ea typeface="Arial" panose="020B0604020202020204"/>
              </a:rPr>
              <a:t>正是制造高性能战机雷达、隐身涂层、航空发动机耐热材料的关键成分。</a:t>
            </a:r>
            <a:endParaRPr lang="zh-CN" altLang="en-US" sz="1600" b="0" i="0">
              <a:solidFill>
                <a:schemeClr val="bg1"/>
              </a:solidFill>
              <a:latin typeface="Arial" panose="020B0604020202020204"/>
              <a:ea typeface="Arial" panose="020B0604020202020204"/>
            </a:endParaRPr>
          </a:p>
          <a:p>
            <a:pPr marL="0" indent="0">
              <a:lnSpc>
                <a:spcPts val="2250"/>
              </a:lnSpc>
              <a:spcBef>
                <a:spcPct val="0"/>
              </a:spcBef>
              <a:spcAft>
                <a:spcPct val="0"/>
              </a:spcAft>
            </a:pPr>
            <a:r>
              <a:rPr lang="en-US" altLang="zh-CN" sz="1600" b="0" i="0">
                <a:solidFill>
                  <a:schemeClr val="bg1"/>
                </a:solidFill>
                <a:latin typeface="Arial" panose="020B0604020202020204"/>
                <a:ea typeface="Arial" panose="020B0604020202020204"/>
              </a:rPr>
              <a:t>F-47</a:t>
            </a:r>
            <a:r>
              <a:rPr lang="zh-CN" altLang="en-US" sz="1600" b="0" i="0">
                <a:solidFill>
                  <a:schemeClr val="bg1"/>
                </a:solidFill>
                <a:latin typeface="Arial" panose="020B0604020202020204"/>
                <a:ea typeface="Arial" panose="020B0604020202020204"/>
              </a:rPr>
              <a:t>的隐身性能、电子战系统和超音速巡航能力极度依赖这些稀土元素，而美国约</a:t>
            </a:r>
            <a:r>
              <a:rPr lang="en-US" altLang="zh-CN" sz="1600" b="0" i="0">
                <a:solidFill>
                  <a:schemeClr val="bg1"/>
                </a:solidFill>
                <a:latin typeface="Arial" panose="020B0604020202020204"/>
                <a:ea typeface="Arial" panose="020B0604020202020204"/>
              </a:rPr>
              <a:t>83.7%</a:t>
            </a:r>
            <a:r>
              <a:rPr lang="zh-CN" altLang="en-US" sz="1600" b="0" i="0">
                <a:solidFill>
                  <a:schemeClr val="bg1"/>
                </a:solidFill>
                <a:latin typeface="Arial" panose="020B0604020202020204"/>
                <a:ea typeface="Arial" panose="020B0604020202020204"/>
              </a:rPr>
              <a:t>的稀土进口来自中国，其中重稀土的依赖度甚至高达</a:t>
            </a:r>
            <a:r>
              <a:rPr lang="en-US" altLang="zh-CN" sz="1600" b="0" i="0">
                <a:solidFill>
                  <a:schemeClr val="bg1"/>
                </a:solidFill>
                <a:latin typeface="Arial" panose="020B0604020202020204"/>
                <a:ea typeface="Arial" panose="020B0604020202020204"/>
              </a:rPr>
              <a:t>97%</a:t>
            </a:r>
            <a:r>
              <a:rPr lang="zh-CN" altLang="en-US" sz="1600" b="0" i="0">
                <a:solidFill>
                  <a:schemeClr val="bg1"/>
                </a:solidFill>
                <a:latin typeface="Arial" panose="020B0604020202020204"/>
                <a:ea typeface="Arial" panose="020B0604020202020204"/>
              </a:rPr>
              <a:t>。而中国不仅控制全球</a:t>
            </a:r>
            <a:r>
              <a:rPr lang="en-US" altLang="zh-CN" sz="1600" b="0" i="0">
                <a:solidFill>
                  <a:schemeClr val="bg1"/>
                </a:solidFill>
                <a:latin typeface="Arial" panose="020B0604020202020204"/>
                <a:ea typeface="Arial" panose="020B0604020202020204"/>
              </a:rPr>
              <a:t>70%</a:t>
            </a:r>
            <a:r>
              <a:rPr lang="zh-CN" altLang="en-US" sz="1600" b="0" i="0">
                <a:solidFill>
                  <a:schemeClr val="bg1"/>
                </a:solidFill>
                <a:latin typeface="Arial" panose="020B0604020202020204"/>
                <a:ea typeface="Arial" panose="020B0604020202020204"/>
              </a:rPr>
              <a:t>的稀土产量，更掌握</a:t>
            </a:r>
            <a:r>
              <a:rPr lang="en-US" altLang="zh-CN" sz="1600" b="0" i="0">
                <a:solidFill>
                  <a:schemeClr val="bg1"/>
                </a:solidFill>
                <a:latin typeface="Arial" panose="020B0604020202020204"/>
                <a:ea typeface="Arial" panose="020B0604020202020204"/>
              </a:rPr>
              <a:t>90%</a:t>
            </a:r>
            <a:r>
              <a:rPr lang="zh-CN" altLang="en-US" sz="1600" b="0" i="0">
                <a:solidFill>
                  <a:schemeClr val="bg1"/>
                </a:solidFill>
                <a:latin typeface="Arial" panose="020B0604020202020204"/>
                <a:ea typeface="Arial" panose="020B0604020202020204"/>
              </a:rPr>
              <a:t>的精炼产能。（图片来源：百度）</a:t>
            </a:r>
            <a:endParaRPr lang="zh-CN" altLang="en-US" sz="1600" b="0" i="0">
              <a:solidFill>
                <a:schemeClr val="bg1"/>
              </a:solidFill>
              <a:latin typeface="Arial" panose="020B0604020202020204"/>
              <a:ea typeface="Arial" panose="020B0604020202020204"/>
            </a:endParaRPr>
          </a:p>
          <a:p>
            <a:pPr marL="0" indent="0">
              <a:lnSpc>
                <a:spcPts val="2250"/>
              </a:lnSpc>
              <a:spcBef>
                <a:spcPct val="0"/>
              </a:spcBef>
              <a:spcAft>
                <a:spcPct val="0"/>
              </a:spcAft>
            </a:pPr>
            <a:endParaRPr lang="zh-CN" altLang="en-US" sz="1600" b="0" i="0">
              <a:solidFill>
                <a:schemeClr val="bg1"/>
              </a:solidFill>
              <a:latin typeface="Arial" panose="020B0604020202020204"/>
              <a:ea typeface="Arial" panose="020B0604020202020204"/>
            </a:endParaRPr>
          </a:p>
          <a:p>
            <a:pPr marL="0" indent="0">
              <a:lnSpc>
                <a:spcPts val="2250"/>
              </a:lnSpc>
              <a:spcBef>
                <a:spcPct val="0"/>
              </a:spcBef>
              <a:spcAft>
                <a:spcPct val="0"/>
              </a:spcAft>
            </a:pPr>
            <a:r>
              <a:rPr lang="zh-CN" altLang="en-US" sz="1600" b="0" i="0">
                <a:solidFill>
                  <a:schemeClr val="bg1"/>
                </a:solidFill>
                <a:latin typeface="Arial" panose="020B0604020202020204"/>
                <a:ea typeface="Arial" panose="020B0604020202020204"/>
              </a:rPr>
              <a:t>【海军】服役</a:t>
            </a:r>
            <a:r>
              <a:rPr lang="en-US" altLang="zh-CN" sz="1600" b="0" i="0">
                <a:solidFill>
                  <a:schemeClr val="bg1"/>
                </a:solidFill>
                <a:latin typeface="Arial" panose="020B0604020202020204"/>
                <a:ea typeface="Arial" panose="020B0604020202020204"/>
              </a:rPr>
              <a:t>50</a:t>
            </a:r>
            <a:r>
              <a:rPr lang="zh-CN" altLang="en-US" sz="1600" b="0" i="0">
                <a:solidFill>
                  <a:schemeClr val="bg1"/>
                </a:solidFill>
                <a:latin typeface="Arial" panose="020B0604020202020204"/>
                <a:ea typeface="Arial" panose="020B0604020202020204"/>
              </a:rPr>
              <a:t>年的尼米兹号航母明年退役，接替者肯尼迪号历经</a:t>
            </a:r>
            <a:r>
              <a:rPr lang="en-US" altLang="zh-CN" sz="1600" b="0" i="0">
                <a:solidFill>
                  <a:schemeClr val="bg1"/>
                </a:solidFill>
                <a:latin typeface="Arial" panose="020B0604020202020204"/>
                <a:ea typeface="Arial" panose="020B0604020202020204"/>
              </a:rPr>
              <a:t>14</a:t>
            </a:r>
            <a:r>
              <a:rPr lang="zh-CN" altLang="en-US" sz="1600" b="0" i="0">
                <a:solidFill>
                  <a:schemeClr val="bg1"/>
                </a:solidFill>
                <a:latin typeface="Arial" panose="020B0604020202020204"/>
                <a:ea typeface="Arial" panose="020B0604020202020204"/>
              </a:rPr>
              <a:t>年仍未完工，太平洋部署出现空窗期，中国却一直在下饺子。</a:t>
            </a:r>
            <a:endParaRPr lang="zh-CN" altLang="en-US" sz="1600" b="0" i="0">
              <a:solidFill>
                <a:schemeClr val="bg1"/>
              </a:solidFill>
              <a:latin typeface="Arial" panose="020B0604020202020204"/>
              <a:ea typeface="Arial" panose="020B0604020202020204"/>
            </a:endParaRPr>
          </a:p>
          <a:p>
            <a:pPr marL="0" indent="0">
              <a:lnSpc>
                <a:spcPts val="2250"/>
              </a:lnSpc>
              <a:spcBef>
                <a:spcPct val="0"/>
              </a:spcBef>
              <a:spcAft>
                <a:spcPct val="0"/>
              </a:spcAft>
            </a:pPr>
            <a:r>
              <a:rPr lang="zh-CN" altLang="en-US" sz="1600" b="0" i="0">
                <a:solidFill>
                  <a:schemeClr val="bg1"/>
                </a:solidFill>
                <a:latin typeface="Arial" panose="020B0604020202020204"/>
                <a:ea typeface="Arial" panose="020B0604020202020204"/>
              </a:rPr>
              <a:t>按照美国宪法规定，海军必须保持至少</a:t>
            </a:r>
            <a:r>
              <a:rPr lang="en-US" altLang="zh-CN" sz="1600" b="0" i="0">
                <a:solidFill>
                  <a:schemeClr val="bg1"/>
                </a:solidFill>
                <a:latin typeface="Arial" panose="020B0604020202020204"/>
                <a:ea typeface="Arial" panose="020B0604020202020204"/>
              </a:rPr>
              <a:t>11</a:t>
            </a:r>
            <a:r>
              <a:rPr lang="zh-CN" altLang="en-US" sz="1600" b="0" i="0">
                <a:solidFill>
                  <a:schemeClr val="bg1"/>
                </a:solidFill>
                <a:latin typeface="Arial" panose="020B0604020202020204"/>
                <a:ea typeface="Arial" panose="020B0604020202020204"/>
              </a:rPr>
              <a:t>艘航母的规模。</a:t>
            </a:r>
            <a:endParaRPr lang="zh-CN" altLang="en-US" sz="1600" b="0" i="0">
              <a:solidFill>
                <a:schemeClr val="bg1"/>
              </a:solidFill>
              <a:latin typeface="Arial" panose="020B0604020202020204"/>
              <a:ea typeface="Arial" panose="020B0604020202020204"/>
            </a:endParaRPr>
          </a:p>
          <a:p>
            <a:pPr marL="0" indent="0">
              <a:lnSpc>
                <a:spcPts val="2250"/>
              </a:lnSpc>
              <a:spcBef>
                <a:spcPct val="0"/>
              </a:spcBef>
              <a:spcAft>
                <a:spcPct val="0"/>
              </a:spcAft>
            </a:pPr>
            <a:r>
              <a:rPr lang="zh-CN" altLang="en-US" sz="1600">
                <a:solidFill>
                  <a:schemeClr val="bg1"/>
                </a:solidFill>
                <a:latin typeface="Arial" panose="020B0604020202020204"/>
                <a:ea typeface="Arial" panose="020B0604020202020204"/>
                <a:sym typeface="+mn-ea"/>
              </a:rPr>
              <a:t>【陆军】中国</a:t>
            </a:r>
            <a:r>
              <a:rPr lang="en-US" altLang="zh-CN" sz="1600">
                <a:solidFill>
                  <a:schemeClr val="bg1"/>
                </a:solidFill>
                <a:latin typeface="Arial" panose="020B0604020202020204"/>
                <a:ea typeface="Arial" panose="020B0604020202020204"/>
                <a:sym typeface="+mn-ea"/>
              </a:rPr>
              <a:t>“</a:t>
            </a:r>
            <a:r>
              <a:rPr lang="zh-CN" altLang="en-US" sz="1600">
                <a:solidFill>
                  <a:schemeClr val="bg1"/>
                </a:solidFill>
                <a:latin typeface="Arial" panose="020B0604020202020204"/>
                <a:ea typeface="Arial" panose="020B0604020202020204"/>
                <a:sym typeface="+mn-ea"/>
              </a:rPr>
              <a:t>黑科技</a:t>
            </a:r>
            <a:r>
              <a:rPr lang="en-US" altLang="zh-CN" sz="1600">
                <a:solidFill>
                  <a:schemeClr val="bg1"/>
                </a:solidFill>
                <a:latin typeface="Arial" panose="020B0604020202020204"/>
                <a:ea typeface="Arial" panose="020B0604020202020204"/>
                <a:sym typeface="+mn-ea"/>
              </a:rPr>
              <a:t>”</a:t>
            </a:r>
            <a:r>
              <a:rPr lang="zh-CN" altLang="en-US" sz="1600">
                <a:solidFill>
                  <a:schemeClr val="bg1"/>
                </a:solidFill>
                <a:latin typeface="Arial" panose="020B0604020202020204"/>
                <a:ea typeface="Arial" panose="020B0604020202020204"/>
                <a:sym typeface="+mn-ea"/>
              </a:rPr>
              <a:t>领先美国</a:t>
            </a:r>
            <a:endParaRPr lang="zh-CN" altLang="en-US" sz="1600" b="0" i="0">
              <a:solidFill>
                <a:schemeClr val="bg1"/>
              </a:solidFill>
              <a:latin typeface="Arial" panose="020B0604020202020204"/>
              <a:ea typeface="Arial" panose="020B0604020202020204"/>
            </a:endParaRPr>
          </a:p>
          <a:p>
            <a:pPr marL="0" indent="0">
              <a:lnSpc>
                <a:spcPts val="2250"/>
              </a:lnSpc>
              <a:spcBef>
                <a:spcPct val="0"/>
              </a:spcBef>
              <a:spcAft>
                <a:spcPct val="0"/>
              </a:spcAft>
            </a:pPr>
            <a:r>
              <a:rPr lang="en-US" altLang="zh-CN" sz="1600">
                <a:solidFill>
                  <a:schemeClr val="bg1"/>
                </a:solidFill>
                <a:latin typeface="Arial" panose="020B0604020202020204"/>
                <a:ea typeface="Arial" panose="020B0604020202020204"/>
                <a:sym typeface="+mn-ea"/>
              </a:rPr>
              <a:t>“</a:t>
            </a:r>
            <a:r>
              <a:rPr lang="zh-CN" altLang="en-US" sz="1600">
                <a:solidFill>
                  <a:schemeClr val="bg1"/>
                </a:solidFill>
                <a:latin typeface="Arial" panose="020B0604020202020204"/>
                <a:ea typeface="Arial" panose="020B0604020202020204"/>
                <a:sym typeface="+mn-ea"/>
              </a:rPr>
              <a:t>蜂群</a:t>
            </a:r>
            <a:r>
              <a:rPr lang="en-US" altLang="zh-CN" sz="1600">
                <a:solidFill>
                  <a:schemeClr val="bg1"/>
                </a:solidFill>
                <a:latin typeface="Arial" panose="020B0604020202020204"/>
                <a:ea typeface="Arial" panose="020B0604020202020204"/>
                <a:sym typeface="+mn-ea"/>
              </a:rPr>
              <a:t>”</a:t>
            </a:r>
            <a:r>
              <a:rPr lang="zh-CN" altLang="en-US" sz="1600">
                <a:solidFill>
                  <a:schemeClr val="bg1"/>
                </a:solidFill>
                <a:latin typeface="Arial" panose="020B0604020202020204"/>
                <a:ea typeface="Arial" panose="020B0604020202020204"/>
                <a:sym typeface="+mn-ea"/>
              </a:rPr>
              <a:t>无人机和机器狗联合攻坚，</a:t>
            </a:r>
            <a:r>
              <a:rPr lang="zh-CN" altLang="en-US" sz="1600">
                <a:solidFill>
                  <a:schemeClr val="bg1"/>
                </a:solidFill>
                <a:latin typeface="Arial" panose="020B0604020202020204"/>
                <a:ea typeface="Arial" panose="020B0604020202020204"/>
                <a:sym typeface="+mn-ea"/>
              </a:rPr>
              <a:t>部署无人战车、</a:t>
            </a:r>
            <a:r>
              <a:rPr lang="zh-CN" altLang="en-US" sz="1600">
                <a:solidFill>
                  <a:schemeClr val="bg1"/>
                </a:solidFill>
                <a:latin typeface="Arial" panose="020B0604020202020204"/>
                <a:ea typeface="Arial" panose="020B0604020202020204"/>
                <a:sym typeface="+mn-ea"/>
              </a:rPr>
              <a:t>机器狗</a:t>
            </a:r>
            <a:r>
              <a:rPr lang="zh-CN" sz="1600">
                <a:solidFill>
                  <a:schemeClr val="bg1"/>
                </a:solidFill>
                <a:latin typeface="Arial" panose="020B0604020202020204"/>
                <a:ea typeface="宋体" panose="02010600030101010101" pitchFamily="2" charset="-122"/>
                <a:sym typeface="+mn-ea"/>
              </a:rPr>
              <a:t>、机器狼</a:t>
            </a:r>
            <a:endParaRPr lang="zh-CN" sz="1600">
              <a:solidFill>
                <a:schemeClr val="bg1"/>
              </a:solidFill>
              <a:latin typeface="Arial" panose="020B0604020202020204"/>
              <a:ea typeface="宋体" panose="02010600030101010101" pitchFamily="2" charset="-122"/>
              <a:sym typeface="+mn-ea"/>
            </a:endParaRPr>
          </a:p>
          <a:p>
            <a:pPr marL="0" indent="0">
              <a:lnSpc>
                <a:spcPts val="2250"/>
              </a:lnSpc>
              <a:spcBef>
                <a:spcPct val="0"/>
              </a:spcBef>
              <a:spcAft>
                <a:spcPct val="0"/>
              </a:spcAft>
            </a:pPr>
            <a:r>
              <a:rPr lang="zh-CN" altLang="en-US" sz="1600">
                <a:solidFill>
                  <a:schemeClr val="bg1"/>
                </a:solidFill>
                <a:latin typeface="Arial" panose="020B0604020202020204"/>
                <a:ea typeface="宋体" panose="02010600030101010101" pitchFamily="2" charset="-122"/>
                <a:sym typeface="+mn-ea"/>
              </a:rPr>
              <a:t>战斗机器狗</a:t>
            </a:r>
            <a:r>
              <a:rPr lang="en-US" altLang="zh-CN" sz="1600">
                <a:solidFill>
                  <a:schemeClr val="bg1"/>
                </a:solidFill>
                <a:latin typeface="Arial" panose="020B0604020202020204"/>
                <a:ea typeface="宋体" panose="02010600030101010101" pitchFamily="2" charset="-122"/>
                <a:sym typeface="+mn-ea"/>
              </a:rPr>
              <a:t>“</a:t>
            </a:r>
            <a:r>
              <a:rPr lang="zh-CN" altLang="en-US" sz="1600">
                <a:solidFill>
                  <a:schemeClr val="bg1"/>
                </a:solidFill>
                <a:latin typeface="Arial" panose="020B0604020202020204"/>
                <a:ea typeface="宋体" panose="02010600030101010101" pitchFamily="2" charset="-122"/>
                <a:sym typeface="+mn-ea"/>
              </a:rPr>
              <a:t>红翼前锋</a:t>
            </a:r>
            <a:r>
              <a:rPr lang="en-US" altLang="zh-CN" sz="1600">
                <a:solidFill>
                  <a:schemeClr val="bg1"/>
                </a:solidFill>
                <a:latin typeface="Arial" panose="020B0604020202020204"/>
                <a:ea typeface="宋体" panose="02010600030101010101" pitchFamily="2" charset="-122"/>
                <a:sym typeface="+mn-ea"/>
              </a:rPr>
              <a:t>”</a:t>
            </a:r>
            <a:r>
              <a:rPr lang="zh-CN" altLang="en-US" sz="1600">
                <a:solidFill>
                  <a:schemeClr val="bg1"/>
                </a:solidFill>
                <a:latin typeface="Arial" panose="020B0604020202020204"/>
                <a:ea typeface="宋体" panose="02010600030101010101" pitchFamily="2" charset="-122"/>
                <a:sym typeface="+mn-ea"/>
              </a:rPr>
              <a:t>，背上增加了一座田字形四联装微型导弹发射单元，底座可以控制导弹发射单元的方向和角度。</a:t>
            </a:r>
            <a:endParaRPr lang="zh-CN" altLang="en-US" sz="1600" b="0" i="0">
              <a:solidFill>
                <a:schemeClr val="bg1"/>
              </a:solidFill>
              <a:latin typeface="Arial" panose="020B0604020202020204"/>
              <a:ea typeface="宋体" panose="02010600030101010101" pitchFamily="2" charset="-122"/>
            </a:endParaRPr>
          </a:p>
          <a:p>
            <a:pPr marL="0" indent="0">
              <a:lnSpc>
                <a:spcPts val="2250"/>
              </a:lnSpc>
              <a:spcBef>
                <a:spcPct val="0"/>
              </a:spcBef>
              <a:spcAft>
                <a:spcPct val="0"/>
              </a:spcAft>
            </a:pPr>
            <a:endParaRPr lang="zh-CN" altLang="en-US" sz="1600" b="0" i="0">
              <a:solidFill>
                <a:schemeClr val="bg1"/>
              </a:solidFill>
              <a:latin typeface="Arial" panose="020B0604020202020204"/>
              <a:ea typeface="宋体" panose="02010600030101010101" pitchFamily="2" charset="-122"/>
            </a:endParaRPr>
          </a:p>
        </p:txBody>
      </p:sp>
      <p:sp>
        <p:nvSpPr>
          <p:cNvPr id="7" name="文本框 6"/>
          <p:cNvSpPr txBox="1"/>
          <p:nvPr userDrawn="1">
            <p:custDataLst>
              <p:tags r:id="rId3"/>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859790" y="1014730"/>
            <a:ext cx="10769600" cy="5388610"/>
          </a:xfrm>
          <a:prstGeom prst="rect">
            <a:avLst/>
          </a:prstGeom>
        </p:spPr>
        <p:txBody>
          <a:bodyPr>
            <a:noAutofit/>
          </a:bodyPr>
          <a:p>
            <a:pPr marL="0" indent="0">
              <a:lnSpc>
                <a:spcPts val="1950"/>
              </a:lnSpc>
              <a:spcBef>
                <a:spcPct val="0"/>
              </a:spcBef>
              <a:spcAft>
                <a:spcPts val="100"/>
              </a:spcAft>
            </a:pPr>
            <a:r>
              <a:rPr lang="zh-CN" altLang="en-US" i="0">
                <a:solidFill>
                  <a:schemeClr val="bg2"/>
                </a:solidFill>
                <a:latin typeface="Arial" panose="020B0604020202020204"/>
                <a:ea typeface="Arial" panose="020B0604020202020204"/>
              </a:rPr>
              <a:t>军事工业，涉及武器装备、军事技术、国防建设的工业部门，包括：</a:t>
            </a:r>
            <a:r>
              <a:rPr lang="en-US" altLang="zh-CN" i="0">
                <a:solidFill>
                  <a:schemeClr val="bg2"/>
                </a:solidFill>
                <a:latin typeface="Arial" panose="020B0604020202020204"/>
                <a:ea typeface="Arial" panose="020B0604020202020204"/>
              </a:rPr>
              <a:t>‌‌</a:t>
            </a:r>
            <a:r>
              <a:rPr lang="zh-CN" altLang="en-US" i="0">
                <a:solidFill>
                  <a:schemeClr val="bg2"/>
                </a:solidFill>
                <a:latin typeface="Arial" panose="020B0604020202020204"/>
                <a:ea typeface="Arial" panose="020B0604020202020204"/>
              </a:rPr>
              <a:t>陆军装备（坦克、装甲车、火炮、轻武器等）、</a:t>
            </a:r>
            <a:r>
              <a:rPr lang="en-US" altLang="zh-CN" i="0">
                <a:solidFill>
                  <a:schemeClr val="bg2"/>
                </a:solidFill>
                <a:latin typeface="Arial" panose="020B0604020202020204"/>
                <a:ea typeface="Arial" panose="020B0604020202020204"/>
              </a:rPr>
              <a:t>‌</a:t>
            </a:r>
            <a:r>
              <a:rPr lang="zh-CN" altLang="en-US" i="0">
                <a:solidFill>
                  <a:schemeClr val="bg2"/>
                </a:solidFill>
                <a:latin typeface="Arial" panose="020B0604020202020204"/>
                <a:ea typeface="Arial" panose="020B0604020202020204"/>
              </a:rPr>
              <a:t>海军装备</a:t>
            </a:r>
            <a:r>
              <a:rPr lang="en-US" altLang="zh-CN" i="0">
                <a:solidFill>
                  <a:schemeClr val="bg2"/>
                </a:solidFill>
                <a:latin typeface="Arial" panose="020B0604020202020204"/>
                <a:ea typeface="Arial" panose="020B0604020202020204"/>
              </a:rPr>
              <a:t>‌</a:t>
            </a:r>
            <a:r>
              <a:rPr lang="zh-CN" altLang="en-US" i="0">
                <a:solidFill>
                  <a:schemeClr val="bg2"/>
                </a:solidFill>
                <a:latin typeface="Arial" panose="020B0604020202020204"/>
                <a:ea typeface="宋体" panose="02010600030101010101" pitchFamily="2" charset="-122"/>
              </a:rPr>
              <a:t>（</a:t>
            </a:r>
            <a:r>
              <a:rPr lang="zh-CN" altLang="en-US" i="0">
                <a:solidFill>
                  <a:schemeClr val="bg2"/>
                </a:solidFill>
                <a:latin typeface="Arial" panose="020B0604020202020204"/>
                <a:ea typeface="Arial" panose="020B0604020202020204"/>
              </a:rPr>
              <a:t>舰艇、潜水器、海军航空器等）、</a:t>
            </a:r>
            <a:r>
              <a:rPr lang="en-US" altLang="zh-CN" i="0">
                <a:solidFill>
                  <a:schemeClr val="bg2"/>
                </a:solidFill>
                <a:latin typeface="Arial" panose="020B0604020202020204"/>
                <a:ea typeface="Arial" panose="020B0604020202020204"/>
              </a:rPr>
              <a:t>‌</a:t>
            </a:r>
            <a:r>
              <a:rPr lang="zh-CN" altLang="en-US" i="0">
                <a:solidFill>
                  <a:schemeClr val="bg2"/>
                </a:solidFill>
                <a:latin typeface="Arial" panose="020B0604020202020204"/>
                <a:ea typeface="Arial" panose="020B0604020202020204"/>
              </a:rPr>
              <a:t>航空装备</a:t>
            </a:r>
            <a:r>
              <a:rPr lang="en-US" altLang="zh-CN" i="0">
                <a:solidFill>
                  <a:schemeClr val="bg2"/>
                </a:solidFill>
                <a:latin typeface="Arial" panose="020B0604020202020204"/>
                <a:ea typeface="Arial" panose="020B0604020202020204"/>
              </a:rPr>
              <a:t>‌</a:t>
            </a:r>
            <a:r>
              <a:rPr lang="zh-CN" altLang="en-US" i="0">
                <a:solidFill>
                  <a:schemeClr val="bg2"/>
                </a:solidFill>
                <a:latin typeface="Arial" panose="020B0604020202020204"/>
                <a:ea typeface="宋体" panose="02010600030101010101" pitchFamily="2" charset="-122"/>
              </a:rPr>
              <a:t>（</a:t>
            </a:r>
            <a:r>
              <a:rPr lang="zh-CN" altLang="en-US" i="0">
                <a:solidFill>
                  <a:schemeClr val="bg2"/>
                </a:solidFill>
                <a:latin typeface="Arial" panose="020B0604020202020204"/>
                <a:ea typeface="Arial" panose="020B0604020202020204"/>
              </a:rPr>
              <a:t>战斗机、攻击机、侦察机、无人机等）、</a:t>
            </a:r>
            <a:r>
              <a:rPr lang="en-US" altLang="zh-CN" i="0">
                <a:solidFill>
                  <a:schemeClr val="bg2"/>
                </a:solidFill>
                <a:latin typeface="Arial" panose="020B0604020202020204"/>
                <a:ea typeface="Arial" panose="020B0604020202020204"/>
              </a:rPr>
              <a:t>‌</a:t>
            </a:r>
            <a:r>
              <a:rPr lang="zh-CN" altLang="en-US" i="0">
                <a:solidFill>
                  <a:schemeClr val="bg2"/>
                </a:solidFill>
                <a:latin typeface="Arial" panose="020B0604020202020204"/>
                <a:ea typeface="Arial" panose="020B0604020202020204"/>
              </a:rPr>
              <a:t>航天装备</a:t>
            </a:r>
            <a:r>
              <a:rPr lang="en-US" altLang="zh-CN" i="0">
                <a:solidFill>
                  <a:schemeClr val="bg2"/>
                </a:solidFill>
                <a:latin typeface="Arial" panose="020B0604020202020204"/>
                <a:ea typeface="Arial" panose="020B0604020202020204"/>
              </a:rPr>
              <a:t>‌</a:t>
            </a:r>
            <a:r>
              <a:rPr lang="zh-CN" altLang="en-US" i="0">
                <a:solidFill>
                  <a:schemeClr val="bg2"/>
                </a:solidFill>
                <a:latin typeface="Arial" panose="020B0604020202020204"/>
                <a:ea typeface="宋体" panose="02010600030101010101" pitchFamily="2" charset="-122"/>
              </a:rPr>
              <a:t>（</a:t>
            </a:r>
            <a:r>
              <a:rPr lang="zh-CN" altLang="en-US" i="0">
                <a:solidFill>
                  <a:schemeClr val="bg2"/>
                </a:solidFill>
                <a:latin typeface="Arial" panose="020B0604020202020204"/>
                <a:ea typeface="Arial" panose="020B0604020202020204"/>
              </a:rPr>
              <a:t>卫星、宇宙飞船、空间站等）、</a:t>
            </a:r>
            <a:r>
              <a:rPr lang="en-US" altLang="zh-CN" i="0">
                <a:solidFill>
                  <a:schemeClr val="bg2"/>
                </a:solidFill>
                <a:latin typeface="Arial" panose="020B0604020202020204"/>
                <a:ea typeface="Arial" panose="020B0604020202020204"/>
              </a:rPr>
              <a:t>‌</a:t>
            </a:r>
            <a:r>
              <a:rPr lang="zh-CN" altLang="en-US" i="0">
                <a:solidFill>
                  <a:schemeClr val="bg2"/>
                </a:solidFill>
                <a:latin typeface="Arial" panose="020B0604020202020204"/>
                <a:ea typeface="Arial" panose="020B0604020202020204"/>
              </a:rPr>
              <a:t>电子科技</a:t>
            </a:r>
            <a:r>
              <a:rPr lang="en-US" altLang="zh-CN" i="0">
                <a:solidFill>
                  <a:schemeClr val="bg2"/>
                </a:solidFill>
                <a:latin typeface="Arial" panose="020B0604020202020204"/>
                <a:ea typeface="Arial" panose="020B0604020202020204"/>
              </a:rPr>
              <a:t>‌</a:t>
            </a:r>
            <a:r>
              <a:rPr lang="zh-CN" altLang="en-US" i="0">
                <a:solidFill>
                  <a:schemeClr val="bg2"/>
                </a:solidFill>
                <a:latin typeface="Arial" panose="020B0604020202020204"/>
                <a:ea typeface="宋体" panose="02010600030101010101" pitchFamily="2" charset="-122"/>
              </a:rPr>
              <a:t>（</a:t>
            </a:r>
            <a:r>
              <a:rPr lang="zh-CN" altLang="en-US" i="0">
                <a:solidFill>
                  <a:schemeClr val="bg2"/>
                </a:solidFill>
                <a:latin typeface="Arial" panose="020B0604020202020204"/>
                <a:ea typeface="Arial" panose="020B0604020202020204"/>
              </a:rPr>
              <a:t>雷达、通信设备、导航系统等）、</a:t>
            </a:r>
            <a:r>
              <a:rPr lang="en-US" altLang="zh-CN" i="0">
                <a:solidFill>
                  <a:schemeClr val="bg2"/>
                </a:solidFill>
                <a:latin typeface="Arial" panose="020B0604020202020204"/>
                <a:ea typeface="Arial" panose="020B0604020202020204"/>
              </a:rPr>
              <a:t>‌</a:t>
            </a:r>
            <a:r>
              <a:rPr lang="zh-CN" altLang="en-US" i="0">
                <a:solidFill>
                  <a:schemeClr val="bg2"/>
                </a:solidFill>
                <a:latin typeface="Arial" panose="020B0604020202020204"/>
                <a:ea typeface="Arial" panose="020B0604020202020204"/>
              </a:rPr>
              <a:t>核装备</a:t>
            </a:r>
            <a:endParaRPr lang="zh-CN" altLang="en-US" i="0">
              <a:solidFill>
                <a:schemeClr val="bg2"/>
              </a:solidFill>
              <a:latin typeface="Arial" panose="020B0604020202020204"/>
              <a:ea typeface="Arial" panose="020B0604020202020204"/>
            </a:endParaRPr>
          </a:p>
        </p:txBody>
      </p:sp>
      <p:sp>
        <p:nvSpPr>
          <p:cNvPr id="7" name="文本框 6"/>
          <p:cNvSpPr txBox="1"/>
          <p:nvPr/>
        </p:nvSpPr>
        <p:spPr>
          <a:xfrm>
            <a:off x="3027680" y="277495"/>
            <a:ext cx="6479540" cy="40703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军工：</a:t>
            </a: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抗日战争胜利</a:t>
            </a:r>
            <a:r>
              <a:rPr lang="en-US" alt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80</a:t>
            </a: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周年</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pic>
        <p:nvPicPr>
          <p:cNvPr id="6" name="图片 5"/>
          <p:cNvPicPr>
            <a:picLocks noChangeAspect="1"/>
          </p:cNvPicPr>
          <p:nvPr/>
        </p:nvPicPr>
        <p:blipFill>
          <a:blip r:embed="rId2"/>
          <a:stretch>
            <a:fillRect/>
          </a:stretch>
        </p:blipFill>
        <p:spPr>
          <a:xfrm>
            <a:off x="859790" y="1918335"/>
            <a:ext cx="10594340" cy="4373880"/>
          </a:xfrm>
          <a:prstGeom prst="rect">
            <a:avLst/>
          </a:prstGeom>
        </p:spPr>
      </p:pic>
      <p:sp>
        <p:nvSpPr>
          <p:cNvPr id="5" name="文本框 4"/>
          <p:cNvSpPr txBox="1"/>
          <p:nvPr userDrawn="1">
            <p:custDataLst>
              <p:tags r:id="rId3"/>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波动是压力测试</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pic>
        <p:nvPicPr>
          <p:cNvPr id="3" name="图片 2"/>
          <p:cNvPicPr/>
          <p:nvPr/>
        </p:nvPicPr>
        <p:blipFill>
          <a:blip r:embed="rId4"/>
          <a:stretch>
            <a:fillRect/>
          </a:stretch>
        </p:blipFill>
        <p:spPr>
          <a:xfrm>
            <a:off x="182880" y="666115"/>
            <a:ext cx="4313555" cy="2457450"/>
          </a:xfrm>
          <a:prstGeom prst="rect">
            <a:avLst/>
          </a:prstGeom>
        </p:spPr>
      </p:pic>
    </p:spTree>
    <p:custDataLst>
      <p:tags r:id="rId5"/>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228340" y="91440"/>
            <a:ext cx="5744845" cy="457200"/>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极限施压</a:t>
            </a: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a:t>
            </a:r>
            <a:r>
              <a:rPr 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边际递减</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pic>
        <p:nvPicPr>
          <p:cNvPr id="6" name="图片 5"/>
          <p:cNvPicPr>
            <a:picLocks noChangeAspect="1"/>
          </p:cNvPicPr>
          <p:nvPr/>
        </p:nvPicPr>
        <p:blipFill>
          <a:blip r:embed="rId2"/>
          <a:stretch>
            <a:fillRect/>
          </a:stretch>
        </p:blipFill>
        <p:spPr>
          <a:xfrm>
            <a:off x="692150" y="1236345"/>
            <a:ext cx="10751820" cy="5163185"/>
          </a:xfrm>
          <a:prstGeom prst="rect">
            <a:avLst/>
          </a:prstGeom>
        </p:spPr>
      </p:pic>
      <p:sp>
        <p:nvSpPr>
          <p:cNvPr id="7" name="文本框 6"/>
          <p:cNvSpPr txBox="1"/>
          <p:nvPr/>
        </p:nvSpPr>
        <p:spPr>
          <a:xfrm>
            <a:off x="5798820" y="3429000"/>
            <a:ext cx="4886960" cy="2285365"/>
          </a:xfrm>
          <a:prstGeom prst="rect">
            <a:avLst/>
          </a:prstGeom>
        </p:spPr>
        <p:txBody>
          <a:bodyPr>
            <a:noAutofit/>
          </a:bodyPr>
          <a:p>
            <a:pPr marL="0" indent="0"/>
            <a:r>
              <a:rPr lang="zh-CN" altLang="en-US" sz="1600" b="0" i="0">
                <a:solidFill>
                  <a:srgbClr val="333333"/>
                </a:solidFill>
                <a:latin typeface="Arial" panose="020B0604020202020204"/>
                <a:ea typeface="Arial" panose="020B0604020202020204"/>
              </a:rPr>
              <a:t>🇺🇸特朗普将对华关税上调至</a:t>
            </a:r>
            <a:r>
              <a:rPr lang="en-US" altLang="zh-CN" sz="1600" b="0" i="0">
                <a:solidFill>
                  <a:srgbClr val="333333"/>
                </a:solidFill>
                <a:latin typeface="Arial" panose="020B0604020202020204"/>
                <a:ea typeface="Arial" panose="020B0604020202020204"/>
              </a:rPr>
              <a:t>34%</a:t>
            </a:r>
            <a:r>
              <a:rPr lang="zh-CN" altLang="en-US" sz="1600" b="0" i="0">
                <a:solidFill>
                  <a:srgbClr val="333333"/>
                </a:solidFill>
                <a:latin typeface="Arial" panose="020B0604020202020204"/>
                <a:ea typeface="Arial" panose="020B0604020202020204"/>
              </a:rPr>
              <a:t>，随后再升至</a:t>
            </a:r>
            <a:r>
              <a:rPr lang="en-US" altLang="zh-CN" sz="1600" b="0" i="0">
                <a:solidFill>
                  <a:srgbClr val="333333"/>
                </a:solidFill>
                <a:latin typeface="Arial" panose="020B0604020202020204"/>
                <a:ea typeface="Arial" panose="020B0604020202020204"/>
              </a:rPr>
              <a:t>84%</a:t>
            </a:r>
            <a:endParaRPr lang="en-US" altLang="zh-CN" sz="1600" b="0" i="0">
              <a:solidFill>
                <a:srgbClr val="333333"/>
              </a:solidFill>
              <a:latin typeface="Arial" panose="020B0604020202020204"/>
              <a:ea typeface="Arial" panose="020B0604020202020204"/>
            </a:endParaRPr>
          </a:p>
          <a:p>
            <a:pPr marL="0" indent="0"/>
            <a:r>
              <a:rPr lang="zh-CN" altLang="en-US" sz="1600" b="0" i="0">
                <a:solidFill>
                  <a:srgbClr val="333333"/>
                </a:solidFill>
                <a:latin typeface="Arial" panose="020B0604020202020204"/>
                <a:ea typeface="Arial" panose="020B0604020202020204"/>
              </a:rPr>
              <a:t>🇨🇳中国回应</a:t>
            </a:r>
            <a:endParaRPr lang="zh-CN" altLang="en-US" sz="1600" b="0" i="0">
              <a:solidFill>
                <a:srgbClr val="333333"/>
              </a:solidFill>
              <a:latin typeface="Arial" panose="020B0604020202020204"/>
              <a:ea typeface="Arial" panose="020B0604020202020204"/>
            </a:endParaRPr>
          </a:p>
          <a:p>
            <a:pPr marL="0" indent="0"/>
            <a:r>
              <a:rPr lang="zh-CN" altLang="en-US" sz="1600" b="0" i="0">
                <a:solidFill>
                  <a:srgbClr val="333333"/>
                </a:solidFill>
                <a:latin typeface="Arial" panose="020B0604020202020204"/>
                <a:ea typeface="Arial" panose="020B0604020202020204"/>
              </a:rPr>
              <a:t>🇺🇸特朗普将关税上调至</a:t>
            </a:r>
            <a:r>
              <a:rPr lang="en-US" altLang="zh-CN" sz="1600" b="0" i="0">
                <a:solidFill>
                  <a:srgbClr val="333333"/>
                </a:solidFill>
                <a:latin typeface="Arial" panose="020B0604020202020204"/>
                <a:ea typeface="Arial" panose="020B0604020202020204"/>
              </a:rPr>
              <a:t>145%</a:t>
            </a:r>
            <a:endParaRPr lang="en-US" altLang="zh-CN" sz="1600" b="0" i="0">
              <a:solidFill>
                <a:srgbClr val="333333"/>
              </a:solidFill>
              <a:latin typeface="Arial" panose="020B0604020202020204"/>
              <a:ea typeface="Arial" panose="020B0604020202020204"/>
            </a:endParaRPr>
          </a:p>
          <a:p>
            <a:pPr marL="0" indent="0"/>
            <a:r>
              <a:rPr lang="zh-CN" altLang="en-US" sz="1600" b="0" i="0">
                <a:solidFill>
                  <a:srgbClr val="333333"/>
                </a:solidFill>
                <a:latin typeface="Arial" panose="020B0604020202020204"/>
                <a:ea typeface="Arial" panose="020B0604020202020204"/>
              </a:rPr>
              <a:t>🇨🇳中国回应</a:t>
            </a:r>
            <a:endParaRPr lang="zh-CN" altLang="en-US" sz="1600" b="0" i="0">
              <a:solidFill>
                <a:srgbClr val="333333"/>
              </a:solidFill>
              <a:latin typeface="Arial" panose="020B0604020202020204"/>
              <a:ea typeface="Arial" panose="020B0604020202020204"/>
            </a:endParaRPr>
          </a:p>
          <a:p>
            <a:pPr marL="0" indent="0"/>
            <a:r>
              <a:rPr lang="zh-CN" altLang="en-US" sz="1600" b="0" i="0">
                <a:solidFill>
                  <a:srgbClr val="333333"/>
                </a:solidFill>
                <a:latin typeface="Arial" panose="020B0604020202020204"/>
                <a:ea typeface="Arial" panose="020B0604020202020204"/>
              </a:rPr>
              <a:t>🇺🇸特朗普政府恳求中国致电</a:t>
            </a:r>
            <a:endParaRPr lang="zh-CN" altLang="en-US" sz="1600" b="0" i="0">
              <a:solidFill>
                <a:srgbClr val="333333"/>
              </a:solidFill>
              <a:latin typeface="Arial" panose="020B0604020202020204"/>
              <a:ea typeface="Arial" panose="020B0604020202020204"/>
            </a:endParaRPr>
          </a:p>
          <a:p>
            <a:pPr marL="0" indent="0"/>
            <a:r>
              <a:rPr lang="zh-CN" altLang="en-US" sz="1600" b="0" i="0">
                <a:solidFill>
                  <a:srgbClr val="333333"/>
                </a:solidFill>
                <a:latin typeface="Arial" panose="020B0604020202020204"/>
                <a:ea typeface="Arial" panose="020B0604020202020204"/>
              </a:rPr>
              <a:t>🇨🇳中国无所作为</a:t>
            </a:r>
            <a:endParaRPr lang="zh-CN" altLang="en-US" sz="1600" b="0" i="0">
              <a:solidFill>
                <a:srgbClr val="333333"/>
              </a:solidFill>
              <a:latin typeface="Arial" panose="020B0604020202020204"/>
              <a:ea typeface="Arial" panose="020B0604020202020204"/>
            </a:endParaRPr>
          </a:p>
          <a:p>
            <a:pPr marL="0" indent="0"/>
            <a:r>
              <a:rPr lang="zh-CN" altLang="en-US" sz="1600" b="0" i="0">
                <a:solidFill>
                  <a:srgbClr val="333333"/>
                </a:solidFill>
                <a:latin typeface="Arial" panose="020B0604020202020204"/>
                <a:ea typeface="Arial" panose="020B0604020202020204"/>
              </a:rPr>
              <a:t>🇺🇸特朗普宣布他已准备好“达成协议”</a:t>
            </a:r>
            <a:endParaRPr lang="zh-CN" altLang="en-US" sz="1600" b="0" i="0">
              <a:solidFill>
                <a:srgbClr val="333333"/>
              </a:solidFill>
              <a:latin typeface="Arial" panose="020B0604020202020204"/>
              <a:ea typeface="Arial" panose="020B0604020202020204"/>
            </a:endParaRPr>
          </a:p>
          <a:p>
            <a:pPr marL="0" indent="0"/>
            <a:r>
              <a:rPr lang="zh-CN" altLang="en-US" sz="1600" b="0" i="0">
                <a:solidFill>
                  <a:srgbClr val="333333"/>
                </a:solidFill>
                <a:latin typeface="Arial" panose="020B0604020202020204"/>
                <a:ea typeface="Arial" panose="020B0604020202020204"/>
              </a:rPr>
              <a:t>🇨🇳中国无所作为</a:t>
            </a:r>
            <a:endParaRPr lang="zh-CN" altLang="en-US" sz="1600" b="0" i="0">
              <a:solidFill>
                <a:srgbClr val="333333"/>
              </a:solidFill>
              <a:latin typeface="Arial" panose="020B0604020202020204"/>
              <a:ea typeface="Arial" panose="020B0604020202020204"/>
            </a:endParaRPr>
          </a:p>
          <a:p>
            <a:pPr marL="0" indent="0"/>
            <a:r>
              <a:rPr lang="zh-CN" altLang="en-US" sz="1600" b="0" i="0">
                <a:solidFill>
                  <a:srgbClr val="333333"/>
                </a:solidFill>
                <a:latin typeface="Arial" panose="020B0604020202020204"/>
                <a:ea typeface="Arial" panose="020B0604020202020204"/>
              </a:rPr>
              <a:t>🇺🇸特朗普取消关税 </a:t>
            </a:r>
            <a:r>
              <a:rPr lang="en-US" altLang="zh-CN" sz="1600" b="0" i="0">
                <a:solidFill>
                  <a:srgbClr val="333333"/>
                </a:solidFill>
                <a:latin typeface="Arial" panose="020B0604020202020204"/>
                <a:ea typeface="Arial" panose="020B0604020202020204"/>
              </a:rPr>
              <a:t>​</a:t>
            </a:r>
            <a:endParaRPr lang="en-US" altLang="zh-CN" sz="1600" b="0" i="0">
              <a:solidFill>
                <a:srgbClr val="333333"/>
              </a:solidFill>
              <a:latin typeface="Arial" panose="020B0604020202020204"/>
              <a:ea typeface="Arial" panose="020B0604020202020204"/>
            </a:endParaRPr>
          </a:p>
        </p:txBody>
      </p:sp>
      <p:sp>
        <p:nvSpPr>
          <p:cNvPr id="5" name="文本框 4"/>
          <p:cNvSpPr txBox="1"/>
          <p:nvPr userDrawn="1">
            <p:custDataLst>
              <p:tags r:id="rId3"/>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9" name="图片 8" descr="343435333336343b333633343236393bb6d4bbb0bff2"/>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rot="5700000">
            <a:off x="7680960" y="3098800"/>
            <a:ext cx="2536825" cy="3980815"/>
          </a:xfrm>
          <a:prstGeom prst="rect">
            <a:avLst/>
          </a:prstGeom>
        </p:spPr>
      </p:pic>
      <p:sp>
        <p:nvSpPr>
          <p:cNvPr id="12" name="文本框 11"/>
          <p:cNvSpPr txBox="1"/>
          <p:nvPr>
            <p:custDataLst>
              <p:tags r:id="rId5"/>
            </p:custDataLst>
          </p:nvPr>
        </p:nvSpPr>
        <p:spPr>
          <a:xfrm>
            <a:off x="4453255" y="2845435"/>
            <a:ext cx="2864485" cy="1512570"/>
          </a:xfrm>
          <a:prstGeom prst="rect">
            <a:avLst/>
          </a:prstGeom>
          <a:noFill/>
          <a:ln>
            <a:noFill/>
          </a:ln>
          <a:extLst>
            <a:ext uri="{909E8E84-426E-40DD-AFC4-6F175D3DCCD1}">
              <a14:hiddenFill xmlns:a14="http://schemas.microsoft.com/office/drawing/2010/main">
                <a:solidFill>
                  <a:srgbClr val="F88427"/>
                </a:solidFill>
              </a14:hiddenFill>
            </a:ext>
          </a:extLst>
        </p:spPr>
        <p:txBody>
          <a:bodyPr wrap="square" rtlCol="0" anchor="t">
            <a:spAutoFit/>
          </a:bodyPr>
          <a:p>
            <a:pPr algn="ctr">
              <a:lnSpc>
                <a:spcPct val="110000"/>
              </a:lnSpc>
            </a:pPr>
            <a:r>
              <a:rPr lang="zh-CN" altLang="en-US" sz="4400" b="1">
                <a:solidFill>
                  <a:srgbClr val="B90019"/>
                </a:solidFill>
                <a:latin typeface="思源黑体 CN Bold" panose="020B0800000000000000" charset="-122"/>
                <a:ea typeface="思源黑体 CN Bold" panose="020B0800000000000000" charset="-122"/>
                <a:sym typeface="+mn-ea"/>
              </a:rPr>
              <a:t>维稳</a:t>
            </a:r>
            <a:r>
              <a:rPr lang="en-US" altLang="zh-CN" sz="4400" b="1">
                <a:solidFill>
                  <a:srgbClr val="B90019"/>
                </a:solidFill>
                <a:latin typeface="思源黑体 CN Bold" panose="020B0800000000000000" charset="-122"/>
                <a:ea typeface="思源黑体 CN Bold" panose="020B0800000000000000" charset="-122"/>
                <a:sym typeface="+mn-ea"/>
              </a:rPr>
              <a:t>A</a:t>
            </a:r>
            <a:r>
              <a:rPr lang="zh-CN" altLang="en-US" sz="4400" b="1">
                <a:solidFill>
                  <a:srgbClr val="B90019"/>
                </a:solidFill>
                <a:latin typeface="思源黑体 CN Bold" panose="020B0800000000000000" charset="-122"/>
                <a:ea typeface="思源黑体 CN Bold" panose="020B0800000000000000" charset="-122"/>
                <a:sym typeface="+mn-ea"/>
              </a:rPr>
              <a:t>股</a:t>
            </a:r>
            <a:endParaRPr lang="zh-CN" altLang="en-US" sz="4400" b="1">
              <a:solidFill>
                <a:srgbClr val="B90019"/>
              </a:solidFill>
              <a:latin typeface="思源黑体 CN Bold" panose="020B0800000000000000" charset="-122"/>
              <a:ea typeface="思源黑体 CN Bold" panose="020B0800000000000000" charset="-122"/>
              <a:sym typeface="+mn-ea"/>
            </a:endParaRPr>
          </a:p>
          <a:p>
            <a:pPr algn="ctr">
              <a:lnSpc>
                <a:spcPct val="110000"/>
              </a:lnSpc>
            </a:pPr>
            <a:r>
              <a:rPr lang="zh-CN" altLang="en-US" sz="4000" b="1">
                <a:solidFill>
                  <a:srgbClr val="B90019"/>
                </a:solidFill>
                <a:latin typeface="思源黑体 CN Bold" panose="020B0800000000000000" charset="-122"/>
                <a:ea typeface="思源黑体 CN Bold" panose="020B0800000000000000" charset="-122"/>
                <a:sym typeface="+mn-ea"/>
              </a:rPr>
              <a:t>护驾流动性</a:t>
            </a:r>
            <a:endParaRPr lang="zh-CN" altLang="en-US" sz="4000" b="1">
              <a:solidFill>
                <a:srgbClr val="B90019"/>
              </a:solidFill>
              <a:latin typeface="思源黑体 CN Bold" panose="020B0800000000000000" charset="-122"/>
              <a:ea typeface="思源黑体 CN Bold" panose="020B0800000000000000" charset="-122"/>
              <a:sym typeface="+mn-ea"/>
            </a:endParaRPr>
          </a:p>
        </p:txBody>
      </p:sp>
      <p:pic>
        <p:nvPicPr>
          <p:cNvPr id="31" name="图片 30" descr="343435333336343b333633343236393bb6d4bbb0bff2"/>
          <p:cNvPicPr>
            <a:picLocks noChangeAspect="1"/>
          </p:cNvPicPr>
          <p:nvPr>
            <p:custDataLst>
              <p:tags r:id="rId6"/>
            </p:custDataLst>
          </p:nvPr>
        </p:nvPicPr>
        <p:blipFill>
          <a:blip r:embed="rId3">
            <a:extLst>
              <a:ext uri="{96DAC541-7B7A-43D3-8B79-37D633B846F1}">
                <asvg:svgBlip xmlns:asvg="http://schemas.microsoft.com/office/drawing/2016/SVG/main" r:embed="rId7"/>
              </a:ext>
            </a:extLst>
          </a:blip>
          <a:stretch>
            <a:fillRect/>
          </a:stretch>
        </p:blipFill>
        <p:spPr>
          <a:xfrm rot="16440000">
            <a:off x="1697355" y="379095"/>
            <a:ext cx="2420620" cy="3862705"/>
          </a:xfrm>
          <a:prstGeom prst="rect">
            <a:avLst/>
          </a:prstGeom>
        </p:spPr>
      </p:pic>
      <p:sp>
        <p:nvSpPr>
          <p:cNvPr id="13" name="文本框 12"/>
          <p:cNvSpPr txBox="1"/>
          <p:nvPr>
            <p:custDataLst>
              <p:tags r:id="rId8"/>
            </p:custDataLst>
          </p:nvPr>
        </p:nvSpPr>
        <p:spPr>
          <a:xfrm>
            <a:off x="1247775" y="1771015"/>
            <a:ext cx="2354580" cy="1008380"/>
          </a:xfrm>
          <a:prstGeom prst="rect">
            <a:avLst/>
          </a:prstGeom>
          <a:noFill/>
        </p:spPr>
        <p:txBody>
          <a:bodyPr wrap="square" rtlCol="0">
            <a:noAutofit/>
          </a:bodyPr>
          <a:p>
            <a:pPr algn="ctr"/>
            <a:r>
              <a:rPr lang="zh-CN" altLang="en-US">
                <a:solidFill>
                  <a:schemeClr val="bg1"/>
                </a:solidFill>
                <a:latin typeface="思源黑体 CN Bold" panose="020B0800000000000000" charset="-122"/>
                <a:ea typeface="思源黑体 CN Bold" panose="020B0800000000000000" charset="-122"/>
                <a:sym typeface="+mn-ea"/>
              </a:rPr>
              <a:t>中央汇金：入市托底</a:t>
            </a:r>
            <a:endParaRPr lang="zh-CN" altLang="en-US">
              <a:solidFill>
                <a:schemeClr val="bg1"/>
              </a:solidFill>
              <a:latin typeface="思源黑体 CN Bold" panose="020B0800000000000000" charset="-122"/>
              <a:ea typeface="思源黑体 CN Bold" panose="020B0800000000000000" charset="-122"/>
              <a:sym typeface="+mn-ea"/>
            </a:endParaRPr>
          </a:p>
          <a:p>
            <a:pPr algn="ctr"/>
            <a:r>
              <a:rPr lang="zh-CN" altLang="en-US">
                <a:solidFill>
                  <a:schemeClr val="bg1"/>
                </a:solidFill>
                <a:latin typeface="思源黑体 CN Bold" panose="020B0800000000000000" charset="-122"/>
                <a:ea typeface="思源黑体 CN Bold" panose="020B0800000000000000" charset="-122"/>
                <a:sym typeface="+mn-ea"/>
              </a:rPr>
              <a:t>社保基金：增持股票</a:t>
            </a:r>
            <a:endParaRPr lang="zh-CN" altLang="en-US">
              <a:solidFill>
                <a:schemeClr val="bg1"/>
              </a:solidFill>
              <a:latin typeface="思源黑体 CN Bold" panose="020B0800000000000000" charset="-122"/>
              <a:ea typeface="思源黑体 CN Bold" panose="020B0800000000000000" charset="-122"/>
              <a:sym typeface="+mn-ea"/>
            </a:endParaRPr>
          </a:p>
        </p:txBody>
      </p:sp>
      <p:pic>
        <p:nvPicPr>
          <p:cNvPr id="29" name="图片 28" descr="343435333336343b333633343236393bb6d4bbb0bff2"/>
          <p:cNvPicPr>
            <a:picLocks noChangeAspect="1"/>
          </p:cNvPicPr>
          <p:nvPr>
            <p:custDataLst>
              <p:tags r:id="rId9"/>
            </p:custDataLst>
          </p:nvPr>
        </p:nvPicPr>
        <p:blipFill>
          <a:blip r:embed="rId3">
            <a:extLst>
              <a:ext uri="{96DAC541-7B7A-43D3-8B79-37D633B846F1}">
                <asvg:svgBlip xmlns:asvg="http://schemas.microsoft.com/office/drawing/2016/SVG/main" r:embed="rId4"/>
              </a:ext>
            </a:extLst>
          </a:blip>
          <a:stretch>
            <a:fillRect/>
          </a:stretch>
        </p:blipFill>
        <p:spPr>
          <a:xfrm rot="1680000">
            <a:off x="6930390" y="883920"/>
            <a:ext cx="3695065" cy="3350895"/>
          </a:xfrm>
          <a:prstGeom prst="rect">
            <a:avLst/>
          </a:prstGeom>
        </p:spPr>
      </p:pic>
      <p:pic>
        <p:nvPicPr>
          <p:cNvPr id="30" name="图片 29" descr="343435333336343b333633343236393bb6d4bbb0bff2"/>
          <p:cNvPicPr>
            <a:picLocks noChangeAspect="1"/>
          </p:cNvPicPr>
          <p:nvPr>
            <p:custDataLst>
              <p:tags r:id="rId10"/>
            </p:custDataLst>
          </p:nvPr>
        </p:nvPicPr>
        <p:blipFill>
          <a:blip r:embed="rId3">
            <a:extLst>
              <a:ext uri="{96DAC541-7B7A-43D3-8B79-37D633B846F1}">
                <asvg:svgBlip xmlns:asvg="http://schemas.microsoft.com/office/drawing/2016/SVG/main" r:embed="rId11"/>
              </a:ext>
            </a:extLst>
          </a:blip>
          <a:stretch>
            <a:fillRect/>
          </a:stretch>
        </p:blipFill>
        <p:spPr>
          <a:xfrm rot="12300000">
            <a:off x="1377315" y="3133725"/>
            <a:ext cx="3193415" cy="3264535"/>
          </a:xfrm>
          <a:prstGeom prst="rect">
            <a:avLst/>
          </a:prstGeom>
        </p:spPr>
      </p:pic>
      <p:sp>
        <p:nvSpPr>
          <p:cNvPr id="16" name="文本框 15"/>
          <p:cNvSpPr txBox="1"/>
          <p:nvPr/>
        </p:nvSpPr>
        <p:spPr>
          <a:xfrm>
            <a:off x="7496175" y="1580515"/>
            <a:ext cx="2640330" cy="1468120"/>
          </a:xfrm>
          <a:prstGeom prst="rect">
            <a:avLst/>
          </a:prstGeom>
          <a:noFill/>
        </p:spPr>
        <p:txBody>
          <a:bodyPr wrap="square" rtlCol="0" anchor="t">
            <a:noAutofit/>
          </a:bodyPr>
          <a:p>
            <a:pPr algn="ctr"/>
            <a:r>
              <a:rPr lang="zh-CN" altLang="en-US">
                <a:solidFill>
                  <a:schemeClr val="bg1"/>
                </a:solidFill>
                <a:latin typeface="思源黑体 CN Bold" panose="020B0800000000000000" charset="-122"/>
                <a:ea typeface="思源黑体 CN Bold" panose="020B0800000000000000" charset="-122"/>
                <a:sym typeface="+mn-ea"/>
              </a:rPr>
              <a:t>金融监督管理总局：</a:t>
            </a:r>
            <a:endParaRPr lang="zh-CN" altLang="en-US">
              <a:solidFill>
                <a:schemeClr val="bg1"/>
              </a:solidFill>
              <a:latin typeface="思源黑体 CN Bold" panose="020B0800000000000000" charset="-122"/>
              <a:ea typeface="思源黑体 CN Bold" panose="020B0800000000000000" charset="-122"/>
              <a:sym typeface="+mn-ea"/>
            </a:endParaRPr>
          </a:p>
          <a:p>
            <a:pPr algn="ctr"/>
            <a:r>
              <a:rPr lang="zh-CN" altLang="en-US">
                <a:solidFill>
                  <a:schemeClr val="bg1"/>
                </a:solidFill>
                <a:latin typeface="思源黑体 CN Bold" panose="020B0800000000000000" charset="-122"/>
                <a:ea typeface="思源黑体 CN Bold" panose="020B0800000000000000" charset="-122"/>
                <a:sym typeface="+mn-ea"/>
              </a:rPr>
              <a:t>上调保险机构权益资产配置比例上限</a:t>
            </a:r>
            <a:endParaRPr lang="zh-CN" altLang="en-US">
              <a:solidFill>
                <a:schemeClr val="bg1"/>
              </a:solidFill>
              <a:latin typeface="思源黑体 CN Bold" panose="020B0800000000000000" charset="-122"/>
              <a:ea typeface="思源黑体 CN Bold" panose="020B0800000000000000" charset="-122"/>
              <a:sym typeface="+mn-ea"/>
            </a:endParaRPr>
          </a:p>
          <a:p>
            <a:pPr algn="ctr"/>
            <a:endParaRPr lang="zh-CN" altLang="en-US">
              <a:solidFill>
                <a:schemeClr val="bg1"/>
              </a:solidFill>
              <a:latin typeface="思源黑体 CN Bold" panose="020B0800000000000000" charset="-122"/>
              <a:ea typeface="思源黑体 CN Bold" panose="020B0800000000000000" charset="-122"/>
              <a:sym typeface="+mn-ea"/>
            </a:endParaRPr>
          </a:p>
        </p:txBody>
      </p:sp>
      <p:sp>
        <p:nvSpPr>
          <p:cNvPr id="17" name="文本框 16"/>
          <p:cNvSpPr txBox="1"/>
          <p:nvPr/>
        </p:nvSpPr>
        <p:spPr>
          <a:xfrm>
            <a:off x="1551940" y="4686300"/>
            <a:ext cx="2453005" cy="1445260"/>
          </a:xfrm>
          <a:prstGeom prst="rect">
            <a:avLst/>
          </a:prstGeom>
          <a:noFill/>
        </p:spPr>
        <p:txBody>
          <a:bodyPr wrap="square" rtlCol="0" anchor="t">
            <a:noAutofit/>
          </a:bodyPr>
          <a:p>
            <a:pPr algn="ctr"/>
            <a:r>
              <a:rPr lang="zh-CN" altLang="en-US">
                <a:solidFill>
                  <a:schemeClr val="bg1"/>
                </a:solidFill>
                <a:latin typeface="思源黑体 CN Bold" panose="020B0800000000000000" charset="-122"/>
                <a:ea typeface="思源黑体 CN Bold" panose="020B0800000000000000" charset="-122"/>
                <a:sym typeface="+mn-ea"/>
              </a:rPr>
              <a:t>央行：必要时</a:t>
            </a:r>
            <a:endParaRPr lang="zh-CN" altLang="en-US">
              <a:solidFill>
                <a:schemeClr val="bg1"/>
              </a:solidFill>
              <a:latin typeface="思源黑体 CN Bold" panose="020B0800000000000000" charset="-122"/>
              <a:ea typeface="思源黑体 CN Bold" panose="020B0800000000000000" charset="-122"/>
              <a:sym typeface="+mn-ea"/>
            </a:endParaRPr>
          </a:p>
          <a:p>
            <a:pPr algn="ctr"/>
            <a:r>
              <a:rPr lang="zh-CN" altLang="en-US">
                <a:solidFill>
                  <a:schemeClr val="bg1"/>
                </a:solidFill>
                <a:latin typeface="思源黑体 CN Bold" panose="020B0800000000000000" charset="-122"/>
                <a:ea typeface="思源黑体 CN Bold" panose="020B0800000000000000" charset="-122"/>
                <a:sym typeface="+mn-ea"/>
              </a:rPr>
              <a:t>提供再贷款支持</a:t>
            </a:r>
            <a:endParaRPr lang="zh-CN" altLang="en-US">
              <a:solidFill>
                <a:schemeClr val="bg1"/>
              </a:solidFill>
              <a:latin typeface="思源黑体 CN Bold" panose="020B0800000000000000" charset="-122"/>
              <a:ea typeface="思源黑体 CN Bold" panose="020B0800000000000000" charset="-122"/>
              <a:sym typeface="+mn-ea"/>
            </a:endParaRPr>
          </a:p>
        </p:txBody>
      </p:sp>
      <p:sp>
        <p:nvSpPr>
          <p:cNvPr id="18" name="文本框 17"/>
          <p:cNvSpPr txBox="1"/>
          <p:nvPr/>
        </p:nvSpPr>
        <p:spPr>
          <a:xfrm>
            <a:off x="8298180" y="4686300"/>
            <a:ext cx="2577465" cy="1235710"/>
          </a:xfrm>
          <a:prstGeom prst="rect">
            <a:avLst/>
          </a:prstGeom>
          <a:noFill/>
        </p:spPr>
        <p:txBody>
          <a:bodyPr wrap="square" rtlCol="0" anchor="t">
            <a:noAutofit/>
          </a:bodyPr>
          <a:p>
            <a:pPr algn="ctr"/>
            <a:r>
              <a:rPr lang="zh-CN" altLang="en-US">
                <a:solidFill>
                  <a:schemeClr val="bg1"/>
                </a:solidFill>
                <a:latin typeface="思源黑体 CN Bold" panose="020B0800000000000000" charset="-122"/>
                <a:ea typeface="思源黑体 CN Bold" panose="020B0800000000000000" charset="-122"/>
                <a:sym typeface="+mn-ea"/>
              </a:rPr>
              <a:t>央企和民企</a:t>
            </a:r>
            <a:endParaRPr lang="zh-CN" altLang="en-US">
              <a:solidFill>
                <a:schemeClr val="bg1"/>
              </a:solidFill>
              <a:latin typeface="思源黑体 CN Bold" panose="020B0800000000000000" charset="-122"/>
              <a:ea typeface="思源黑体 CN Bold" panose="020B0800000000000000" charset="-122"/>
              <a:sym typeface="+mn-ea"/>
            </a:endParaRPr>
          </a:p>
          <a:p>
            <a:pPr algn="ctr"/>
            <a:r>
              <a:rPr lang="zh-CN" altLang="en-US">
                <a:solidFill>
                  <a:schemeClr val="bg1"/>
                </a:solidFill>
                <a:latin typeface="思源黑体 CN Bold" panose="020B0800000000000000" charset="-122"/>
                <a:ea typeface="思源黑体 CN Bold" panose="020B0800000000000000" charset="-122"/>
                <a:sym typeface="+mn-ea"/>
              </a:rPr>
              <a:t>积极增持回购</a:t>
            </a:r>
            <a:endParaRPr lang="zh-CN" altLang="en-US">
              <a:solidFill>
                <a:schemeClr val="bg1"/>
              </a:solidFill>
              <a:latin typeface="思源黑体 CN Bold" panose="020B0800000000000000" charset="-122"/>
              <a:ea typeface="思源黑体 CN Bold" panose="020B0800000000000000" charset="-122"/>
              <a:sym typeface="+mn-ea"/>
            </a:endParaRPr>
          </a:p>
        </p:txBody>
      </p:sp>
      <p:sp>
        <p:nvSpPr>
          <p:cNvPr id="4" name="文本框 3"/>
          <p:cNvSpPr txBox="1"/>
          <p:nvPr/>
        </p:nvSpPr>
        <p:spPr>
          <a:xfrm>
            <a:off x="3150235" y="212725"/>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坚定看好中国资本市场发展前景</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5" name="文本框 4"/>
          <p:cNvSpPr txBox="1"/>
          <p:nvPr userDrawn="1">
            <p:custDataLst>
              <p:tags r:id="rId1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1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6710045" y="830580"/>
            <a:ext cx="4855210" cy="1465580"/>
          </a:xfrm>
          <a:prstGeom prst="rect">
            <a:avLst/>
          </a:prstGeom>
        </p:spPr>
        <p:txBody>
          <a:bodyPr>
            <a:noAutofit/>
          </a:bodyPr>
          <a:p>
            <a:pPr marL="0" indent="0"/>
            <a:r>
              <a:rPr lang="zh-CN" altLang="en-US">
                <a:solidFill>
                  <a:schemeClr val="bg1"/>
                </a:solidFill>
                <a:latin typeface="楷体" panose="02010609060101010101" charset="-122"/>
                <a:ea typeface="楷体" panose="02010609060101010101" charset="-122"/>
                <a:cs typeface="楷体" panose="02010609060101010101" charset="-122"/>
                <a:sym typeface="+mn-ea"/>
              </a:rPr>
              <a:t>外资机构力挺中国资产</a:t>
            </a:r>
            <a:r>
              <a:rPr lang="en-US" altLang="zh-CN">
                <a:solidFill>
                  <a:schemeClr val="bg1"/>
                </a:solidFill>
                <a:latin typeface="楷体" panose="02010609060101010101" charset="-122"/>
                <a:ea typeface="楷体" panose="02010609060101010101" charset="-122"/>
                <a:cs typeface="楷体" panose="02010609060101010101" charset="-122"/>
                <a:sym typeface="+mn-ea"/>
              </a:rPr>
              <a:t> </a:t>
            </a:r>
            <a:r>
              <a:rPr lang="zh-CN" altLang="en-US">
                <a:solidFill>
                  <a:schemeClr val="bg1"/>
                </a:solidFill>
                <a:latin typeface="楷体" panose="02010609060101010101" charset="-122"/>
                <a:ea typeface="楷体" panose="02010609060101010101" charset="-122"/>
                <a:cs typeface="楷体" panose="02010609060101010101" charset="-122"/>
                <a:sym typeface="+mn-ea"/>
              </a:rPr>
              <a:t>：</a:t>
            </a:r>
            <a:r>
              <a:rPr lang="en-US" altLang="zh-CN">
                <a:solidFill>
                  <a:schemeClr val="bg1"/>
                </a:solidFill>
                <a:latin typeface="楷体" panose="02010609060101010101" charset="-122"/>
                <a:ea typeface="楷体" panose="02010609060101010101" charset="-122"/>
                <a:cs typeface="楷体" panose="02010609060101010101" charset="-122"/>
                <a:sym typeface="+mn-ea"/>
              </a:rPr>
              <a:t>A</a:t>
            </a:r>
            <a:r>
              <a:rPr lang="zh-CN" altLang="en-US">
                <a:solidFill>
                  <a:schemeClr val="bg1"/>
                </a:solidFill>
                <a:latin typeface="楷体" panose="02010609060101010101" charset="-122"/>
                <a:ea typeface="楷体" panose="02010609060101010101" charset="-122"/>
                <a:cs typeface="楷体" panose="02010609060101010101" charset="-122"/>
                <a:sym typeface="+mn-ea"/>
              </a:rPr>
              <a:t>股市场韧性高、政策</a:t>
            </a:r>
            <a:r>
              <a:rPr lang="en-US" altLang="zh-CN">
                <a:solidFill>
                  <a:schemeClr val="bg1"/>
                </a:solidFill>
                <a:latin typeface="楷体" panose="02010609060101010101" charset="-122"/>
                <a:ea typeface="楷体" panose="02010609060101010101" charset="-122"/>
                <a:cs typeface="楷体" panose="02010609060101010101" charset="-122"/>
                <a:sym typeface="+mn-ea"/>
              </a:rPr>
              <a:t>“</a:t>
            </a:r>
            <a:r>
              <a:rPr lang="zh-CN" altLang="en-US">
                <a:solidFill>
                  <a:schemeClr val="bg1"/>
                </a:solidFill>
                <a:latin typeface="楷体" panose="02010609060101010101" charset="-122"/>
                <a:ea typeface="楷体" panose="02010609060101010101" charset="-122"/>
                <a:cs typeface="楷体" panose="02010609060101010101" charset="-122"/>
                <a:sym typeface="+mn-ea"/>
              </a:rPr>
              <a:t>工具箱</a:t>
            </a:r>
            <a:r>
              <a:rPr lang="en-US" altLang="zh-CN">
                <a:solidFill>
                  <a:schemeClr val="bg1"/>
                </a:solidFill>
                <a:latin typeface="楷体" panose="02010609060101010101" charset="-122"/>
                <a:ea typeface="楷体" panose="02010609060101010101" charset="-122"/>
                <a:cs typeface="楷体" panose="02010609060101010101" charset="-122"/>
                <a:sym typeface="+mn-ea"/>
              </a:rPr>
              <a:t>”</a:t>
            </a:r>
            <a:r>
              <a:rPr lang="zh-CN" altLang="en-US">
                <a:solidFill>
                  <a:schemeClr val="bg1"/>
                </a:solidFill>
                <a:latin typeface="楷体" panose="02010609060101010101" charset="-122"/>
                <a:ea typeface="楷体" panose="02010609060101010101" charset="-122"/>
                <a:cs typeface="楷体" panose="02010609060101010101" charset="-122"/>
                <a:sym typeface="+mn-ea"/>
              </a:rPr>
              <a:t>储备充足、科技创新逻辑强化。年初以来，全球主动型基金和海外对冲基金在此轮</a:t>
            </a:r>
            <a:r>
              <a:rPr lang="en-US" altLang="zh-CN">
                <a:solidFill>
                  <a:schemeClr val="bg1"/>
                </a:solidFill>
                <a:latin typeface="楷体" panose="02010609060101010101" charset="-122"/>
                <a:ea typeface="楷体" panose="02010609060101010101" charset="-122"/>
                <a:cs typeface="楷体" panose="02010609060101010101" charset="-122"/>
                <a:sym typeface="+mn-ea"/>
              </a:rPr>
              <a:t>AI</a:t>
            </a:r>
            <a:r>
              <a:rPr lang="zh-CN" altLang="en-US">
                <a:solidFill>
                  <a:schemeClr val="bg1"/>
                </a:solidFill>
                <a:latin typeface="楷体" panose="02010609060101010101" charset="-122"/>
                <a:ea typeface="楷体" panose="02010609060101010101" charset="-122"/>
                <a:cs typeface="楷体" panose="02010609060101010101" charset="-122"/>
                <a:sym typeface="+mn-ea"/>
              </a:rPr>
              <a:t>行情驱动下有小幅加仓，但整体依然处于历史低位，可卖出空间有限。</a:t>
            </a:r>
            <a:endParaRPr lang="zh-CN" altLang="en-US" b="0" i="0">
              <a:solidFill>
                <a:schemeClr val="bg1"/>
              </a:solidFill>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2399030" y="155575"/>
            <a:ext cx="7325360" cy="494030"/>
          </a:xfrm>
          <a:prstGeom prst="rect">
            <a:avLst/>
          </a:prstGeom>
          <a:noFill/>
        </p:spPr>
        <p:txBody>
          <a:bodyPr wrap="square" rtlCol="0" anchor="t">
            <a:noAutofit/>
          </a:bodyPr>
          <a:p>
            <a:pPr algn="ctr">
              <a:lnSpc>
                <a:spcPct val="80000"/>
              </a:lnSpc>
            </a:pP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9" name="文本框 8"/>
          <p:cNvSpPr txBox="1"/>
          <p:nvPr/>
        </p:nvSpPr>
        <p:spPr>
          <a:xfrm>
            <a:off x="3228340" y="91440"/>
            <a:ext cx="5744845" cy="457200"/>
          </a:xfrm>
          <a:prstGeom prst="rect">
            <a:avLst/>
          </a:prstGeom>
          <a:noFill/>
          <a:effectLst>
            <a:reflection stA="71000" endA="300" endPos="60000" dir="5400000" sy="-100000" algn="bl" rotWithShape="0"/>
          </a:effectLst>
        </p:spPr>
        <p:txBody>
          <a:bodyPr wrap="square" rtlCol="0">
            <a:noAutofit/>
          </a:bodyPr>
          <a:p>
            <a:pPr algn="ctr">
              <a:lnSpc>
                <a:spcPct val="80000"/>
              </a:lnSpc>
            </a:pPr>
            <a:r>
              <a:rPr lang="en-US" altLang="zh-CN" sz="3000">
                <a:solidFill>
                  <a:schemeClr val="bg1"/>
                </a:solidFill>
                <a:latin typeface="Arial" panose="020B0604020202020204"/>
                <a:ea typeface="Arial" panose="020B0604020202020204"/>
                <a:sym typeface="+mn-ea"/>
              </a:rPr>
              <a:t>A</a:t>
            </a:r>
            <a:r>
              <a:rPr lang="zh-CN" altLang="en-US" sz="3000">
                <a:solidFill>
                  <a:schemeClr val="bg1"/>
                </a:solidFill>
                <a:latin typeface="Arial" panose="020B0604020202020204"/>
                <a:ea typeface="Arial" panose="020B0604020202020204"/>
                <a:sym typeface="+mn-ea"/>
              </a:rPr>
              <a:t>股市场估值优势显著</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pic>
        <p:nvPicPr>
          <p:cNvPr id="7" name="图片 6"/>
          <p:cNvPicPr>
            <a:picLocks noChangeAspect="1"/>
          </p:cNvPicPr>
          <p:nvPr/>
        </p:nvPicPr>
        <p:blipFill>
          <a:blip r:embed="rId2"/>
          <a:stretch>
            <a:fillRect/>
          </a:stretch>
        </p:blipFill>
        <p:spPr>
          <a:xfrm>
            <a:off x="3342005" y="2463165"/>
            <a:ext cx="8223250" cy="4032250"/>
          </a:xfrm>
          <a:prstGeom prst="rect">
            <a:avLst/>
          </a:prstGeom>
        </p:spPr>
      </p:pic>
      <p:pic>
        <p:nvPicPr>
          <p:cNvPr id="10" name="图片 9"/>
          <p:cNvPicPr>
            <a:picLocks noChangeAspect="1"/>
          </p:cNvPicPr>
          <p:nvPr/>
        </p:nvPicPr>
        <p:blipFill>
          <a:blip r:embed="rId3"/>
          <a:stretch>
            <a:fillRect/>
          </a:stretch>
        </p:blipFill>
        <p:spPr>
          <a:xfrm>
            <a:off x="464185" y="933450"/>
            <a:ext cx="6246495" cy="2989580"/>
          </a:xfrm>
          <a:prstGeom prst="rect">
            <a:avLst/>
          </a:prstGeom>
        </p:spPr>
      </p:pic>
      <p:sp>
        <p:nvSpPr>
          <p:cNvPr id="11" name="文本框 10"/>
          <p:cNvSpPr txBox="1"/>
          <p:nvPr/>
        </p:nvSpPr>
        <p:spPr>
          <a:xfrm>
            <a:off x="464185" y="4034790"/>
            <a:ext cx="2877185" cy="2019935"/>
          </a:xfrm>
          <a:prstGeom prst="rect">
            <a:avLst/>
          </a:prstGeom>
          <a:noFill/>
        </p:spPr>
        <p:txBody>
          <a:bodyPr wrap="square" rtlCol="0" anchor="t">
            <a:noAutofit/>
          </a:bodyPr>
          <a:p>
            <a:pPr>
              <a:lnSpc>
                <a:spcPct val="120000"/>
              </a:lnSpc>
            </a:pPr>
            <a:r>
              <a:rPr lang="zh-CN" altLang="en-US">
                <a:solidFill>
                  <a:schemeClr val="bg1"/>
                </a:solidFill>
                <a:latin typeface="楷体" panose="02010609060101010101" charset="-122"/>
                <a:ea typeface="楷体" panose="02010609060101010101" charset="-122"/>
                <a:cs typeface="楷体" panose="02010609060101010101" charset="-122"/>
              </a:rPr>
              <a:t>国家队买啥？</a:t>
            </a:r>
            <a:endParaRPr lang="zh-CN" altLang="en-US">
              <a:solidFill>
                <a:schemeClr val="bg1"/>
              </a:solidFill>
              <a:latin typeface="楷体" panose="02010609060101010101" charset="-122"/>
              <a:ea typeface="楷体" panose="02010609060101010101" charset="-122"/>
              <a:cs typeface="楷体" panose="02010609060101010101" charset="-122"/>
            </a:endParaRPr>
          </a:p>
          <a:p>
            <a:pPr>
              <a:lnSpc>
                <a:spcPct val="120000"/>
              </a:lnSpc>
            </a:pPr>
            <a:r>
              <a:rPr lang="zh-CN" altLang="en-US">
                <a:solidFill>
                  <a:schemeClr val="bg1"/>
                </a:solidFill>
                <a:latin typeface="楷体" panose="02010609060101010101" charset="-122"/>
                <a:ea typeface="楷体" panose="02010609060101010101" charset="-122"/>
                <a:cs typeface="楷体" panose="02010609060101010101" charset="-122"/>
              </a:rPr>
              <a:t>沪深</a:t>
            </a:r>
            <a:r>
              <a:rPr lang="en-US" altLang="zh-CN">
                <a:solidFill>
                  <a:schemeClr val="bg1"/>
                </a:solidFill>
                <a:latin typeface="楷体" panose="02010609060101010101" charset="-122"/>
                <a:ea typeface="楷体" panose="02010609060101010101" charset="-122"/>
                <a:cs typeface="楷体" panose="02010609060101010101" charset="-122"/>
              </a:rPr>
              <a:t>300ETF</a:t>
            </a:r>
            <a:r>
              <a:rPr lang="zh-CN" altLang="en-US">
                <a:solidFill>
                  <a:schemeClr val="bg1"/>
                </a:solidFill>
                <a:latin typeface="楷体" panose="02010609060101010101" charset="-122"/>
                <a:ea typeface="楷体" panose="02010609060101010101" charset="-122"/>
                <a:cs typeface="楷体" panose="02010609060101010101" charset="-122"/>
              </a:rPr>
              <a:t>、中证</a:t>
            </a:r>
            <a:r>
              <a:rPr lang="en-US" altLang="zh-CN">
                <a:solidFill>
                  <a:schemeClr val="bg1"/>
                </a:solidFill>
                <a:latin typeface="楷体" panose="02010609060101010101" charset="-122"/>
                <a:ea typeface="楷体" panose="02010609060101010101" charset="-122"/>
                <a:cs typeface="楷体" panose="02010609060101010101" charset="-122"/>
              </a:rPr>
              <a:t>500ETF </a:t>
            </a:r>
            <a:r>
              <a:rPr lang="zh-CN" altLang="en-US">
                <a:solidFill>
                  <a:schemeClr val="bg1"/>
                </a:solidFill>
                <a:latin typeface="楷体" panose="02010609060101010101" charset="-122"/>
                <a:ea typeface="楷体" panose="02010609060101010101" charset="-122"/>
                <a:cs typeface="楷体" panose="02010609060101010101" charset="-122"/>
              </a:rPr>
              <a:t>和中证</a:t>
            </a:r>
            <a:r>
              <a:rPr lang="en-US" altLang="zh-CN">
                <a:solidFill>
                  <a:schemeClr val="bg1"/>
                </a:solidFill>
                <a:latin typeface="楷体" panose="02010609060101010101" charset="-122"/>
                <a:ea typeface="楷体" panose="02010609060101010101" charset="-122"/>
                <a:cs typeface="楷体" panose="02010609060101010101" charset="-122"/>
              </a:rPr>
              <a:t>1000ETF</a:t>
            </a:r>
            <a:endParaRPr lang="en-US" altLang="zh-CN">
              <a:solidFill>
                <a:schemeClr val="bg1"/>
              </a:solidFill>
              <a:latin typeface="楷体" panose="02010609060101010101" charset="-122"/>
              <a:ea typeface="楷体" panose="02010609060101010101" charset="-122"/>
              <a:cs typeface="楷体" panose="02010609060101010101" charset="-122"/>
            </a:endParaRPr>
          </a:p>
          <a:p>
            <a:pPr>
              <a:lnSpc>
                <a:spcPct val="120000"/>
              </a:lnSpc>
            </a:pPr>
            <a:r>
              <a:rPr lang="zh-CN" altLang="en-US">
                <a:solidFill>
                  <a:schemeClr val="bg1"/>
                </a:solidFill>
                <a:latin typeface="楷体" panose="02010609060101010101" charset="-122"/>
                <a:ea typeface="楷体" panose="02010609060101010101" charset="-122"/>
                <a:cs typeface="楷体" panose="02010609060101010101" charset="-122"/>
              </a:rPr>
              <a:t>【冲关、护盘要靠</a:t>
            </a:r>
            <a:r>
              <a:rPr lang="zh-CN" altLang="en-US">
                <a:solidFill>
                  <a:schemeClr val="bg1"/>
                </a:solidFill>
                <a:latin typeface="楷体" panose="02010609060101010101" charset="-122"/>
                <a:ea typeface="楷体" panose="02010609060101010101" charset="-122"/>
                <a:cs typeface="楷体" panose="02010609060101010101" charset="-122"/>
                <a:sym typeface="+mn-ea"/>
              </a:rPr>
              <a:t>大蓝筹】</a:t>
            </a:r>
            <a:endParaRPr lang="zh-CN" altLang="en-US">
              <a:solidFill>
                <a:schemeClr val="bg1"/>
              </a:solidFill>
              <a:latin typeface="楷体" panose="02010609060101010101" charset="-122"/>
              <a:ea typeface="楷体" panose="02010609060101010101" charset="-122"/>
              <a:cs typeface="楷体" panose="02010609060101010101" charset="-122"/>
            </a:endParaRPr>
          </a:p>
          <a:p>
            <a:pPr>
              <a:lnSpc>
                <a:spcPct val="120000"/>
              </a:lnSpc>
            </a:pPr>
            <a:r>
              <a:rPr lang="zh-CN" altLang="en-US">
                <a:solidFill>
                  <a:schemeClr val="bg1"/>
                </a:solidFill>
                <a:latin typeface="楷体" panose="02010609060101010101" charset="-122"/>
                <a:ea typeface="楷体" panose="02010609060101010101" charset="-122"/>
                <a:cs typeface="楷体" panose="02010609060101010101" charset="-122"/>
              </a:rPr>
              <a:t>分红季，社保基金、中央汇金、证金公司等大资金，更喜欢红利股</a:t>
            </a:r>
            <a:endParaRPr lang="zh-CN" altLang="en-US">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userDrawn="1">
            <p:custDataLst>
              <p:tags r:id="rId4"/>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228340" y="91440"/>
            <a:ext cx="5744845" cy="457200"/>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a:solidFill>
                  <a:schemeClr val="bg1"/>
                </a:solidFill>
                <a:latin typeface="Arial" panose="020B0604020202020204"/>
                <a:ea typeface="宋体" panose="02010600030101010101" pitchFamily="2" charset="-122"/>
                <a:sym typeface="+mn-ea"/>
              </a:rPr>
              <a:t>微盘</a:t>
            </a:r>
            <a:r>
              <a:rPr lang="zh-CN" altLang="en-US" sz="3000">
                <a:solidFill>
                  <a:schemeClr val="bg1"/>
                </a:solidFill>
                <a:latin typeface="Arial" panose="020B0604020202020204"/>
                <a:ea typeface="Arial" panose="020B0604020202020204"/>
                <a:sym typeface="+mn-ea"/>
              </a:rPr>
              <a:t>股：</a:t>
            </a: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鼓励跨行业并购</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494665" y="712470"/>
            <a:ext cx="11071860" cy="1082675"/>
          </a:xfrm>
          <a:prstGeom prst="rect">
            <a:avLst/>
          </a:prstGeom>
        </p:spPr>
        <p:txBody>
          <a:bodyPr>
            <a:noAutofit/>
          </a:bodyPr>
          <a:p>
            <a:pPr marL="0" indent="0"/>
            <a:r>
              <a:rPr lang="zh-CN" altLang="en-US" b="0" i="0">
                <a:solidFill>
                  <a:schemeClr val="bg1"/>
                </a:solidFill>
                <a:latin typeface="Arial" panose="020B0604020202020204"/>
                <a:ea typeface="Arial" panose="020B0604020202020204"/>
              </a:rPr>
              <a:t>今年以来发布并购重组的数量相比上年同期出现翻倍式增长。半导体、生物医药、元器件、软件、信息设备等行业重组案例较多。例子，可能被实施退市风险警示的亚振家居</a:t>
            </a:r>
            <a:r>
              <a:rPr lang="en-US" altLang="zh-CN" b="0" i="0">
                <a:solidFill>
                  <a:schemeClr val="bg1"/>
                </a:solidFill>
                <a:latin typeface="Arial" panose="020B0604020202020204"/>
                <a:ea typeface="Arial" panose="020B0604020202020204"/>
              </a:rPr>
              <a:t>603389</a:t>
            </a:r>
            <a:r>
              <a:rPr lang="zh-CN" b="0" i="0">
                <a:solidFill>
                  <a:schemeClr val="bg1"/>
                </a:solidFill>
                <a:latin typeface="Arial" panose="020B0604020202020204"/>
                <a:ea typeface="宋体" panose="02010600030101010101" pitchFamily="2" charset="-122"/>
              </a:rPr>
              <a:t>：</a:t>
            </a:r>
            <a:r>
              <a:rPr lang="zh-CN" altLang="en-US" b="0" i="0">
                <a:solidFill>
                  <a:schemeClr val="bg1"/>
                </a:solidFill>
                <a:latin typeface="Arial" panose="020B0604020202020204"/>
                <a:ea typeface="Arial" panose="020B0604020202020204"/>
              </a:rPr>
              <a:t>控股股东筹划控制权变更事项</a:t>
            </a:r>
            <a:r>
              <a:rPr lang="zh-CN" altLang="en-US" b="0" i="0">
                <a:solidFill>
                  <a:schemeClr val="bg1"/>
                </a:solidFill>
                <a:latin typeface="Arial" panose="020B0604020202020204"/>
                <a:ea typeface="Arial" panose="020B0604020202020204"/>
              </a:rPr>
              <a:t>。</a:t>
            </a:r>
            <a:endParaRPr lang="zh-CN" altLang="en-US" b="0" i="0">
              <a:solidFill>
                <a:schemeClr val="bg1"/>
              </a:solidFill>
              <a:latin typeface="Arial" panose="020B0604020202020204"/>
              <a:ea typeface="Arial" panose="020B0604020202020204"/>
            </a:endParaRPr>
          </a:p>
        </p:txBody>
      </p:sp>
      <p:pic>
        <p:nvPicPr>
          <p:cNvPr id="5" name="图片 4"/>
          <p:cNvPicPr>
            <a:picLocks noChangeAspect="1"/>
          </p:cNvPicPr>
          <p:nvPr/>
        </p:nvPicPr>
        <p:blipFill>
          <a:blip r:embed="rId2"/>
          <a:stretch>
            <a:fillRect/>
          </a:stretch>
        </p:blipFill>
        <p:spPr>
          <a:xfrm>
            <a:off x="494665" y="1458595"/>
            <a:ext cx="10961370" cy="4879975"/>
          </a:xfrm>
          <a:prstGeom prst="rect">
            <a:avLst/>
          </a:prstGeom>
        </p:spPr>
      </p:pic>
      <p:graphicFrame>
        <p:nvGraphicFramePr>
          <p:cNvPr id="10" name="表格 9"/>
          <p:cNvGraphicFramePr/>
          <p:nvPr/>
        </p:nvGraphicFramePr>
        <p:xfrm>
          <a:off x="853440" y="3291840"/>
          <a:ext cx="10485120" cy="0"/>
        </p:xfrm>
        <a:graphic>
          <a:graphicData uri="http://schemas.openxmlformats.org/drawingml/2006/table">
            <a:tbl>
              <a:tblPr/>
              <a:tblGrid>
                <a:gridCol w="10485120"/>
              </a:tblGrid>
              <a:tr h="0">
                <a:tc>
                  <a:txBody>
                    <a:bodyPr/>
                    <a:p/>
                  </a:txBody>
                  <a:tcPr marL="0" marR="0" marT="0" marB="0" anchor="ctr" anchorCtr="0">
                    <a:lnL>
                      <a:noFill/>
                    </a:lnL>
                    <a:lnR>
                      <a:noFill/>
                    </a:lnR>
                    <a:lnT>
                      <a:noFill/>
                    </a:lnT>
                    <a:lnB>
                      <a:noFill/>
                    </a:lnB>
                    <a:noFill/>
                  </a:tcPr>
                </a:tc>
              </a:tr>
            </a:tbl>
          </a:graphicData>
        </a:graphic>
      </p:graphicFrame>
      <p:graphicFrame>
        <p:nvGraphicFramePr>
          <p:cNvPr id="11" name="表格 10"/>
          <p:cNvGraphicFramePr/>
          <p:nvPr/>
        </p:nvGraphicFramePr>
        <p:xfrm>
          <a:off x="853440" y="3291840"/>
          <a:ext cx="10485120" cy="0"/>
        </p:xfrm>
        <a:graphic>
          <a:graphicData uri="http://schemas.openxmlformats.org/drawingml/2006/table">
            <a:tbl>
              <a:tblPr/>
              <a:tblGrid>
                <a:gridCol w="10485120"/>
              </a:tblGrid>
              <a:tr h="0">
                <a:tc>
                  <a:txBody>
                    <a:bodyPr/>
                    <a:p/>
                  </a:txBody>
                  <a:tcPr marL="0" marR="0" marT="0" marB="0" anchor="t" anchorCtr="0">
                    <a:lnL>
                      <a:noFill/>
                    </a:lnL>
                    <a:lnR>
                      <a:noFill/>
                    </a:lnR>
                    <a:lnT>
                      <a:noFill/>
                    </a:lnT>
                    <a:lnB>
                      <a:noFill/>
                    </a:lnB>
                    <a:noFill/>
                  </a:tcPr>
                </a:tc>
              </a:tr>
            </a:tbl>
          </a:graphicData>
        </a:graphic>
      </p:graphicFrame>
      <p:graphicFrame>
        <p:nvGraphicFramePr>
          <p:cNvPr id="12" name="表格 11"/>
          <p:cNvGraphicFramePr/>
          <p:nvPr/>
        </p:nvGraphicFramePr>
        <p:xfrm>
          <a:off x="853440" y="3291840"/>
          <a:ext cx="10485120" cy="0"/>
        </p:xfrm>
        <a:graphic>
          <a:graphicData uri="http://schemas.openxmlformats.org/drawingml/2006/table">
            <a:tbl>
              <a:tblPr/>
              <a:tblGrid>
                <a:gridCol w="10485120"/>
              </a:tblGrid>
              <a:tr h="0">
                <a:tc>
                  <a:txBody>
                    <a:bodyPr/>
                    <a:p/>
                  </a:txBody>
                  <a:tcPr marL="0" marR="0" marT="0" marB="0" anchor="ctr" anchorCtr="0">
                    <a:lnL>
                      <a:noFill/>
                    </a:lnL>
                    <a:lnR>
                      <a:noFill/>
                    </a:lnR>
                    <a:lnT>
                      <a:noFill/>
                    </a:lnT>
                    <a:lnB>
                      <a:noFill/>
                    </a:lnB>
                    <a:noFill/>
                  </a:tcPr>
                </a:tc>
              </a:tr>
            </a:tbl>
          </a:graphicData>
        </a:graphic>
      </p:graphicFrame>
      <p:graphicFrame>
        <p:nvGraphicFramePr>
          <p:cNvPr id="13" name="表格 12"/>
          <p:cNvGraphicFramePr/>
          <p:nvPr/>
        </p:nvGraphicFramePr>
        <p:xfrm>
          <a:off x="853440" y="3291840"/>
          <a:ext cx="10485120" cy="0"/>
        </p:xfrm>
        <a:graphic>
          <a:graphicData uri="http://schemas.openxmlformats.org/drawingml/2006/table">
            <a:tbl>
              <a:tblPr/>
              <a:tblGrid>
                <a:gridCol w="10485120"/>
              </a:tblGrid>
              <a:tr h="0">
                <a:tc>
                  <a:txBody>
                    <a:bodyPr/>
                    <a:p/>
                  </a:txBody>
                  <a:tcPr marL="0" marR="0" marT="0" marB="0" anchor="t" anchorCtr="0">
                    <a:lnL>
                      <a:noFill/>
                    </a:lnL>
                    <a:lnR>
                      <a:noFill/>
                    </a:lnR>
                    <a:lnT>
                      <a:noFill/>
                    </a:lnT>
                    <a:lnB>
                      <a:noFill/>
                    </a:lnB>
                    <a:noFill/>
                  </a:tcPr>
                </a:tc>
              </a:tr>
            </a:tbl>
          </a:graphicData>
        </a:graphic>
      </p:graphicFrame>
      <p:sp>
        <p:nvSpPr>
          <p:cNvPr id="6" name="文本框 5"/>
          <p:cNvSpPr txBox="1"/>
          <p:nvPr userDrawn="1">
            <p:custDataLst>
              <p:tags r:id="rId3"/>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228340" y="91440"/>
            <a:ext cx="5744845" cy="457200"/>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资产无常，但资产配置有常</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8" name="文本框 7"/>
          <p:cNvSpPr txBox="1"/>
          <p:nvPr>
            <p:custDataLst>
              <p:tags r:id="rId2"/>
            </p:custDataLst>
          </p:nvPr>
        </p:nvSpPr>
        <p:spPr>
          <a:xfrm>
            <a:off x="4645025" y="1062990"/>
            <a:ext cx="5459095" cy="297815"/>
          </a:xfrm>
          <a:prstGeom prst="rect">
            <a:avLst/>
          </a:prstGeom>
          <a:noFill/>
        </p:spPr>
        <p:txBody>
          <a:bodyPr wrap="square" rtlCol="0" anchor="t">
            <a:noAutofit/>
          </a:bodyPr>
          <a:p>
            <a:endParaRPr lang="zh-CN" altLang="en-US" sz="1400"/>
          </a:p>
        </p:txBody>
      </p:sp>
      <p:pic>
        <p:nvPicPr>
          <p:cNvPr id="13" name="图片 12"/>
          <p:cNvPicPr>
            <a:picLocks noChangeAspect="1"/>
          </p:cNvPicPr>
          <p:nvPr>
            <p:custDataLst>
              <p:tags r:id="rId3"/>
            </p:custDataLst>
          </p:nvPr>
        </p:nvPicPr>
        <p:blipFill>
          <a:blip r:embed="rId4"/>
          <a:stretch>
            <a:fillRect/>
          </a:stretch>
        </p:blipFill>
        <p:spPr>
          <a:xfrm>
            <a:off x="6096000" y="3609340"/>
            <a:ext cx="5565775" cy="2682875"/>
          </a:xfrm>
          <a:prstGeom prst="rect">
            <a:avLst/>
          </a:prstGeom>
        </p:spPr>
      </p:pic>
      <p:sp>
        <p:nvSpPr>
          <p:cNvPr id="14" name="文本框 13"/>
          <p:cNvSpPr txBox="1"/>
          <p:nvPr>
            <p:custDataLst>
              <p:tags r:id="rId5"/>
            </p:custDataLst>
          </p:nvPr>
        </p:nvSpPr>
        <p:spPr>
          <a:xfrm>
            <a:off x="8794115" y="3876675"/>
            <a:ext cx="2672715" cy="725805"/>
          </a:xfrm>
          <a:prstGeom prst="rect">
            <a:avLst/>
          </a:prstGeom>
          <a:noFill/>
        </p:spPr>
        <p:txBody>
          <a:bodyPr wrap="square" rtlCol="0" anchor="t">
            <a:noAutofit/>
          </a:bodyPr>
          <a:p>
            <a:pPr algn="ctr"/>
            <a:r>
              <a:rPr lang="zh-CN" altLang="en-US" sz="1400"/>
              <a:t>大金重工</a:t>
            </a:r>
            <a:r>
              <a:rPr lang="en-US" altLang="zh-CN" sz="1400"/>
              <a:t>(002487)</a:t>
            </a:r>
            <a:r>
              <a:rPr lang="zh-CN" altLang="en-US" sz="1400"/>
              <a:t>：风电装备</a:t>
            </a:r>
            <a:endParaRPr lang="zh-CN" altLang="en-US" sz="1400"/>
          </a:p>
          <a:p>
            <a:pPr algn="ctr"/>
            <a:r>
              <a:rPr lang="zh-CN" altLang="en-US" sz="1400"/>
              <a:t>业绩稳定，控盘增加，月周金叉</a:t>
            </a:r>
            <a:endParaRPr lang="zh-CN" altLang="en-US" sz="1400"/>
          </a:p>
        </p:txBody>
      </p:sp>
      <p:pic>
        <p:nvPicPr>
          <p:cNvPr id="5" name="图片 4"/>
          <p:cNvPicPr>
            <a:picLocks noChangeAspect="1"/>
          </p:cNvPicPr>
          <p:nvPr>
            <p:custDataLst>
              <p:tags r:id="rId6"/>
            </p:custDataLst>
          </p:nvPr>
        </p:nvPicPr>
        <p:blipFill>
          <a:blip r:embed="rId7"/>
          <a:stretch>
            <a:fillRect/>
          </a:stretch>
        </p:blipFill>
        <p:spPr>
          <a:xfrm>
            <a:off x="6096000" y="924560"/>
            <a:ext cx="5565775" cy="2576195"/>
          </a:xfrm>
          <a:prstGeom prst="rect">
            <a:avLst/>
          </a:prstGeom>
        </p:spPr>
      </p:pic>
      <p:sp>
        <p:nvSpPr>
          <p:cNvPr id="7" name="文本框 6"/>
          <p:cNvSpPr txBox="1"/>
          <p:nvPr/>
        </p:nvSpPr>
        <p:spPr>
          <a:xfrm>
            <a:off x="7825105" y="1283335"/>
            <a:ext cx="3642360" cy="1591945"/>
          </a:xfrm>
          <a:prstGeom prst="rect">
            <a:avLst/>
          </a:prstGeom>
          <a:noFill/>
        </p:spPr>
        <p:txBody>
          <a:bodyPr wrap="square" rtlCol="0" anchor="t">
            <a:noAutofit/>
          </a:bodyPr>
          <a:p>
            <a:pPr algn="ctr"/>
            <a:r>
              <a:rPr lang="zh-CN" altLang="en-US" sz="1400">
                <a:sym typeface="+mn-ea"/>
              </a:rPr>
              <a:t>爱乐达</a:t>
            </a:r>
            <a:r>
              <a:rPr lang="en-US" altLang="zh-CN" sz="1400">
                <a:sym typeface="+mn-ea"/>
              </a:rPr>
              <a:t>(300696)</a:t>
            </a:r>
            <a:r>
              <a:rPr lang="zh-CN" altLang="en-US" sz="1400">
                <a:sym typeface="+mn-ea"/>
              </a:rPr>
              <a:t>：生产航空零部件</a:t>
            </a:r>
            <a:endParaRPr lang="zh-CN" altLang="en-US" sz="1400">
              <a:sym typeface="+mn-ea"/>
            </a:endParaRPr>
          </a:p>
          <a:p>
            <a:pPr algn="ctr"/>
            <a:r>
              <a:rPr lang="zh-CN" altLang="en-US" sz="1400">
                <a:sym typeface="+mn-ea"/>
              </a:rPr>
              <a:t>月线，周线金叉，日线震荡，注意业绩波动</a:t>
            </a:r>
            <a:endParaRPr lang="zh-CN" altLang="en-US" sz="1400">
              <a:sym typeface="+mn-ea"/>
            </a:endParaRPr>
          </a:p>
        </p:txBody>
      </p:sp>
      <p:pic>
        <p:nvPicPr>
          <p:cNvPr id="15" name="图片 14"/>
          <p:cNvPicPr>
            <a:picLocks noChangeAspect="1"/>
          </p:cNvPicPr>
          <p:nvPr/>
        </p:nvPicPr>
        <p:blipFill>
          <a:blip r:embed="rId8"/>
          <a:stretch>
            <a:fillRect/>
          </a:stretch>
        </p:blipFill>
        <p:spPr>
          <a:xfrm>
            <a:off x="718820" y="3582035"/>
            <a:ext cx="5245735" cy="2709545"/>
          </a:xfrm>
          <a:prstGeom prst="rect">
            <a:avLst/>
          </a:prstGeom>
        </p:spPr>
      </p:pic>
      <p:sp>
        <p:nvSpPr>
          <p:cNvPr id="16" name="文本框 15"/>
          <p:cNvSpPr txBox="1"/>
          <p:nvPr/>
        </p:nvSpPr>
        <p:spPr>
          <a:xfrm>
            <a:off x="1712595" y="3876675"/>
            <a:ext cx="3856355" cy="382270"/>
          </a:xfrm>
          <a:prstGeom prst="rect">
            <a:avLst/>
          </a:prstGeom>
          <a:noFill/>
        </p:spPr>
        <p:txBody>
          <a:bodyPr wrap="square" rtlCol="0" anchor="t">
            <a:noAutofit/>
          </a:bodyPr>
          <a:p>
            <a:pPr algn="ctr"/>
            <a:r>
              <a:rPr lang="zh-CN" altLang="en-US" sz="1400">
                <a:sym typeface="+mn-ea"/>
              </a:rPr>
              <a:t>亚邦股份</a:t>
            </a:r>
            <a:r>
              <a:rPr lang="en-US" altLang="zh-CN" sz="1400">
                <a:sym typeface="+mn-ea"/>
              </a:rPr>
              <a:t>(603188)</a:t>
            </a:r>
            <a:r>
              <a:rPr lang="zh-CN" altLang="en-US" sz="1400">
                <a:sym typeface="+mn-ea"/>
              </a:rPr>
              <a:t>：国经公司拍得股权</a:t>
            </a:r>
            <a:endParaRPr lang="zh-CN" altLang="en-US" sz="1400">
              <a:sym typeface="+mn-ea"/>
            </a:endParaRPr>
          </a:p>
          <a:p>
            <a:pPr algn="ctr"/>
            <a:r>
              <a:rPr lang="zh-CN" altLang="en-US" sz="1400">
                <a:sym typeface="+mn-ea"/>
              </a:rPr>
              <a:t>月线，周线金叉，日线震荡，注意业绩波动</a:t>
            </a:r>
            <a:endParaRPr lang="zh-CN" altLang="en-US" sz="1400">
              <a:sym typeface="+mn-ea"/>
            </a:endParaRPr>
          </a:p>
          <a:p>
            <a:pPr algn="ctr"/>
            <a:endParaRPr lang="zh-CN" altLang="en-US" sz="1400">
              <a:sym typeface="+mn-ea"/>
            </a:endParaRPr>
          </a:p>
        </p:txBody>
      </p:sp>
      <p:pic>
        <p:nvPicPr>
          <p:cNvPr id="17" name="图片 16"/>
          <p:cNvPicPr>
            <a:picLocks noChangeAspect="1"/>
          </p:cNvPicPr>
          <p:nvPr/>
        </p:nvPicPr>
        <p:blipFill>
          <a:blip r:embed="rId9"/>
          <a:stretch>
            <a:fillRect/>
          </a:stretch>
        </p:blipFill>
        <p:spPr>
          <a:xfrm>
            <a:off x="718820" y="924560"/>
            <a:ext cx="5245735" cy="2586990"/>
          </a:xfrm>
          <a:prstGeom prst="rect">
            <a:avLst/>
          </a:prstGeom>
        </p:spPr>
      </p:pic>
      <p:sp>
        <p:nvSpPr>
          <p:cNvPr id="18" name="文本框 17"/>
          <p:cNvSpPr txBox="1"/>
          <p:nvPr/>
        </p:nvSpPr>
        <p:spPr>
          <a:xfrm>
            <a:off x="2573655" y="2407285"/>
            <a:ext cx="3247390" cy="405130"/>
          </a:xfrm>
          <a:prstGeom prst="rect">
            <a:avLst/>
          </a:prstGeom>
          <a:noFill/>
        </p:spPr>
        <p:txBody>
          <a:bodyPr wrap="square" rtlCol="0" anchor="t">
            <a:noAutofit/>
          </a:bodyPr>
          <a:p>
            <a:r>
              <a:rPr lang="zh-CN" altLang="en-US" sz="1400">
                <a:sym typeface="+mn-ea"/>
              </a:rPr>
              <a:t>七彩化学</a:t>
            </a:r>
            <a:r>
              <a:rPr lang="en-US" altLang="zh-CN" sz="1400">
                <a:sym typeface="+mn-ea"/>
              </a:rPr>
              <a:t>(300758)</a:t>
            </a:r>
            <a:r>
              <a:rPr lang="zh-CN" altLang="en-US" sz="1400">
                <a:sym typeface="+mn-ea"/>
              </a:rPr>
              <a:t>，股东减持都不跌</a:t>
            </a:r>
            <a:endParaRPr lang="zh-CN" altLang="en-US" sz="1400">
              <a:sym typeface="+mn-ea"/>
            </a:endParaRPr>
          </a:p>
          <a:p>
            <a:r>
              <a:rPr lang="zh-CN" altLang="en-US" sz="1400">
                <a:sym typeface="+mn-ea"/>
              </a:rPr>
              <a:t>业绩增加，控盘反复，月线周线金叉</a:t>
            </a:r>
            <a:endParaRPr lang="zh-CN" altLang="en-US" sz="1400">
              <a:sym typeface="+mn-ea"/>
            </a:endParaRPr>
          </a:p>
        </p:txBody>
      </p:sp>
      <p:sp>
        <p:nvSpPr>
          <p:cNvPr id="6" name="文本框 5"/>
          <p:cNvSpPr txBox="1"/>
          <p:nvPr userDrawn="1">
            <p:custDataLst>
              <p:tags r:id="rId10"/>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1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组 3006"/>
          <p:cNvPicPr>
            <a:picLocks noChangeAspect="1"/>
          </p:cNvPicPr>
          <p:nvPr/>
        </p:nvPicPr>
        <p:blipFill>
          <a:blip r:embed="rId2"/>
          <a:stretch>
            <a:fillRect/>
          </a:stretch>
        </p:blipFill>
        <p:spPr>
          <a:xfrm>
            <a:off x="1789748" y="1723390"/>
            <a:ext cx="8612505" cy="3411220"/>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目录"/>
          <p:cNvPicPr>
            <a:picLocks noChangeAspect="1"/>
          </p:cNvPicPr>
          <p:nvPr/>
        </p:nvPicPr>
        <p:blipFill>
          <a:blip r:embed="rId2"/>
          <a:stretch>
            <a:fillRect/>
          </a:stretch>
        </p:blipFill>
        <p:spPr>
          <a:xfrm>
            <a:off x="1392555" y="1383030"/>
            <a:ext cx="1457325" cy="3444240"/>
          </a:xfrm>
          <a:prstGeom prst="rect">
            <a:avLst/>
          </a:prstGeom>
        </p:spPr>
      </p:pic>
      <p:grpSp>
        <p:nvGrpSpPr>
          <p:cNvPr id="4" name="组合 3"/>
          <p:cNvGrpSpPr/>
          <p:nvPr>
            <p:custDataLst>
              <p:tags r:id="rId3"/>
            </p:custDataLst>
          </p:nvPr>
        </p:nvGrpSpPr>
        <p:grpSpPr>
          <a:xfrm>
            <a:off x="4187825" y="1383030"/>
            <a:ext cx="6595745" cy="808355"/>
            <a:chOff x="6595" y="2178"/>
            <a:chExt cx="10387" cy="1273"/>
          </a:xfrm>
        </p:grpSpPr>
        <p:pic>
          <p:nvPicPr>
            <p:cNvPr id="5" name="图片 4" descr="第一章"/>
            <p:cNvPicPr>
              <a:picLocks noChangeAspect="1"/>
            </p:cNvPicPr>
            <p:nvPr>
              <p:custDataLst>
                <p:tags r:id="rId4"/>
              </p:custDataLst>
            </p:nvPr>
          </p:nvPicPr>
          <p:blipFill>
            <a:blip r:embed="rId5"/>
            <a:stretch>
              <a:fillRect/>
            </a:stretch>
          </p:blipFill>
          <p:spPr>
            <a:xfrm>
              <a:off x="6595" y="2178"/>
              <a:ext cx="10387" cy="1273"/>
            </a:xfrm>
            <a:prstGeom prst="rect">
              <a:avLst/>
            </a:prstGeom>
          </p:spPr>
        </p:pic>
        <p:sp>
          <p:nvSpPr>
            <p:cNvPr id="7" name="文本框 6"/>
            <p:cNvSpPr txBox="1"/>
            <p:nvPr>
              <p:custDataLst>
                <p:tags r:id="rId6"/>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8" name="文本框 7"/>
            <p:cNvSpPr txBox="1"/>
            <p:nvPr>
              <p:custDataLst>
                <p:tags r:id="rId7"/>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打，奉陪到底</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9" name="组合 8"/>
          <p:cNvGrpSpPr/>
          <p:nvPr>
            <p:custDataLst>
              <p:tags r:id="rId8"/>
            </p:custDataLst>
          </p:nvPr>
        </p:nvGrpSpPr>
        <p:grpSpPr>
          <a:xfrm>
            <a:off x="4187825" y="2487930"/>
            <a:ext cx="6595745" cy="808355"/>
            <a:chOff x="6595" y="2178"/>
            <a:chExt cx="10387" cy="1273"/>
          </a:xfrm>
        </p:grpSpPr>
        <p:pic>
          <p:nvPicPr>
            <p:cNvPr id="10" name="图片 9" descr="第一章"/>
            <p:cNvPicPr>
              <a:picLocks noChangeAspect="1"/>
            </p:cNvPicPr>
            <p:nvPr>
              <p:custDataLst>
                <p:tags r:id="rId9"/>
              </p:custDataLst>
            </p:nvPr>
          </p:nvPicPr>
          <p:blipFill>
            <a:blip r:embed="rId5"/>
            <a:stretch>
              <a:fillRect/>
            </a:stretch>
          </p:blipFill>
          <p:spPr>
            <a:xfrm>
              <a:off x="6595" y="2178"/>
              <a:ext cx="10387" cy="1273"/>
            </a:xfrm>
            <a:prstGeom prst="rect">
              <a:avLst/>
            </a:prstGeom>
          </p:spPr>
        </p:pic>
        <p:sp>
          <p:nvSpPr>
            <p:cNvPr id="13" name="文本框 12"/>
            <p:cNvSpPr txBox="1"/>
            <p:nvPr>
              <p:custDataLst>
                <p:tags r:id="rId10"/>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4" name="文本框 13"/>
            <p:cNvSpPr txBox="1"/>
            <p:nvPr>
              <p:custDataLst>
                <p:tags r:id="rId11"/>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谈，敞开大门</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18" name="组合 17"/>
          <p:cNvGrpSpPr/>
          <p:nvPr>
            <p:custDataLst>
              <p:tags r:id="rId12"/>
            </p:custDataLst>
          </p:nvPr>
        </p:nvGrpSpPr>
        <p:grpSpPr>
          <a:xfrm>
            <a:off x="4187825" y="3592830"/>
            <a:ext cx="6595745" cy="808355"/>
            <a:chOff x="6595" y="2178"/>
            <a:chExt cx="10387" cy="1273"/>
          </a:xfrm>
        </p:grpSpPr>
        <p:pic>
          <p:nvPicPr>
            <p:cNvPr id="19" name="图片 18" descr="第一章"/>
            <p:cNvPicPr>
              <a:picLocks noChangeAspect="1"/>
            </p:cNvPicPr>
            <p:nvPr>
              <p:custDataLst>
                <p:tags r:id="rId13"/>
              </p:custDataLst>
            </p:nvPr>
          </p:nvPicPr>
          <p:blipFill>
            <a:blip r:embed="rId5"/>
            <a:stretch>
              <a:fillRect/>
            </a:stretch>
          </p:blipFill>
          <p:spPr>
            <a:xfrm>
              <a:off x="6595" y="2178"/>
              <a:ext cx="10387" cy="1273"/>
            </a:xfrm>
            <a:prstGeom prst="rect">
              <a:avLst/>
            </a:prstGeom>
          </p:spPr>
        </p:pic>
        <p:sp>
          <p:nvSpPr>
            <p:cNvPr id="20" name="文本框 19"/>
            <p:cNvSpPr txBox="1"/>
            <p:nvPr>
              <p:custDataLst>
                <p:tags r:id="rId14"/>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1" name="文本框 20"/>
            <p:cNvSpPr txBox="1"/>
            <p:nvPr>
              <p:custDataLst>
                <p:tags r:id="rId15"/>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相信，东升西落</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23" name="组合 22"/>
          <p:cNvGrpSpPr/>
          <p:nvPr>
            <p:custDataLst>
              <p:tags r:id="rId16"/>
            </p:custDataLst>
          </p:nvPr>
        </p:nvGrpSpPr>
        <p:grpSpPr>
          <a:xfrm>
            <a:off x="4187825" y="4697730"/>
            <a:ext cx="6595745" cy="808355"/>
            <a:chOff x="6595" y="2178"/>
            <a:chExt cx="10387" cy="1273"/>
          </a:xfrm>
        </p:grpSpPr>
        <p:pic>
          <p:nvPicPr>
            <p:cNvPr id="32" name="图片 31" descr="第一章"/>
            <p:cNvPicPr>
              <a:picLocks noChangeAspect="1"/>
            </p:cNvPicPr>
            <p:nvPr>
              <p:custDataLst>
                <p:tags r:id="rId17"/>
              </p:custDataLst>
            </p:nvPr>
          </p:nvPicPr>
          <p:blipFill>
            <a:blip r:embed="rId5"/>
            <a:stretch>
              <a:fillRect/>
            </a:stretch>
          </p:blipFill>
          <p:spPr>
            <a:xfrm>
              <a:off x="6595" y="2178"/>
              <a:ext cx="10387" cy="1273"/>
            </a:xfrm>
            <a:prstGeom prst="rect">
              <a:avLst/>
            </a:prstGeom>
          </p:spPr>
        </p:pic>
        <p:sp>
          <p:nvSpPr>
            <p:cNvPr id="33" name="文本框 32"/>
            <p:cNvSpPr txBox="1"/>
            <p:nvPr>
              <p:custDataLst>
                <p:tags r:id="rId18"/>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4" name="文本框 33"/>
            <p:cNvSpPr txBox="1"/>
            <p:nvPr>
              <p:custDataLst>
                <p:tags r:id="rId19"/>
              </p:custDataLst>
            </p:nvPr>
          </p:nvSpPr>
          <p:spPr>
            <a:xfrm>
              <a:off x="10006" y="2474"/>
              <a:ext cx="6253" cy="822"/>
            </a:xfrm>
            <a:prstGeom prst="rect">
              <a:avLst/>
            </a:prstGeom>
            <a:noFill/>
          </p:spPr>
          <p:txBody>
            <a:bodyPr wrap="square" rtlCol="0">
              <a:spAutoFit/>
            </a:bodyPr>
            <a:p>
              <a:pPr algn="l" fontAlgn="auto"/>
              <a:r>
                <a:rPr lang="zh-CN" altLang="en-US" sz="2800">
                  <a:solidFill>
                    <a:schemeClr val="bg2"/>
                  </a:solidFill>
                  <a:latin typeface="思源黑体 CN Bold" panose="020B0800000000000000" charset="-122"/>
                  <a:ea typeface="思源黑体 CN Bold" panose="020B0800000000000000" charset="-122"/>
                  <a:sym typeface="+mn-ea"/>
                </a:rPr>
                <a:t>波动是压力测试</a:t>
              </a:r>
              <a:endParaRPr lang="zh-CN" altLang="en-US" sz="2800">
                <a:solidFill>
                  <a:schemeClr val="bg1"/>
                </a:solidFill>
                <a:latin typeface="思源黑体 CN Bold" panose="020B0800000000000000" charset="-122"/>
                <a:ea typeface="思源黑体 CN Bold" panose="020B0800000000000000" charset="-122"/>
              </a:endParaRPr>
            </a:p>
          </p:txBody>
        </p:sp>
      </p:grpSp>
    </p:spTree>
    <p:custDataLst>
      <p:tags r:id="rId20"/>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打，奉陪到底</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pic>
        <p:nvPicPr>
          <p:cNvPr id="3" name="图片 2"/>
          <p:cNvPicPr/>
          <p:nvPr/>
        </p:nvPicPr>
        <p:blipFill>
          <a:blip r:embed="rId4"/>
          <a:stretch>
            <a:fillRect/>
          </a:stretch>
        </p:blipFill>
        <p:spPr>
          <a:xfrm>
            <a:off x="140970" y="2635250"/>
            <a:ext cx="2980690" cy="3437890"/>
          </a:xfrm>
          <a:prstGeom prst="rect">
            <a:avLst/>
          </a:prstGeom>
        </p:spPr>
      </p:pic>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10" name="文本框 9"/>
          <p:cNvSpPr txBox="1"/>
          <p:nvPr/>
        </p:nvSpPr>
        <p:spPr>
          <a:xfrm>
            <a:off x="423545" y="860425"/>
            <a:ext cx="2320925" cy="2568575"/>
          </a:xfrm>
          <a:prstGeom prst="rect">
            <a:avLst/>
          </a:prstGeom>
        </p:spPr>
        <p:txBody>
          <a:bodyPr>
            <a:noAutofit/>
          </a:bodyPr>
          <a:p>
            <a:pPr marL="0" indent="342900"/>
            <a:r>
              <a:rPr lang="en-US" altLang="zh-CN" sz="1600" b="0" i="0">
                <a:solidFill>
                  <a:schemeClr val="bg1"/>
                </a:solidFill>
                <a:latin typeface="楷体" panose="02010609060101010101" charset="-122"/>
                <a:ea typeface="楷体" panose="02010609060101010101" charset="-122"/>
                <a:cs typeface="楷体" panose="02010609060101010101" charset="-122"/>
              </a:rPr>
              <a:t>2018</a:t>
            </a:r>
            <a:r>
              <a:rPr lang="zh-CN" altLang="en-US" sz="1600" b="0" i="0">
                <a:solidFill>
                  <a:schemeClr val="bg1"/>
                </a:solidFill>
                <a:latin typeface="楷体" panose="02010609060101010101" charset="-122"/>
                <a:ea typeface="楷体" panose="02010609060101010101" charset="-122"/>
                <a:cs typeface="楷体" panose="02010609060101010101" charset="-122"/>
              </a:rPr>
              <a:t>年</a:t>
            </a:r>
            <a:r>
              <a:rPr lang="en-US" altLang="zh-CN" sz="1600" b="0" i="0">
                <a:solidFill>
                  <a:schemeClr val="bg1"/>
                </a:solidFill>
                <a:latin typeface="楷体" panose="02010609060101010101" charset="-122"/>
                <a:ea typeface="楷体" panose="02010609060101010101" charset="-122"/>
                <a:cs typeface="楷体" panose="02010609060101010101" charset="-122"/>
              </a:rPr>
              <a:t>3</a:t>
            </a:r>
            <a:r>
              <a:rPr lang="zh-CN" altLang="en-US" sz="1600" b="0" i="0">
                <a:solidFill>
                  <a:schemeClr val="bg1"/>
                </a:solidFill>
                <a:latin typeface="楷体" panose="02010609060101010101" charset="-122"/>
                <a:ea typeface="楷体" panose="02010609060101010101" charset="-122"/>
                <a:cs typeface="楷体" panose="02010609060101010101" charset="-122"/>
              </a:rPr>
              <a:t>月</a:t>
            </a:r>
            <a:r>
              <a:rPr lang="en-US" altLang="zh-CN" sz="1600" b="0" i="0">
                <a:solidFill>
                  <a:schemeClr val="bg1"/>
                </a:solidFill>
                <a:latin typeface="楷体" panose="02010609060101010101" charset="-122"/>
                <a:ea typeface="楷体" panose="02010609060101010101" charset="-122"/>
                <a:cs typeface="楷体" panose="02010609060101010101" charset="-122"/>
              </a:rPr>
              <a:t>22</a:t>
            </a:r>
            <a:r>
              <a:rPr lang="zh-CN" altLang="en-US" sz="1600" b="0" i="0">
                <a:solidFill>
                  <a:schemeClr val="bg1"/>
                </a:solidFill>
                <a:latin typeface="楷体" panose="02010609060101010101" charset="-122"/>
                <a:ea typeface="楷体" panose="02010609060101010101" charset="-122"/>
                <a:cs typeface="楷体" panose="02010609060101010101" charset="-122"/>
              </a:rPr>
              <a:t>日，特朗普签署总统备忘录，依据“</a:t>
            </a:r>
            <a:r>
              <a:rPr lang="en-US" altLang="zh-CN" sz="1600" b="0" i="0">
                <a:solidFill>
                  <a:schemeClr val="bg1"/>
                </a:solidFill>
                <a:latin typeface="楷体" panose="02010609060101010101" charset="-122"/>
                <a:ea typeface="楷体" panose="02010609060101010101" charset="-122"/>
                <a:cs typeface="楷体" panose="02010609060101010101" charset="-122"/>
              </a:rPr>
              <a:t>301</a:t>
            </a:r>
            <a:r>
              <a:rPr lang="zh-CN" altLang="en-US" sz="1600" b="0" i="0">
                <a:solidFill>
                  <a:schemeClr val="bg1"/>
                </a:solidFill>
                <a:latin typeface="楷体" panose="02010609060101010101" charset="-122"/>
                <a:ea typeface="楷体" panose="02010609060101010101" charset="-122"/>
                <a:cs typeface="楷体" panose="02010609060101010101" charset="-122"/>
              </a:rPr>
              <a:t>调查”结果，计划对价值</a:t>
            </a:r>
            <a:r>
              <a:rPr lang="en-US" altLang="zh-CN" sz="1600" b="0" i="0">
                <a:solidFill>
                  <a:schemeClr val="bg1"/>
                </a:solidFill>
                <a:latin typeface="楷体" panose="02010609060101010101" charset="-122"/>
                <a:ea typeface="楷体" panose="02010609060101010101" charset="-122"/>
                <a:cs typeface="楷体" panose="02010609060101010101" charset="-122"/>
              </a:rPr>
              <a:t>600</a:t>
            </a:r>
            <a:r>
              <a:rPr lang="zh-CN" altLang="en-US" sz="1600" b="0" i="0">
                <a:solidFill>
                  <a:schemeClr val="bg1"/>
                </a:solidFill>
                <a:latin typeface="楷体" panose="02010609060101010101" charset="-122"/>
                <a:ea typeface="楷体" panose="02010609060101010101" charset="-122"/>
                <a:cs typeface="楷体" panose="02010609060101010101" charset="-122"/>
              </a:rPr>
              <a:t>亿美元的中国进口商品征收关税，并限制中国企业对美投资并购。</a:t>
            </a:r>
            <a:endParaRPr lang="zh-CN" altLang="en-US" sz="1600" b="0" i="0">
              <a:solidFill>
                <a:schemeClr val="bg1"/>
              </a:solidFill>
              <a:latin typeface="楷体" panose="02010609060101010101" charset="-122"/>
              <a:ea typeface="楷体" panose="02010609060101010101" charset="-122"/>
              <a:cs typeface="楷体" panose="02010609060101010101" charset="-122"/>
            </a:endParaRPr>
          </a:p>
          <a:p>
            <a:pPr marL="0" indent="342900"/>
            <a:r>
              <a:rPr lang="en-US" altLang="zh-CN" sz="1600">
                <a:solidFill>
                  <a:schemeClr val="bg1"/>
                </a:solidFill>
                <a:latin typeface="楷体" panose="02010609060101010101" charset="-122"/>
                <a:ea typeface="楷体" panose="02010609060101010101" charset="-122"/>
                <a:cs typeface="楷体" panose="02010609060101010101" charset="-122"/>
                <a:sym typeface="+mn-ea"/>
              </a:rPr>
              <a:t>3</a:t>
            </a:r>
            <a:r>
              <a:rPr lang="zh-CN" altLang="en-US" sz="1600">
                <a:solidFill>
                  <a:schemeClr val="bg1"/>
                </a:solidFill>
                <a:latin typeface="楷体" panose="02010609060101010101" charset="-122"/>
                <a:ea typeface="楷体" panose="02010609060101010101" charset="-122"/>
                <a:cs typeface="楷体" panose="02010609060101010101" charset="-122"/>
                <a:sym typeface="+mn-ea"/>
              </a:rPr>
              <a:t>月</a:t>
            </a:r>
            <a:r>
              <a:rPr lang="en-US" altLang="zh-CN" sz="1600">
                <a:solidFill>
                  <a:schemeClr val="bg1"/>
                </a:solidFill>
                <a:latin typeface="楷体" panose="02010609060101010101" charset="-122"/>
                <a:ea typeface="楷体" panose="02010609060101010101" charset="-122"/>
                <a:cs typeface="楷体" panose="02010609060101010101" charset="-122"/>
                <a:sym typeface="+mn-ea"/>
              </a:rPr>
              <a:t>23</a:t>
            </a:r>
            <a:r>
              <a:rPr lang="zh-CN" altLang="en-US" sz="1600">
                <a:solidFill>
                  <a:schemeClr val="bg1"/>
                </a:solidFill>
                <a:latin typeface="楷体" panose="02010609060101010101" charset="-122"/>
                <a:ea typeface="楷体" panose="02010609060101010101" charset="-122"/>
                <a:cs typeface="楷体" panose="02010609060101010101" charset="-122"/>
                <a:sym typeface="+mn-ea"/>
              </a:rPr>
              <a:t>日，</a:t>
            </a:r>
            <a:r>
              <a:rPr lang="en-US" altLang="zh-CN" sz="1600">
                <a:solidFill>
                  <a:schemeClr val="bg1"/>
                </a:solidFill>
                <a:latin typeface="楷体" panose="02010609060101010101" charset="-122"/>
                <a:ea typeface="楷体" panose="02010609060101010101" charset="-122"/>
                <a:cs typeface="楷体" panose="02010609060101010101" charset="-122"/>
                <a:sym typeface="+mn-ea"/>
              </a:rPr>
              <a:t>A</a:t>
            </a:r>
            <a:r>
              <a:rPr lang="zh-CN" altLang="en-US" sz="1600">
                <a:solidFill>
                  <a:schemeClr val="bg1"/>
                </a:solidFill>
                <a:latin typeface="楷体" panose="02010609060101010101" charset="-122"/>
                <a:ea typeface="楷体" panose="02010609060101010101" charset="-122"/>
                <a:cs typeface="楷体" panose="02010609060101010101" charset="-122"/>
                <a:sym typeface="+mn-ea"/>
              </a:rPr>
              <a:t>股黑色星期五，</a:t>
            </a:r>
            <a:r>
              <a:rPr lang="en-US" altLang="zh-CN" sz="1600">
                <a:solidFill>
                  <a:schemeClr val="bg1"/>
                </a:solidFill>
                <a:latin typeface="楷体" panose="02010609060101010101" charset="-122"/>
                <a:ea typeface="楷体" panose="02010609060101010101" charset="-122"/>
                <a:cs typeface="楷体" panose="02010609060101010101" charset="-122"/>
                <a:sym typeface="+mn-ea"/>
              </a:rPr>
              <a:t>3026</a:t>
            </a:r>
            <a:r>
              <a:rPr lang="zh-CN" altLang="en-US" sz="1600">
                <a:solidFill>
                  <a:schemeClr val="bg1"/>
                </a:solidFill>
                <a:latin typeface="楷体" panose="02010609060101010101" charset="-122"/>
                <a:ea typeface="楷体" panose="02010609060101010101" charset="-122"/>
                <a:cs typeface="楷体" panose="02010609060101010101" charset="-122"/>
                <a:sym typeface="+mn-ea"/>
              </a:rPr>
              <a:t>只股票下跌。上证指数</a:t>
            </a:r>
            <a:r>
              <a:rPr lang="en-US" altLang="zh-CN" sz="1600">
                <a:solidFill>
                  <a:schemeClr val="bg1"/>
                </a:solidFill>
                <a:latin typeface="楷体" panose="02010609060101010101" charset="-122"/>
                <a:ea typeface="楷体" panose="02010609060101010101" charset="-122"/>
                <a:cs typeface="楷体" panose="02010609060101010101" charset="-122"/>
                <a:sym typeface="+mn-ea"/>
              </a:rPr>
              <a:t>-3.39%</a:t>
            </a:r>
            <a:r>
              <a:rPr lang="zh-CN" altLang="en-US" sz="1600">
                <a:solidFill>
                  <a:schemeClr val="bg1"/>
                </a:solidFill>
                <a:latin typeface="楷体" panose="02010609060101010101" charset="-122"/>
                <a:ea typeface="楷体" panose="02010609060101010101" charset="-122"/>
                <a:cs typeface="楷体" panose="02010609060101010101" charset="-122"/>
                <a:sym typeface="+mn-ea"/>
              </a:rPr>
              <a:t>，深成指</a:t>
            </a:r>
            <a:r>
              <a:rPr lang="en-US" altLang="zh-CN" sz="1600">
                <a:solidFill>
                  <a:schemeClr val="bg1"/>
                </a:solidFill>
                <a:latin typeface="楷体" panose="02010609060101010101" charset="-122"/>
                <a:ea typeface="楷体" panose="02010609060101010101" charset="-122"/>
                <a:cs typeface="楷体" panose="02010609060101010101" charset="-122"/>
                <a:sym typeface="+mn-ea"/>
              </a:rPr>
              <a:t>-4.02%</a:t>
            </a:r>
            <a:r>
              <a:rPr lang="zh-CN" altLang="en-US" sz="1600">
                <a:solidFill>
                  <a:schemeClr val="bg1"/>
                </a:solidFill>
                <a:latin typeface="楷体" panose="02010609060101010101" charset="-122"/>
                <a:ea typeface="楷体" panose="02010609060101010101" charset="-122"/>
                <a:cs typeface="楷体" panose="02010609060101010101" charset="-122"/>
                <a:sym typeface="+mn-ea"/>
              </a:rPr>
              <a:t>。</a:t>
            </a:r>
            <a:endParaRPr lang="zh-CN" altLang="en-US" sz="1600" b="0" i="0">
              <a:solidFill>
                <a:schemeClr val="bg1"/>
              </a:solidFill>
              <a:latin typeface="楷体" panose="02010609060101010101" charset="-122"/>
              <a:ea typeface="楷体" panose="02010609060101010101" charset="-122"/>
              <a:cs typeface="楷体" panose="02010609060101010101" charset="-122"/>
            </a:endParaRPr>
          </a:p>
        </p:txBody>
      </p:sp>
      <p:pic>
        <p:nvPicPr>
          <p:cNvPr id="11" name="图片 10"/>
          <p:cNvPicPr>
            <a:picLocks noChangeAspect="1"/>
          </p:cNvPicPr>
          <p:nvPr/>
        </p:nvPicPr>
        <p:blipFill>
          <a:blip r:embed="rId3"/>
          <a:stretch>
            <a:fillRect/>
          </a:stretch>
        </p:blipFill>
        <p:spPr>
          <a:xfrm>
            <a:off x="2675255" y="726440"/>
            <a:ext cx="9027160" cy="4483100"/>
          </a:xfrm>
          <a:prstGeom prst="rect">
            <a:avLst/>
          </a:prstGeom>
        </p:spPr>
      </p:pic>
      <p:pic>
        <p:nvPicPr>
          <p:cNvPr id="6" name="图片 5"/>
          <p:cNvPicPr>
            <a:picLocks noChangeAspect="1"/>
          </p:cNvPicPr>
          <p:nvPr/>
        </p:nvPicPr>
        <p:blipFill>
          <a:blip r:embed="rId4"/>
          <a:stretch>
            <a:fillRect/>
          </a:stretch>
        </p:blipFill>
        <p:spPr>
          <a:xfrm>
            <a:off x="492760" y="3662045"/>
            <a:ext cx="7245350" cy="2746375"/>
          </a:xfrm>
          <a:prstGeom prst="rect">
            <a:avLst/>
          </a:prstGeom>
        </p:spPr>
      </p:pic>
      <p:sp>
        <p:nvSpPr>
          <p:cNvPr id="13" name="文本框 12"/>
          <p:cNvSpPr txBox="1"/>
          <p:nvPr/>
        </p:nvSpPr>
        <p:spPr>
          <a:xfrm>
            <a:off x="3228340" y="91440"/>
            <a:ext cx="5744845" cy="457200"/>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回顾：上一轮贸易战</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14" name="文本框 13"/>
          <p:cNvSpPr txBox="1"/>
          <p:nvPr/>
        </p:nvSpPr>
        <p:spPr>
          <a:xfrm>
            <a:off x="7738110" y="5316855"/>
            <a:ext cx="3964305" cy="1027430"/>
          </a:xfrm>
          <a:prstGeom prst="rect">
            <a:avLst/>
          </a:prstGeom>
          <a:noFill/>
        </p:spPr>
        <p:txBody>
          <a:bodyPr wrap="square" rtlCol="0" anchor="t">
            <a:noAutofit/>
          </a:bodyPr>
          <a:p>
            <a:r>
              <a:rPr lang="zh-CN" sz="1600">
                <a:solidFill>
                  <a:schemeClr val="bg1"/>
                </a:solidFill>
                <a:latin typeface="楷体" panose="02010609060101010101" charset="-122"/>
                <a:ea typeface="楷体" panose="02010609060101010101" charset="-122"/>
                <a:cs typeface="楷体" panose="02010609060101010101" charset="-122"/>
                <a:sym typeface="+mn-ea"/>
              </a:rPr>
              <a:t>这一年，中美进行多轮磋商，但是特朗普在</a:t>
            </a:r>
            <a:r>
              <a:rPr lang="en-US" altLang="zh-CN" sz="1600">
                <a:solidFill>
                  <a:schemeClr val="bg1"/>
                </a:solidFill>
                <a:latin typeface="楷体" panose="02010609060101010101" charset="-122"/>
                <a:ea typeface="楷体" panose="02010609060101010101" charset="-122"/>
                <a:cs typeface="楷体" panose="02010609060101010101" charset="-122"/>
                <a:sym typeface="+mn-ea"/>
              </a:rPr>
              <a:t>2018</a:t>
            </a:r>
            <a:r>
              <a:rPr lang="zh-CN" altLang="en-US" sz="1600">
                <a:solidFill>
                  <a:schemeClr val="bg1"/>
                </a:solidFill>
                <a:latin typeface="楷体" panose="02010609060101010101" charset="-122"/>
                <a:ea typeface="楷体" panose="02010609060101010101" charset="-122"/>
                <a:cs typeface="楷体" panose="02010609060101010101" charset="-122"/>
                <a:sym typeface="+mn-ea"/>
              </a:rPr>
              <a:t>年</a:t>
            </a:r>
            <a:r>
              <a:rPr lang="en-US" altLang="zh-CN" sz="1600">
                <a:solidFill>
                  <a:schemeClr val="bg1"/>
                </a:solidFill>
                <a:latin typeface="楷体" panose="02010609060101010101" charset="-122"/>
                <a:ea typeface="楷体" panose="02010609060101010101" charset="-122"/>
                <a:cs typeface="楷体" panose="02010609060101010101" charset="-122"/>
                <a:sym typeface="+mn-ea"/>
              </a:rPr>
              <a:t>4</a:t>
            </a:r>
            <a:r>
              <a:rPr lang="zh-CN" altLang="en-US" sz="1600">
                <a:solidFill>
                  <a:schemeClr val="bg1"/>
                </a:solidFill>
                <a:latin typeface="楷体" panose="02010609060101010101" charset="-122"/>
                <a:ea typeface="楷体" panose="02010609060101010101" charset="-122"/>
                <a:cs typeface="楷体" panose="02010609060101010101" charset="-122"/>
                <a:sym typeface="+mn-ea"/>
              </a:rPr>
              <a:t>月和</a:t>
            </a:r>
            <a:r>
              <a:rPr lang="en-US" altLang="zh-CN" sz="1600">
                <a:solidFill>
                  <a:schemeClr val="bg1"/>
                </a:solidFill>
                <a:latin typeface="楷体" panose="02010609060101010101" charset="-122"/>
                <a:ea typeface="楷体" panose="02010609060101010101" charset="-122"/>
                <a:cs typeface="楷体" panose="02010609060101010101" charset="-122"/>
                <a:sym typeface="+mn-ea"/>
              </a:rPr>
              <a:t>2019</a:t>
            </a:r>
            <a:r>
              <a:rPr lang="zh-CN" altLang="en-US" sz="1600">
                <a:solidFill>
                  <a:schemeClr val="bg1"/>
                </a:solidFill>
                <a:latin typeface="楷体" panose="02010609060101010101" charset="-122"/>
                <a:ea typeface="楷体" panose="02010609060101010101" charset="-122"/>
                <a:cs typeface="楷体" panose="02010609060101010101" charset="-122"/>
                <a:sym typeface="+mn-ea"/>
              </a:rPr>
              <a:t>年</a:t>
            </a:r>
            <a:r>
              <a:rPr lang="en-US" altLang="zh-CN" sz="1600">
                <a:solidFill>
                  <a:schemeClr val="bg1"/>
                </a:solidFill>
                <a:latin typeface="楷体" panose="02010609060101010101" charset="-122"/>
                <a:ea typeface="楷体" panose="02010609060101010101" charset="-122"/>
                <a:cs typeface="楷体" panose="02010609060101010101" charset="-122"/>
                <a:sym typeface="+mn-ea"/>
              </a:rPr>
              <a:t>12</a:t>
            </a:r>
            <a:r>
              <a:rPr lang="zh-CN" altLang="en-US" sz="1600">
                <a:solidFill>
                  <a:schemeClr val="bg1"/>
                </a:solidFill>
                <a:latin typeface="楷体" panose="02010609060101010101" charset="-122"/>
                <a:ea typeface="楷体" panose="02010609060101010101" charset="-122"/>
                <a:cs typeface="楷体" panose="02010609060101010101" charset="-122"/>
                <a:sym typeface="+mn-ea"/>
              </a:rPr>
              <a:t>月</a:t>
            </a:r>
            <a:r>
              <a:rPr lang="en-US" altLang="zh-CN" sz="1600">
                <a:solidFill>
                  <a:schemeClr val="bg1"/>
                </a:solidFill>
                <a:latin typeface="楷体" panose="02010609060101010101" charset="-122"/>
                <a:ea typeface="楷体" panose="02010609060101010101" charset="-122"/>
                <a:cs typeface="楷体" panose="02010609060101010101" charset="-122"/>
                <a:sym typeface="+mn-ea"/>
              </a:rPr>
              <a:t>2</a:t>
            </a:r>
            <a:r>
              <a:rPr lang="zh-CN" altLang="en-US" sz="1600">
                <a:solidFill>
                  <a:schemeClr val="bg1"/>
                </a:solidFill>
                <a:latin typeface="楷体" panose="02010609060101010101" charset="-122"/>
                <a:ea typeface="楷体" panose="02010609060101010101" charset="-122"/>
                <a:cs typeface="楷体" panose="02010609060101010101" charset="-122"/>
                <a:sym typeface="+mn-ea"/>
              </a:rPr>
              <a:t>次</a:t>
            </a:r>
            <a:r>
              <a:rPr lang="zh-CN" sz="1600">
                <a:solidFill>
                  <a:schemeClr val="bg1"/>
                </a:solidFill>
                <a:latin typeface="楷体" panose="02010609060101010101" charset="-122"/>
                <a:ea typeface="楷体" panose="02010609060101010101" charset="-122"/>
                <a:cs typeface="楷体" panose="02010609060101010101" charset="-122"/>
                <a:sym typeface="+mn-ea"/>
              </a:rPr>
              <a:t>毁约。</a:t>
            </a:r>
            <a:endParaRPr lang="zh-CN" sz="1600">
              <a:solidFill>
                <a:schemeClr val="bg1"/>
              </a:solidFill>
              <a:latin typeface="楷体" panose="02010609060101010101" charset="-122"/>
              <a:ea typeface="楷体" panose="02010609060101010101" charset="-122"/>
              <a:cs typeface="楷体" panose="02010609060101010101" charset="-122"/>
              <a:sym typeface="+mn-ea"/>
            </a:endParaRPr>
          </a:p>
          <a:p>
            <a:r>
              <a:rPr lang="zh-CN" sz="1600">
                <a:solidFill>
                  <a:schemeClr val="bg1"/>
                </a:solidFill>
                <a:latin typeface="楷体" panose="02010609060101010101" charset="-122"/>
                <a:ea typeface="楷体" panose="02010609060101010101" charset="-122"/>
                <a:cs typeface="楷体" panose="02010609060101010101" charset="-122"/>
                <a:sym typeface="+mn-ea"/>
              </a:rPr>
              <a:t>上证指数在</a:t>
            </a:r>
            <a:r>
              <a:rPr lang="en-US" altLang="zh-CN" sz="1600">
                <a:solidFill>
                  <a:schemeClr val="bg1"/>
                </a:solidFill>
                <a:latin typeface="楷体" panose="02010609060101010101" charset="-122"/>
                <a:ea typeface="楷体" panose="02010609060101010101" charset="-122"/>
                <a:cs typeface="楷体" panose="02010609060101010101" charset="-122"/>
                <a:sym typeface="+mn-ea"/>
              </a:rPr>
              <a:t>2019</a:t>
            </a:r>
            <a:r>
              <a:rPr lang="zh-CN" altLang="en-US" sz="1600">
                <a:solidFill>
                  <a:schemeClr val="bg1"/>
                </a:solidFill>
                <a:latin typeface="楷体" panose="02010609060101010101" charset="-122"/>
                <a:ea typeface="楷体" panose="02010609060101010101" charset="-122"/>
                <a:cs typeface="楷体" panose="02010609060101010101" charset="-122"/>
                <a:sym typeface="+mn-ea"/>
              </a:rPr>
              <a:t>年元旦前后的</a:t>
            </a:r>
            <a:r>
              <a:rPr lang="en-US" altLang="zh-CN" sz="1600">
                <a:solidFill>
                  <a:schemeClr val="bg1"/>
                </a:solidFill>
                <a:latin typeface="楷体" panose="02010609060101010101" charset="-122"/>
                <a:ea typeface="楷体" panose="02010609060101010101" charset="-122"/>
                <a:cs typeface="楷体" panose="02010609060101010101" charset="-122"/>
                <a:sym typeface="+mn-ea"/>
              </a:rPr>
              <a:t>2440</a:t>
            </a:r>
            <a:r>
              <a:rPr lang="zh-CN" altLang="en-US" sz="1600">
                <a:solidFill>
                  <a:schemeClr val="bg1"/>
                </a:solidFill>
                <a:latin typeface="楷体" panose="02010609060101010101" charset="-122"/>
                <a:ea typeface="楷体" panose="02010609060101010101" charset="-122"/>
                <a:cs typeface="楷体" panose="02010609060101010101" charset="-122"/>
                <a:sym typeface="+mn-ea"/>
              </a:rPr>
              <a:t>点见底，也是多轮救市的结果。（左图来自大公报）</a:t>
            </a:r>
            <a:endParaRPr lang="zh-CN" altLang="en-US" sz="1600">
              <a:solidFill>
                <a:schemeClr val="bg1"/>
              </a:solidFill>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6" name="图片 5"/>
          <p:cNvPicPr>
            <a:picLocks noChangeAspect="1"/>
          </p:cNvPicPr>
          <p:nvPr/>
        </p:nvPicPr>
        <p:blipFill>
          <a:blip r:embed="rId2"/>
          <a:stretch>
            <a:fillRect/>
          </a:stretch>
        </p:blipFill>
        <p:spPr>
          <a:xfrm>
            <a:off x="833120" y="682625"/>
            <a:ext cx="3750945" cy="5810250"/>
          </a:xfrm>
          <a:prstGeom prst="rect">
            <a:avLst/>
          </a:prstGeom>
        </p:spPr>
      </p:pic>
      <p:sp>
        <p:nvSpPr>
          <p:cNvPr id="7" name="文本框 6"/>
          <p:cNvSpPr txBox="1"/>
          <p:nvPr/>
        </p:nvSpPr>
        <p:spPr>
          <a:xfrm>
            <a:off x="4669155" y="656590"/>
            <a:ext cx="6704330" cy="1881505"/>
          </a:xfrm>
          <a:prstGeom prst="rect">
            <a:avLst/>
          </a:prstGeom>
        </p:spPr>
        <p:txBody>
          <a:bodyPr>
            <a:noAutofit/>
          </a:bodyPr>
          <a:p>
            <a:pPr marL="0" indent="323850" algn="just"/>
            <a:r>
              <a:rPr lang="zh-CN" altLang="en-US" b="0" i="0">
                <a:solidFill>
                  <a:schemeClr val="bg1"/>
                </a:solidFill>
                <a:latin typeface="楷体" panose="02010609060101010101" charset="-122"/>
                <a:ea typeface="楷体" panose="02010609060101010101" charset="-122"/>
                <a:cs typeface="楷体" panose="02010609060101010101" charset="-122"/>
              </a:rPr>
              <a:t>之前，美国平均关税税率约为</a:t>
            </a:r>
            <a:r>
              <a:rPr lang="en-US" altLang="zh-CN" b="0" i="0">
                <a:solidFill>
                  <a:schemeClr val="bg1"/>
                </a:solidFill>
                <a:latin typeface="楷体" panose="02010609060101010101" charset="-122"/>
                <a:ea typeface="楷体" panose="02010609060101010101" charset="-122"/>
                <a:cs typeface="楷体" panose="02010609060101010101" charset="-122"/>
              </a:rPr>
              <a:t> 1.5%</a:t>
            </a:r>
            <a:r>
              <a:rPr lang="zh-CN" altLang="en-US" b="0" i="0">
                <a:solidFill>
                  <a:schemeClr val="bg1"/>
                </a:solidFill>
                <a:latin typeface="楷体" panose="02010609060101010101" charset="-122"/>
                <a:ea typeface="楷体" panose="02010609060101010101" charset="-122"/>
                <a:cs typeface="楷体" panose="02010609060101010101" charset="-122"/>
              </a:rPr>
              <a:t>。</a:t>
            </a:r>
            <a:r>
              <a:rPr lang="en-US" altLang="zh-CN">
                <a:solidFill>
                  <a:schemeClr val="bg1"/>
                </a:solidFill>
                <a:latin typeface="楷体" panose="02010609060101010101" charset="-122"/>
                <a:ea typeface="楷体" panose="02010609060101010101" charset="-122"/>
                <a:cs typeface="楷体" panose="02010609060101010101" charset="-122"/>
                <a:sym typeface="+mn-ea"/>
              </a:rPr>
              <a:t>2016 </a:t>
            </a:r>
            <a:r>
              <a:rPr lang="zh-CN" altLang="en-US">
                <a:solidFill>
                  <a:schemeClr val="bg1"/>
                </a:solidFill>
                <a:latin typeface="楷体" panose="02010609060101010101" charset="-122"/>
                <a:ea typeface="楷体" panose="02010609060101010101" charset="-122"/>
                <a:cs typeface="楷体" panose="02010609060101010101" charset="-122"/>
                <a:sym typeface="+mn-ea"/>
              </a:rPr>
              <a:t>年特朗普上任</a:t>
            </a:r>
            <a:r>
              <a:rPr lang="zh-CN" altLang="en-US" b="0" i="0">
                <a:solidFill>
                  <a:schemeClr val="bg1"/>
                </a:solidFill>
                <a:latin typeface="楷体" panose="02010609060101010101" charset="-122"/>
                <a:ea typeface="楷体" panose="02010609060101010101" charset="-122"/>
                <a:cs typeface="楷体" panose="02010609060101010101" charset="-122"/>
              </a:rPr>
              <a:t>后，提高了对来自中国的钢铁、铝、洗衣机、太阳能电池板和许多商品的关税。</a:t>
            </a:r>
            <a:r>
              <a:rPr lang="en-US" altLang="zh-CN">
                <a:solidFill>
                  <a:schemeClr val="bg1"/>
                </a:solidFill>
                <a:latin typeface="楷体" panose="02010609060101010101" charset="-122"/>
                <a:ea typeface="楷体" panose="02010609060101010101" charset="-122"/>
                <a:cs typeface="楷体" panose="02010609060101010101" charset="-122"/>
                <a:sym typeface="+mn-ea"/>
              </a:rPr>
              <a:t>2018</a:t>
            </a:r>
            <a:r>
              <a:rPr lang="zh-CN" altLang="en-US">
                <a:solidFill>
                  <a:schemeClr val="bg1"/>
                </a:solidFill>
                <a:latin typeface="楷体" panose="02010609060101010101" charset="-122"/>
                <a:ea typeface="楷体" panose="02010609060101010101" charset="-122"/>
                <a:cs typeface="楷体" panose="02010609060101010101" charset="-122"/>
                <a:sym typeface="+mn-ea"/>
              </a:rPr>
              <a:t>年，特朗普对中国</a:t>
            </a:r>
            <a:r>
              <a:rPr lang="en-US" altLang="zh-CN">
                <a:solidFill>
                  <a:schemeClr val="bg1"/>
                </a:solidFill>
                <a:latin typeface="楷体" panose="02010609060101010101" charset="-122"/>
                <a:ea typeface="楷体" panose="02010609060101010101" charset="-122"/>
                <a:cs typeface="楷体" panose="02010609060101010101" charset="-122"/>
                <a:sym typeface="+mn-ea"/>
              </a:rPr>
              <a:t>340</a:t>
            </a:r>
            <a:r>
              <a:rPr lang="zh-CN" altLang="en-US">
                <a:solidFill>
                  <a:schemeClr val="bg1"/>
                </a:solidFill>
                <a:latin typeface="楷体" panose="02010609060101010101" charset="-122"/>
                <a:ea typeface="楷体" panose="02010609060101010101" charset="-122"/>
                <a:cs typeface="楷体" panose="02010609060101010101" charset="-122"/>
                <a:sym typeface="+mn-ea"/>
              </a:rPr>
              <a:t>亿商品砸下</a:t>
            </a:r>
            <a:r>
              <a:rPr lang="en-US" altLang="zh-CN">
                <a:solidFill>
                  <a:schemeClr val="bg1"/>
                </a:solidFill>
                <a:latin typeface="楷体" panose="02010609060101010101" charset="-122"/>
                <a:ea typeface="楷体" panose="02010609060101010101" charset="-122"/>
                <a:cs typeface="楷体" panose="02010609060101010101" charset="-122"/>
                <a:sym typeface="+mn-ea"/>
              </a:rPr>
              <a:t>25%</a:t>
            </a:r>
            <a:r>
              <a:rPr lang="zh-CN" altLang="en-US">
                <a:solidFill>
                  <a:schemeClr val="bg1"/>
                </a:solidFill>
                <a:latin typeface="楷体" panose="02010609060101010101" charset="-122"/>
                <a:ea typeface="楷体" panose="02010609060101010101" charset="-122"/>
                <a:cs typeface="楷体" panose="02010609060101010101" charset="-122"/>
                <a:sym typeface="+mn-ea"/>
              </a:rPr>
              <a:t>的重税，号称：让制造业回流！让中国低头！到</a:t>
            </a:r>
            <a:r>
              <a:rPr lang="en-US" altLang="zh-CN">
                <a:solidFill>
                  <a:schemeClr val="bg1"/>
                </a:solidFill>
                <a:latin typeface="楷体" panose="02010609060101010101" charset="-122"/>
                <a:ea typeface="楷体" panose="02010609060101010101" charset="-122"/>
                <a:cs typeface="楷体" panose="02010609060101010101" charset="-122"/>
                <a:sym typeface="+mn-ea"/>
              </a:rPr>
              <a:t>2019 </a:t>
            </a:r>
            <a:r>
              <a:rPr lang="zh-CN" altLang="en-US">
                <a:solidFill>
                  <a:schemeClr val="bg1"/>
                </a:solidFill>
                <a:latin typeface="楷体" panose="02010609060101010101" charset="-122"/>
                <a:ea typeface="楷体" panose="02010609060101010101" charset="-122"/>
                <a:cs typeface="楷体" panose="02010609060101010101" charset="-122"/>
                <a:sym typeface="+mn-ea"/>
              </a:rPr>
              <a:t>年，关税税率大约翻了一番，达到</a:t>
            </a:r>
            <a:r>
              <a:rPr lang="en-US" altLang="zh-CN">
                <a:solidFill>
                  <a:schemeClr val="bg1"/>
                </a:solidFill>
                <a:latin typeface="楷体" panose="02010609060101010101" charset="-122"/>
                <a:ea typeface="楷体" panose="02010609060101010101" charset="-122"/>
                <a:cs typeface="楷体" panose="02010609060101010101" charset="-122"/>
                <a:sym typeface="+mn-ea"/>
              </a:rPr>
              <a:t>3%</a:t>
            </a:r>
            <a:r>
              <a:rPr lang="zh-CN" altLang="en-US">
                <a:solidFill>
                  <a:schemeClr val="bg1"/>
                </a:solidFill>
                <a:latin typeface="楷体" panose="02010609060101010101" charset="-122"/>
                <a:ea typeface="楷体" panose="02010609060101010101" charset="-122"/>
                <a:cs typeface="楷体" panose="02010609060101010101" charset="-122"/>
                <a:sym typeface="+mn-ea"/>
              </a:rPr>
              <a:t>左右。结果，贸易逆差不减反增。</a:t>
            </a:r>
            <a:endParaRPr lang="zh-CN" altLang="en-US">
              <a:solidFill>
                <a:schemeClr val="bg1"/>
              </a:solidFill>
              <a:latin typeface="楷体" panose="02010609060101010101" charset="-122"/>
              <a:ea typeface="楷体" panose="02010609060101010101" charset="-122"/>
              <a:cs typeface="楷体" panose="02010609060101010101" charset="-122"/>
              <a:sym typeface="+mn-ea"/>
            </a:endParaRPr>
          </a:p>
          <a:p>
            <a:pPr marL="0" indent="323850" algn="just"/>
            <a:r>
              <a:rPr lang="en-US" altLang="zh-CN" b="0" i="0">
                <a:solidFill>
                  <a:schemeClr val="bg1"/>
                </a:solidFill>
                <a:latin typeface="楷体" panose="02010609060101010101" charset="-122"/>
                <a:ea typeface="楷体" panose="02010609060101010101" charset="-122"/>
                <a:cs typeface="楷体" panose="02010609060101010101" charset="-122"/>
              </a:rPr>
              <a:t>2025</a:t>
            </a:r>
            <a:r>
              <a:rPr lang="zh-CN" altLang="en-US" b="0" i="0">
                <a:solidFill>
                  <a:schemeClr val="bg1"/>
                </a:solidFill>
                <a:latin typeface="楷体" panose="02010609060101010101" charset="-122"/>
                <a:ea typeface="楷体" panose="02010609060101010101" charset="-122"/>
                <a:cs typeface="楷体" panose="02010609060101010101" charset="-122"/>
              </a:rPr>
              <a:t>年</a:t>
            </a:r>
            <a:r>
              <a:rPr lang="en-US" altLang="zh-CN" b="0" i="0">
                <a:solidFill>
                  <a:schemeClr val="bg1"/>
                </a:solidFill>
                <a:latin typeface="楷体" panose="02010609060101010101" charset="-122"/>
                <a:ea typeface="楷体" panose="02010609060101010101" charset="-122"/>
                <a:cs typeface="楷体" panose="02010609060101010101" charset="-122"/>
              </a:rPr>
              <a:t>3</a:t>
            </a:r>
            <a:r>
              <a:rPr lang="zh-CN" altLang="en-US" b="0" i="0">
                <a:solidFill>
                  <a:schemeClr val="bg1"/>
                </a:solidFill>
                <a:latin typeface="楷体" panose="02010609060101010101" charset="-122"/>
                <a:ea typeface="楷体" panose="02010609060101010101" charset="-122"/>
                <a:cs typeface="楷体" panose="02010609060101010101" charset="-122"/>
              </a:rPr>
              <a:t>月，中国出口美国的货物比上年同期增加了</a:t>
            </a:r>
            <a:r>
              <a:rPr lang="en-US" altLang="zh-CN" b="0" i="0">
                <a:solidFill>
                  <a:schemeClr val="bg1"/>
                </a:solidFill>
                <a:latin typeface="楷体" panose="02010609060101010101" charset="-122"/>
                <a:ea typeface="楷体" panose="02010609060101010101" charset="-122"/>
                <a:cs typeface="楷体" panose="02010609060101010101" charset="-122"/>
              </a:rPr>
              <a:t>12.4%</a:t>
            </a:r>
            <a:r>
              <a:rPr lang="zh-CN" altLang="en-US" b="0" i="0">
                <a:solidFill>
                  <a:schemeClr val="bg1"/>
                </a:solidFill>
                <a:latin typeface="楷体" panose="02010609060101010101" charset="-122"/>
                <a:ea typeface="楷体" panose="02010609060101010101" charset="-122"/>
                <a:cs typeface="楷体" panose="02010609060101010101" charset="-122"/>
              </a:rPr>
              <a:t>，但是从美国进口的货物减少了</a:t>
            </a:r>
            <a:r>
              <a:rPr lang="en-US" altLang="zh-CN" b="0" i="0">
                <a:solidFill>
                  <a:schemeClr val="bg1"/>
                </a:solidFill>
                <a:latin typeface="楷体" panose="02010609060101010101" charset="-122"/>
                <a:ea typeface="楷体" panose="02010609060101010101" charset="-122"/>
                <a:cs typeface="楷体" panose="02010609060101010101" charset="-122"/>
              </a:rPr>
              <a:t>4.3%</a:t>
            </a:r>
            <a:r>
              <a:rPr lang="zh-CN" altLang="en-US" b="0" i="0">
                <a:solidFill>
                  <a:schemeClr val="bg1"/>
                </a:solidFill>
                <a:latin typeface="楷体" panose="02010609060101010101" charset="-122"/>
                <a:ea typeface="楷体" panose="02010609060101010101" charset="-122"/>
                <a:cs typeface="楷体" panose="02010609060101010101" charset="-122"/>
              </a:rPr>
              <a:t>。</a:t>
            </a:r>
            <a:endParaRPr lang="zh-CN" altLang="en-US" b="0" i="0">
              <a:solidFill>
                <a:schemeClr val="bg1"/>
              </a:solidFill>
              <a:latin typeface="楷体" panose="02010609060101010101" charset="-122"/>
              <a:ea typeface="楷体" panose="02010609060101010101" charset="-122"/>
              <a:cs typeface="楷体" panose="02010609060101010101" charset="-122"/>
            </a:endParaRPr>
          </a:p>
          <a:p>
            <a:pPr marL="0" indent="323850" algn="just"/>
            <a:endParaRPr lang="zh-CN" altLang="en-US" b="0" i="0">
              <a:solidFill>
                <a:schemeClr val="bg1"/>
              </a:solidFill>
              <a:latin typeface="楷体" panose="02010609060101010101" charset="-122"/>
              <a:ea typeface="楷体" panose="02010609060101010101" charset="-122"/>
              <a:cs typeface="楷体" panose="02010609060101010101" charset="-122"/>
            </a:endParaRPr>
          </a:p>
        </p:txBody>
      </p:sp>
      <p:pic>
        <p:nvPicPr>
          <p:cNvPr id="11" name="图片 10"/>
          <p:cNvPicPr>
            <a:picLocks noChangeAspect="1"/>
          </p:cNvPicPr>
          <p:nvPr/>
        </p:nvPicPr>
        <p:blipFill>
          <a:blip r:embed="rId3"/>
          <a:stretch>
            <a:fillRect/>
          </a:stretch>
        </p:blipFill>
        <p:spPr>
          <a:xfrm>
            <a:off x="4767580" y="2654935"/>
            <a:ext cx="6533515" cy="3837940"/>
          </a:xfrm>
          <a:prstGeom prst="rect">
            <a:avLst/>
          </a:prstGeom>
        </p:spPr>
      </p:pic>
      <p:sp>
        <p:nvSpPr>
          <p:cNvPr id="5" name="文本框 4"/>
          <p:cNvSpPr txBox="1"/>
          <p:nvPr userDrawn="1">
            <p:custDataLst>
              <p:tags r:id="rId4"/>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223260" y="91440"/>
            <a:ext cx="5744845" cy="457200"/>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中美贸易变化</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4904105" y="4312285"/>
            <a:ext cx="6661785" cy="2099310"/>
          </a:xfrm>
          <a:prstGeom prst="rect">
            <a:avLst/>
          </a:prstGeom>
        </p:spPr>
        <p:txBody>
          <a:bodyPr>
            <a:noAutofit/>
          </a:bodyPr>
          <a:p>
            <a:pPr marL="0" indent="0" fontAlgn="base">
              <a:lnSpc>
                <a:spcPct val="100000"/>
              </a:lnSpc>
              <a:spcBef>
                <a:spcPct val="0"/>
              </a:spcBef>
              <a:spcAft>
                <a:spcPct val="0"/>
              </a:spcAft>
            </a:pP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2000</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年，美国贸易总额为</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万亿美元，是中国</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4740</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亿美元的四倍多。当时，中国是少数国家的主要贸易伙伴，包括古巴、伊朗、利比亚、缅甸、蒙古、朝鲜、阿曼、苏丹、坦桑尼亚和越南。</a:t>
            </a:r>
            <a:endParaRPr lang="zh-CN" altLang="en-US"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base">
              <a:lnSpc>
                <a:spcPct val="100000"/>
              </a:lnSpc>
              <a:spcBef>
                <a:spcPct val="0"/>
              </a:spcBef>
              <a:spcAft>
                <a:spcPct val="0"/>
              </a:spcAft>
            </a:pP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从</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2000</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年到</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2024</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年，美国贸易增长了</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167%</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4.2%</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的复合年增长率），而中国的贸易激增了</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1200%</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11.3%</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的复合年增长率），超过了</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2012</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年的美国。到</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2024</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年，美国的贸易总额</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5.3</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万亿美元，中国的贸易总额</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6.2</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万亿美元。（左图来自</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www.econovis.net)</a:t>
            </a:r>
            <a:endParaRPr lang="zh-CN" altLang="en-US" b="0" i="0">
              <a:solidFill>
                <a:schemeClr val="bg1"/>
              </a:solidFill>
              <a:latin typeface="Arial" panose="020B0604020202020204"/>
              <a:ea typeface="Arial" panose="020B0604020202020204"/>
            </a:endParaRPr>
          </a:p>
        </p:txBody>
      </p:sp>
      <p:pic>
        <p:nvPicPr>
          <p:cNvPr id="6" name="图片 5"/>
          <p:cNvPicPr>
            <a:picLocks noChangeAspect="1"/>
          </p:cNvPicPr>
          <p:nvPr/>
        </p:nvPicPr>
        <p:blipFill>
          <a:blip r:embed="rId2"/>
          <a:stretch>
            <a:fillRect/>
          </a:stretch>
        </p:blipFill>
        <p:spPr>
          <a:xfrm>
            <a:off x="474345" y="829945"/>
            <a:ext cx="4212590" cy="5666740"/>
          </a:xfrm>
          <a:prstGeom prst="rect">
            <a:avLst/>
          </a:prstGeom>
        </p:spPr>
      </p:pic>
      <p:pic>
        <p:nvPicPr>
          <p:cNvPr id="5" name="图片 4"/>
          <p:cNvPicPr/>
          <p:nvPr/>
        </p:nvPicPr>
        <p:blipFill>
          <a:blip r:embed="rId3"/>
          <a:stretch>
            <a:fillRect/>
          </a:stretch>
        </p:blipFill>
        <p:spPr>
          <a:xfrm>
            <a:off x="4904105" y="829945"/>
            <a:ext cx="6393815" cy="3181985"/>
          </a:xfrm>
          <a:prstGeom prst="rect">
            <a:avLst/>
          </a:prstGeom>
        </p:spPr>
      </p:pic>
      <p:sp>
        <p:nvSpPr>
          <p:cNvPr id="8" name="文本框 7"/>
          <p:cNvSpPr txBox="1"/>
          <p:nvPr userDrawn="1">
            <p:custDataLst>
              <p:tags r:id="rId4"/>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228340" y="91440"/>
            <a:ext cx="5744845" cy="457200"/>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消费股：商务部在行动</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475615" y="762000"/>
            <a:ext cx="11090275" cy="3588385"/>
          </a:xfrm>
          <a:prstGeom prst="rect">
            <a:avLst/>
          </a:prstGeom>
        </p:spPr>
        <p:txBody>
          <a:bodyPr>
            <a:noAutofit/>
          </a:bodyPr>
          <a:p>
            <a:pPr marL="0" indent="0"/>
            <a:r>
              <a:rPr lang="zh-CN" altLang="en-US" b="0" i="0">
                <a:solidFill>
                  <a:schemeClr val="bg1"/>
                </a:solidFill>
                <a:latin typeface="Arial" panose="020B0604020202020204"/>
                <a:ea typeface="Arial" panose="020B0604020202020204"/>
              </a:rPr>
              <a:t>商务部已组织有关商协会、大型商超和流通企业座谈，</a:t>
            </a:r>
            <a:r>
              <a:rPr lang="zh-CN" altLang="en-US">
                <a:solidFill>
                  <a:schemeClr val="bg1"/>
                </a:solidFill>
                <a:latin typeface="Arial" panose="020B0604020202020204"/>
                <a:ea typeface="Arial" panose="020B0604020202020204"/>
                <a:sym typeface="+mn-ea"/>
              </a:rPr>
              <a:t>【零售巨头集体出手】</a:t>
            </a:r>
            <a:r>
              <a:rPr lang="zh-CN" altLang="en-US" b="0" i="0">
                <a:solidFill>
                  <a:schemeClr val="bg1"/>
                </a:solidFill>
                <a:latin typeface="Arial" panose="020B0604020202020204"/>
                <a:ea typeface="Arial" panose="020B0604020202020204"/>
              </a:rPr>
              <a:t>，帮助外贸企业扩宽内销渠道。</a:t>
            </a:r>
            <a:endParaRPr lang="zh-CN" altLang="en-US" b="0" i="0">
              <a:solidFill>
                <a:schemeClr val="bg1"/>
              </a:solidFill>
              <a:latin typeface="Arial" panose="020B0604020202020204"/>
              <a:ea typeface="Arial" panose="020B0604020202020204"/>
            </a:endParaRPr>
          </a:p>
          <a:p>
            <a:pPr marL="0" indent="0"/>
            <a:r>
              <a:rPr lang="zh-CN" altLang="en-US" b="0" i="0">
                <a:solidFill>
                  <a:schemeClr val="bg1"/>
                </a:solidFill>
                <a:latin typeface="Arial" panose="020B0604020202020204"/>
                <a:ea typeface="Arial" panose="020B0604020202020204"/>
              </a:rPr>
              <a:t>　　</a:t>
            </a:r>
            <a:r>
              <a:rPr lang="en-US" altLang="zh-CN" b="0" i="0">
                <a:solidFill>
                  <a:schemeClr val="bg1"/>
                </a:solidFill>
                <a:latin typeface="Arial" panose="020B0604020202020204"/>
                <a:ea typeface="Arial" panose="020B0604020202020204"/>
              </a:rPr>
              <a:t>4</a:t>
            </a:r>
            <a:r>
              <a:rPr lang="zh-CN" altLang="en-US" b="0" i="0">
                <a:solidFill>
                  <a:schemeClr val="bg1"/>
                </a:solidFill>
                <a:latin typeface="Arial" panose="020B0604020202020204"/>
                <a:ea typeface="Arial" panose="020B0604020202020204"/>
              </a:rPr>
              <a:t>月</a:t>
            </a:r>
            <a:r>
              <a:rPr lang="en-US" altLang="zh-CN" b="0" i="0">
                <a:solidFill>
                  <a:schemeClr val="bg1"/>
                </a:solidFill>
                <a:latin typeface="Arial" panose="020B0604020202020204"/>
                <a:ea typeface="Arial" panose="020B0604020202020204"/>
              </a:rPr>
              <a:t>13</a:t>
            </a:r>
            <a:r>
              <a:rPr lang="zh-CN" altLang="en-US" b="0" i="0">
                <a:solidFill>
                  <a:schemeClr val="bg1"/>
                </a:solidFill>
                <a:latin typeface="Arial" panose="020B0604020202020204"/>
                <a:ea typeface="Arial" panose="020B0604020202020204"/>
              </a:rPr>
              <a:t>日，商务部会同国家发展改革委、工业和信息化部、文化和旅游部、市场监管总局、体育总局在海南第五届中国国际消费品博览会启动</a:t>
            </a:r>
            <a:r>
              <a:rPr lang="en-US" altLang="zh-CN" b="0" i="0">
                <a:solidFill>
                  <a:schemeClr val="bg1"/>
                </a:solidFill>
                <a:latin typeface="Arial" panose="020B0604020202020204"/>
                <a:ea typeface="Arial" panose="020B0604020202020204"/>
              </a:rPr>
              <a:t>“</a:t>
            </a:r>
            <a:r>
              <a:rPr lang="zh-CN" altLang="en-US" b="0" i="0">
                <a:solidFill>
                  <a:schemeClr val="bg1"/>
                </a:solidFill>
                <a:latin typeface="Arial" panose="020B0604020202020204"/>
                <a:ea typeface="Arial" panose="020B0604020202020204"/>
              </a:rPr>
              <a:t>购在中国</a:t>
            </a:r>
            <a:r>
              <a:rPr lang="en-US" altLang="zh-CN" b="0" i="0">
                <a:solidFill>
                  <a:schemeClr val="bg1"/>
                </a:solidFill>
                <a:latin typeface="Arial" panose="020B0604020202020204"/>
                <a:ea typeface="Arial" panose="020B0604020202020204"/>
              </a:rPr>
              <a:t>”</a:t>
            </a:r>
            <a:r>
              <a:rPr lang="zh-CN" altLang="en-US" b="0" i="0">
                <a:solidFill>
                  <a:schemeClr val="bg1"/>
                </a:solidFill>
                <a:latin typeface="Arial" panose="020B0604020202020204"/>
                <a:ea typeface="Arial" panose="020B0604020202020204"/>
              </a:rPr>
              <a:t>系列活动。组织重点步行街、商圈及商场、超市、奥特莱斯、离境退税商店等企业，开展惠民促销，首发新品优品，助力消费者惠购全球好物。</a:t>
            </a:r>
            <a:endParaRPr lang="zh-CN" altLang="en-US" b="0" i="0">
              <a:solidFill>
                <a:schemeClr val="bg1"/>
              </a:solidFill>
              <a:latin typeface="Arial" panose="020B0604020202020204"/>
              <a:ea typeface="Arial" panose="020B0604020202020204"/>
            </a:endParaRPr>
          </a:p>
          <a:p>
            <a:pPr marL="0" indent="0"/>
            <a:r>
              <a:rPr lang="zh-CN" altLang="en-US" b="0" i="0">
                <a:solidFill>
                  <a:schemeClr val="bg1"/>
                </a:solidFill>
                <a:latin typeface="Arial" panose="020B0604020202020204"/>
                <a:ea typeface="Arial" panose="020B0604020202020204"/>
              </a:rPr>
              <a:t>推出一批精品旅游线路，举办一批国内外精品文艺演出、高规格体育赛事、高品质文博展览。</a:t>
            </a:r>
            <a:endParaRPr lang="zh-CN" altLang="en-US" b="0" i="0">
              <a:solidFill>
                <a:schemeClr val="bg1"/>
              </a:solidFill>
              <a:latin typeface="Arial" panose="020B0604020202020204"/>
              <a:ea typeface="Arial" panose="020B0604020202020204"/>
            </a:endParaRPr>
          </a:p>
        </p:txBody>
      </p:sp>
      <p:pic>
        <p:nvPicPr>
          <p:cNvPr id="5" name="图片 4"/>
          <p:cNvPicPr>
            <a:picLocks noChangeAspect="1"/>
          </p:cNvPicPr>
          <p:nvPr/>
        </p:nvPicPr>
        <p:blipFill>
          <a:blip r:embed="rId2"/>
          <a:stretch>
            <a:fillRect/>
          </a:stretch>
        </p:blipFill>
        <p:spPr>
          <a:xfrm>
            <a:off x="555625" y="2288540"/>
            <a:ext cx="3867150" cy="4109085"/>
          </a:xfrm>
          <a:prstGeom prst="rect">
            <a:avLst/>
          </a:prstGeom>
        </p:spPr>
      </p:pic>
      <p:pic>
        <p:nvPicPr>
          <p:cNvPr id="9" name="图片 8"/>
          <p:cNvPicPr>
            <a:picLocks noChangeAspect="1"/>
          </p:cNvPicPr>
          <p:nvPr/>
        </p:nvPicPr>
        <p:blipFill>
          <a:blip r:embed="rId3"/>
          <a:stretch>
            <a:fillRect/>
          </a:stretch>
        </p:blipFill>
        <p:spPr>
          <a:xfrm>
            <a:off x="4508500" y="2320290"/>
            <a:ext cx="7057390" cy="4077335"/>
          </a:xfrm>
          <a:prstGeom prst="rect">
            <a:avLst/>
          </a:prstGeom>
        </p:spPr>
      </p:pic>
      <p:sp>
        <p:nvSpPr>
          <p:cNvPr id="6" name="文本框 5"/>
          <p:cNvSpPr txBox="1"/>
          <p:nvPr userDrawn="1">
            <p:custDataLst>
              <p:tags r:id="rId4"/>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3228340" y="91440"/>
            <a:ext cx="5744845" cy="457200"/>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人民币国际化</a:t>
            </a:r>
            <a:endParaRPr lang="zh-CN" altLang="en-US" sz="3000">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4012565" y="832485"/>
            <a:ext cx="7553325" cy="1977390"/>
          </a:xfrm>
          <a:prstGeom prst="rect">
            <a:avLst/>
          </a:prstGeom>
        </p:spPr>
        <p:txBody>
          <a:bodyPr>
            <a:noAutofit/>
          </a:bodyPr>
          <a:p>
            <a:pPr marL="0" indent="0"/>
            <a:r>
              <a:rPr lang="en-US" altLang="zh-CN" b="0" i="0">
                <a:solidFill>
                  <a:schemeClr val="bg1"/>
                </a:solidFill>
                <a:latin typeface="Arial" panose="020B0604020202020204"/>
                <a:ea typeface="Arial" panose="020B0604020202020204"/>
              </a:rPr>
              <a:t>2025</a:t>
            </a:r>
            <a:r>
              <a:rPr lang="zh-CN" altLang="en-US" b="0" i="0">
                <a:solidFill>
                  <a:schemeClr val="bg1"/>
                </a:solidFill>
                <a:latin typeface="Arial" panose="020B0604020202020204"/>
                <a:ea typeface="Arial" panose="020B0604020202020204"/>
              </a:rPr>
              <a:t>年</a:t>
            </a:r>
            <a:r>
              <a:rPr lang="en-US" altLang="zh-CN" b="0" i="0">
                <a:solidFill>
                  <a:schemeClr val="bg1"/>
                </a:solidFill>
                <a:latin typeface="Arial" panose="020B0604020202020204"/>
                <a:ea typeface="Arial" panose="020B0604020202020204"/>
              </a:rPr>
              <a:t>4</a:t>
            </a:r>
            <a:r>
              <a:rPr lang="zh-CN" altLang="en-US" b="0" i="0">
                <a:solidFill>
                  <a:schemeClr val="bg1"/>
                </a:solidFill>
                <a:latin typeface="Arial" panose="020B0604020202020204"/>
                <a:ea typeface="Arial" panose="020B0604020202020204"/>
              </a:rPr>
              <a:t>月，中国人民银行宣布数字人民币跨境结算系统与东盟十国及中东六国全面对接，覆盖全球</a:t>
            </a:r>
            <a:r>
              <a:rPr lang="en-US" altLang="zh-CN" b="0" i="0">
                <a:solidFill>
                  <a:schemeClr val="bg1"/>
                </a:solidFill>
                <a:latin typeface="Arial" panose="020B0604020202020204"/>
                <a:ea typeface="Arial" panose="020B0604020202020204"/>
              </a:rPr>
              <a:t>38%</a:t>
            </a:r>
            <a:r>
              <a:rPr lang="zh-CN" altLang="en-US" b="0" i="0">
                <a:solidFill>
                  <a:schemeClr val="bg1"/>
                </a:solidFill>
                <a:latin typeface="Arial" panose="020B0604020202020204"/>
                <a:ea typeface="Arial" panose="020B0604020202020204"/>
              </a:rPr>
              <a:t>的贸易量，标志着人民币国际化进入</a:t>
            </a:r>
            <a:r>
              <a:rPr lang="en-US" altLang="zh-CN" b="0" i="0">
                <a:solidFill>
                  <a:schemeClr val="bg1"/>
                </a:solidFill>
                <a:latin typeface="Arial" panose="020B0604020202020204"/>
                <a:ea typeface="Arial" panose="020B0604020202020204"/>
              </a:rPr>
              <a:t> "</a:t>
            </a:r>
            <a:r>
              <a:rPr lang="zh-CN" altLang="en-US" b="0" i="0">
                <a:solidFill>
                  <a:schemeClr val="bg1"/>
                </a:solidFill>
                <a:latin typeface="Arial" panose="020B0604020202020204"/>
                <a:ea typeface="Arial" panose="020B0604020202020204"/>
              </a:rPr>
              <a:t>闪电支付</a:t>
            </a:r>
            <a:r>
              <a:rPr lang="en-US" altLang="zh-CN" b="0" i="0">
                <a:solidFill>
                  <a:schemeClr val="bg1"/>
                </a:solidFill>
                <a:latin typeface="Arial" panose="020B0604020202020204"/>
                <a:ea typeface="Arial" panose="020B0604020202020204"/>
              </a:rPr>
              <a:t>" </a:t>
            </a:r>
            <a:r>
              <a:rPr lang="zh-CN" altLang="en-US" b="0" i="0">
                <a:solidFill>
                  <a:schemeClr val="bg1"/>
                </a:solidFill>
                <a:latin typeface="Arial" panose="020B0604020202020204"/>
                <a:ea typeface="Arial" panose="020B0604020202020204"/>
              </a:rPr>
              <a:t>新纪元。</a:t>
            </a:r>
            <a:endParaRPr lang="zh-CN" altLang="en-US" b="0" i="0">
              <a:solidFill>
                <a:schemeClr val="bg1"/>
              </a:solidFill>
              <a:latin typeface="Arial" panose="020B0604020202020204"/>
              <a:ea typeface="Arial" panose="020B0604020202020204"/>
            </a:endParaRPr>
          </a:p>
          <a:p>
            <a:pPr marL="0" indent="0"/>
            <a:r>
              <a:rPr lang="zh-CN" altLang="en-US" b="0" i="0">
                <a:solidFill>
                  <a:schemeClr val="bg1"/>
                </a:solidFill>
                <a:latin typeface="Arial" panose="020B0604020202020204"/>
                <a:ea typeface="Arial" panose="020B0604020202020204"/>
              </a:rPr>
              <a:t>这一战略突破直接冲击美元主导的</a:t>
            </a:r>
            <a:r>
              <a:rPr lang="en-US" altLang="zh-CN" b="0" i="0">
                <a:solidFill>
                  <a:schemeClr val="bg1"/>
                </a:solidFill>
                <a:latin typeface="Arial" panose="020B0604020202020204"/>
                <a:ea typeface="Arial" panose="020B0604020202020204"/>
              </a:rPr>
              <a:t>SWIFT </a:t>
            </a:r>
            <a:r>
              <a:rPr lang="zh-CN" altLang="en-US" b="0" i="0">
                <a:solidFill>
                  <a:schemeClr val="bg1"/>
                </a:solidFill>
                <a:latin typeface="Arial" panose="020B0604020202020204"/>
                <a:ea typeface="Arial" panose="020B0604020202020204"/>
              </a:rPr>
              <a:t>体系：数字货币桥实现</a:t>
            </a:r>
            <a:r>
              <a:rPr lang="en-US" altLang="zh-CN" b="0" i="0">
                <a:solidFill>
                  <a:schemeClr val="bg1"/>
                </a:solidFill>
                <a:latin typeface="Arial" panose="020B0604020202020204"/>
                <a:ea typeface="Arial" panose="020B0604020202020204"/>
              </a:rPr>
              <a:t> 7 </a:t>
            </a:r>
            <a:r>
              <a:rPr lang="zh-CN" altLang="en-US" b="0" i="0">
                <a:solidFill>
                  <a:schemeClr val="bg1"/>
                </a:solidFill>
                <a:latin typeface="Arial" panose="020B0604020202020204"/>
                <a:ea typeface="Arial" panose="020B0604020202020204"/>
              </a:rPr>
              <a:t>秒实时清算，较</a:t>
            </a:r>
            <a:r>
              <a:rPr lang="en-US" altLang="zh-CN" b="0" i="0">
                <a:solidFill>
                  <a:schemeClr val="bg1"/>
                </a:solidFill>
                <a:latin typeface="Arial" panose="020B0604020202020204"/>
                <a:ea typeface="Arial" panose="020B0604020202020204"/>
              </a:rPr>
              <a:t> SWIFT </a:t>
            </a:r>
            <a:r>
              <a:rPr lang="zh-CN" altLang="en-US" b="0" i="0">
                <a:solidFill>
                  <a:schemeClr val="bg1"/>
                </a:solidFill>
                <a:latin typeface="Arial" panose="020B0604020202020204"/>
                <a:ea typeface="Arial" panose="020B0604020202020204"/>
              </a:rPr>
              <a:t>的</a:t>
            </a:r>
            <a:r>
              <a:rPr lang="en-US" altLang="zh-CN" b="0" i="0">
                <a:solidFill>
                  <a:schemeClr val="bg1"/>
                </a:solidFill>
                <a:latin typeface="Arial" panose="020B0604020202020204"/>
                <a:ea typeface="Arial" panose="020B0604020202020204"/>
              </a:rPr>
              <a:t> 3-5 </a:t>
            </a:r>
            <a:r>
              <a:rPr lang="zh-CN" altLang="en-US" b="0" i="0">
                <a:solidFill>
                  <a:schemeClr val="bg1"/>
                </a:solidFill>
                <a:latin typeface="Arial" panose="020B0604020202020204"/>
                <a:ea typeface="Arial" panose="020B0604020202020204"/>
              </a:rPr>
              <a:t>天效率提升</a:t>
            </a:r>
            <a:r>
              <a:rPr lang="en-US" altLang="zh-CN" b="0" i="0">
                <a:solidFill>
                  <a:schemeClr val="bg1"/>
                </a:solidFill>
                <a:latin typeface="Arial" panose="020B0604020202020204"/>
                <a:ea typeface="Arial" panose="020B0604020202020204"/>
              </a:rPr>
              <a:t> 99%</a:t>
            </a:r>
            <a:r>
              <a:rPr lang="zh-CN" altLang="en-US" b="0" i="0">
                <a:solidFill>
                  <a:schemeClr val="bg1"/>
                </a:solidFill>
                <a:latin typeface="Arial" panose="020B0604020202020204"/>
                <a:ea typeface="Arial" panose="020B0604020202020204"/>
              </a:rPr>
              <a:t>，手续费下降</a:t>
            </a:r>
            <a:r>
              <a:rPr lang="en-US" altLang="zh-CN" b="0" i="0">
                <a:solidFill>
                  <a:schemeClr val="bg1"/>
                </a:solidFill>
                <a:latin typeface="Arial" panose="020B0604020202020204"/>
                <a:ea typeface="Arial" panose="020B0604020202020204"/>
              </a:rPr>
              <a:t> 98%</a:t>
            </a:r>
            <a:r>
              <a:rPr lang="zh-CN" altLang="en-US" b="0" i="0">
                <a:solidFill>
                  <a:schemeClr val="bg1"/>
                </a:solidFill>
                <a:latin typeface="Arial" panose="020B0604020202020204"/>
                <a:ea typeface="Arial" panose="020B0604020202020204"/>
              </a:rPr>
              <a:t>。</a:t>
            </a:r>
            <a:endParaRPr lang="zh-CN" altLang="en-US" b="0" i="0">
              <a:solidFill>
                <a:schemeClr val="bg1"/>
              </a:solidFill>
              <a:latin typeface="Arial" panose="020B0604020202020204"/>
              <a:ea typeface="Arial" panose="020B0604020202020204"/>
            </a:endParaRPr>
          </a:p>
          <a:p>
            <a:pPr marL="0" indent="0"/>
            <a:r>
              <a:rPr lang="zh-CN" altLang="en-US" b="0" i="0">
                <a:solidFill>
                  <a:schemeClr val="bg1"/>
                </a:solidFill>
                <a:latin typeface="Arial" panose="020B0604020202020204"/>
                <a:ea typeface="Arial" panose="020B0604020202020204"/>
              </a:rPr>
              <a:t>香港</a:t>
            </a:r>
            <a:r>
              <a:rPr lang="en-US" altLang="zh-CN" b="0" i="0">
                <a:solidFill>
                  <a:schemeClr val="bg1"/>
                </a:solidFill>
                <a:latin typeface="Arial" panose="020B0604020202020204"/>
                <a:ea typeface="Arial" panose="020B0604020202020204"/>
              </a:rPr>
              <a:t> - </a:t>
            </a:r>
            <a:r>
              <a:rPr lang="zh-CN" altLang="en-US" b="0" i="0">
                <a:solidFill>
                  <a:schemeClr val="bg1"/>
                </a:solidFill>
                <a:latin typeface="Arial" panose="020B0604020202020204"/>
                <a:ea typeface="Arial" panose="020B0604020202020204"/>
              </a:rPr>
              <a:t>阿布扎比测试中，某企业通过分布式账本绕过</a:t>
            </a:r>
            <a:r>
              <a:rPr lang="en-US" altLang="zh-CN" b="0" i="0">
                <a:solidFill>
                  <a:schemeClr val="bg1"/>
                </a:solidFill>
                <a:latin typeface="Arial" panose="020B0604020202020204"/>
                <a:ea typeface="Arial" panose="020B0604020202020204"/>
              </a:rPr>
              <a:t> 6 </a:t>
            </a:r>
            <a:r>
              <a:rPr lang="zh-CN" altLang="en-US" b="0" i="0">
                <a:solidFill>
                  <a:schemeClr val="bg1"/>
                </a:solidFill>
                <a:latin typeface="Arial" panose="020B0604020202020204"/>
                <a:ea typeface="Arial" panose="020B0604020202020204"/>
              </a:rPr>
              <a:t>家中介银行，完成跨境支付全流程。</a:t>
            </a:r>
            <a:endParaRPr lang="zh-CN" altLang="en-US" b="0" i="0">
              <a:solidFill>
                <a:schemeClr val="bg1"/>
              </a:solidFill>
              <a:latin typeface="Arial" panose="020B0604020202020204"/>
              <a:ea typeface="Arial" panose="020B0604020202020204"/>
            </a:endParaRPr>
          </a:p>
        </p:txBody>
      </p:sp>
      <p:pic>
        <p:nvPicPr>
          <p:cNvPr id="8" name="图片 7"/>
          <p:cNvPicPr>
            <a:picLocks noChangeAspect="1"/>
          </p:cNvPicPr>
          <p:nvPr/>
        </p:nvPicPr>
        <p:blipFill>
          <a:blip r:embed="rId2"/>
          <a:stretch>
            <a:fillRect/>
          </a:stretch>
        </p:blipFill>
        <p:spPr>
          <a:xfrm>
            <a:off x="2070735" y="2809875"/>
            <a:ext cx="9357360" cy="3579495"/>
          </a:xfrm>
          <a:prstGeom prst="rect">
            <a:avLst/>
          </a:prstGeom>
        </p:spPr>
      </p:pic>
      <p:pic>
        <p:nvPicPr>
          <p:cNvPr id="6" name="图片 5"/>
          <p:cNvPicPr/>
          <p:nvPr/>
        </p:nvPicPr>
        <p:blipFill>
          <a:blip r:embed="rId3"/>
          <a:stretch>
            <a:fillRect/>
          </a:stretch>
        </p:blipFill>
        <p:spPr>
          <a:xfrm>
            <a:off x="491490" y="831850"/>
            <a:ext cx="3408045" cy="2294890"/>
          </a:xfrm>
          <a:prstGeom prst="rect">
            <a:avLst/>
          </a:prstGeom>
        </p:spPr>
      </p:pic>
      <p:sp>
        <p:nvSpPr>
          <p:cNvPr id="10" name="文本框 9"/>
          <p:cNvSpPr txBox="1"/>
          <p:nvPr/>
        </p:nvSpPr>
        <p:spPr>
          <a:xfrm>
            <a:off x="625475" y="3215640"/>
            <a:ext cx="1317625" cy="3290570"/>
          </a:xfrm>
          <a:prstGeom prst="rect">
            <a:avLst/>
          </a:prstGeom>
          <a:noFill/>
        </p:spPr>
        <p:txBody>
          <a:bodyPr wrap="square" rtlCol="0" anchor="t">
            <a:noAutofit/>
          </a:bodyPr>
          <a:p>
            <a:r>
              <a:rPr lang="zh-CN" altLang="en-US">
                <a:solidFill>
                  <a:schemeClr val="bg2"/>
                </a:solidFill>
                <a:latin typeface="楷体" panose="02010609060101010101" charset="-122"/>
                <a:ea typeface="楷体" panose="02010609060101010101" charset="-122"/>
              </a:rPr>
              <a:t>四方精创</a:t>
            </a:r>
            <a:endParaRPr lang="zh-CN" altLang="en-US">
              <a:solidFill>
                <a:schemeClr val="bg2"/>
              </a:solidFill>
              <a:latin typeface="楷体" panose="02010609060101010101" charset="-122"/>
              <a:ea typeface="楷体" panose="02010609060101010101" charset="-122"/>
            </a:endParaRPr>
          </a:p>
          <a:p>
            <a:r>
              <a:rPr lang="zh-CN" altLang="en-US">
                <a:solidFill>
                  <a:schemeClr val="bg2"/>
                </a:solidFill>
                <a:latin typeface="楷体" panose="02010609060101010101" charset="-122"/>
                <a:ea typeface="楷体" panose="02010609060101010101" charset="-122"/>
              </a:rPr>
              <a:t>青岛金王</a:t>
            </a:r>
            <a:endParaRPr lang="zh-CN" altLang="en-US">
              <a:solidFill>
                <a:schemeClr val="bg2"/>
              </a:solidFill>
              <a:latin typeface="楷体" panose="02010609060101010101" charset="-122"/>
              <a:ea typeface="楷体" panose="02010609060101010101" charset="-122"/>
            </a:endParaRPr>
          </a:p>
          <a:p>
            <a:r>
              <a:rPr lang="zh-CN" altLang="en-US">
                <a:solidFill>
                  <a:schemeClr val="bg2"/>
                </a:solidFill>
                <a:latin typeface="楷体" panose="02010609060101010101" charset="-122"/>
                <a:ea typeface="楷体" panose="02010609060101010101" charset="-122"/>
              </a:rPr>
              <a:t>京北方</a:t>
            </a:r>
            <a:endParaRPr lang="zh-CN" altLang="en-US">
              <a:solidFill>
                <a:schemeClr val="bg2"/>
              </a:solidFill>
              <a:latin typeface="楷体" panose="02010609060101010101" charset="-122"/>
              <a:ea typeface="楷体" panose="02010609060101010101" charset="-122"/>
            </a:endParaRPr>
          </a:p>
          <a:p>
            <a:r>
              <a:rPr lang="zh-CN" altLang="en-US">
                <a:solidFill>
                  <a:schemeClr val="bg2"/>
                </a:solidFill>
                <a:latin typeface="楷体" panose="02010609060101010101" charset="-122"/>
                <a:ea typeface="楷体" panose="02010609060101010101" charset="-122"/>
              </a:rPr>
              <a:t>华峰超纤</a:t>
            </a:r>
            <a:endParaRPr lang="zh-CN" altLang="en-US">
              <a:solidFill>
                <a:schemeClr val="bg2"/>
              </a:solidFill>
              <a:latin typeface="楷体" panose="02010609060101010101" charset="-122"/>
              <a:ea typeface="楷体" panose="02010609060101010101" charset="-122"/>
            </a:endParaRPr>
          </a:p>
          <a:p>
            <a:r>
              <a:rPr lang="zh-CN" altLang="en-US">
                <a:solidFill>
                  <a:schemeClr val="bg2"/>
                </a:solidFill>
                <a:latin typeface="楷体" panose="02010609060101010101" charset="-122"/>
                <a:ea typeface="楷体" panose="02010609060101010101" charset="-122"/>
              </a:rPr>
              <a:t>信雅达</a:t>
            </a:r>
            <a:endParaRPr lang="zh-CN" altLang="en-US">
              <a:solidFill>
                <a:schemeClr val="bg2"/>
              </a:solidFill>
              <a:latin typeface="楷体" panose="02010609060101010101" charset="-122"/>
              <a:ea typeface="楷体" panose="02010609060101010101" charset="-122"/>
            </a:endParaRPr>
          </a:p>
          <a:p>
            <a:r>
              <a:rPr lang="zh-CN" altLang="en-US">
                <a:solidFill>
                  <a:schemeClr val="bg2"/>
                </a:solidFill>
                <a:latin typeface="楷体" panose="02010609060101010101" charset="-122"/>
                <a:ea typeface="楷体" panose="02010609060101010101" charset="-122"/>
              </a:rPr>
              <a:t>新国都</a:t>
            </a:r>
            <a:endParaRPr lang="zh-CN" altLang="en-US">
              <a:solidFill>
                <a:schemeClr val="bg2"/>
              </a:solidFill>
              <a:latin typeface="楷体" panose="02010609060101010101" charset="-122"/>
              <a:ea typeface="楷体" panose="02010609060101010101" charset="-122"/>
            </a:endParaRPr>
          </a:p>
          <a:p>
            <a:r>
              <a:rPr lang="zh-CN" altLang="en-US">
                <a:solidFill>
                  <a:schemeClr val="bg2"/>
                </a:solidFill>
                <a:latin typeface="楷体" panose="02010609060101010101" charset="-122"/>
                <a:ea typeface="楷体" panose="02010609060101010101" charset="-122"/>
              </a:rPr>
              <a:t>中油资本</a:t>
            </a:r>
            <a:endParaRPr lang="zh-CN" altLang="en-US">
              <a:solidFill>
                <a:schemeClr val="bg2"/>
              </a:solidFill>
              <a:latin typeface="楷体" panose="02010609060101010101" charset="-122"/>
              <a:ea typeface="楷体" panose="02010609060101010101" charset="-122"/>
            </a:endParaRPr>
          </a:p>
          <a:p>
            <a:r>
              <a:rPr lang="zh-CN" altLang="en-US">
                <a:solidFill>
                  <a:schemeClr val="bg2"/>
                </a:solidFill>
                <a:latin typeface="楷体" panose="02010609060101010101" charset="-122"/>
                <a:ea typeface="楷体" panose="02010609060101010101" charset="-122"/>
              </a:rPr>
              <a:t>拉卡拉</a:t>
            </a:r>
            <a:endParaRPr lang="zh-CN" altLang="en-US">
              <a:solidFill>
                <a:schemeClr val="bg2"/>
              </a:solidFill>
              <a:latin typeface="楷体" panose="02010609060101010101" charset="-122"/>
              <a:ea typeface="楷体" panose="02010609060101010101" charset="-122"/>
            </a:endParaRPr>
          </a:p>
          <a:p>
            <a:r>
              <a:rPr lang="zh-CN" altLang="en-US">
                <a:solidFill>
                  <a:schemeClr val="bg2"/>
                </a:solidFill>
                <a:latin typeface="楷体" panose="02010609060101010101" charset="-122"/>
                <a:ea typeface="楷体" panose="02010609060101010101" charset="-122"/>
              </a:rPr>
              <a:t>新大陆</a:t>
            </a:r>
            <a:endParaRPr lang="zh-CN" altLang="en-US">
              <a:solidFill>
                <a:schemeClr val="bg2"/>
              </a:solidFill>
              <a:latin typeface="楷体" panose="02010609060101010101" charset="-122"/>
              <a:ea typeface="楷体" panose="02010609060101010101" charset="-122"/>
            </a:endParaRPr>
          </a:p>
          <a:p>
            <a:r>
              <a:rPr lang="zh-CN" altLang="en-US">
                <a:solidFill>
                  <a:schemeClr val="bg2"/>
                </a:solidFill>
                <a:latin typeface="楷体" panose="02010609060101010101" charset="-122"/>
                <a:ea typeface="楷体" panose="02010609060101010101" charset="-122"/>
              </a:rPr>
              <a:t>宇信科技</a:t>
            </a:r>
            <a:endParaRPr lang="zh-CN" altLang="en-US">
              <a:solidFill>
                <a:schemeClr val="bg2"/>
              </a:solidFill>
              <a:latin typeface="楷体" panose="02010609060101010101" charset="-122"/>
              <a:ea typeface="楷体" panose="02010609060101010101" charset="-122"/>
            </a:endParaRPr>
          </a:p>
          <a:p>
            <a:r>
              <a:rPr lang="zh-CN" altLang="en-US">
                <a:solidFill>
                  <a:schemeClr val="bg2"/>
                </a:solidFill>
                <a:latin typeface="楷体" panose="02010609060101010101" charset="-122"/>
                <a:ea typeface="楷体" panose="02010609060101010101" charset="-122"/>
              </a:rPr>
              <a:t>润和软件</a:t>
            </a:r>
            <a:endParaRPr lang="zh-CN" altLang="en-US">
              <a:solidFill>
                <a:schemeClr val="bg2"/>
              </a:solidFill>
              <a:latin typeface="楷体" panose="02010609060101010101" charset="-122"/>
              <a:ea typeface="楷体" panose="02010609060101010101" charset="-122"/>
            </a:endParaRPr>
          </a:p>
          <a:p>
            <a:r>
              <a:rPr lang="zh-CN" altLang="en-US">
                <a:solidFill>
                  <a:schemeClr val="bg2"/>
                </a:solidFill>
                <a:latin typeface="楷体" panose="02010609060101010101" charset="-122"/>
                <a:ea typeface="楷体" panose="02010609060101010101" charset="-122"/>
              </a:rPr>
              <a:t>卫士通</a:t>
            </a:r>
            <a:r>
              <a:rPr lang="en-US" altLang="zh-CN">
                <a:solidFill>
                  <a:schemeClr val="bg2"/>
                </a:solidFill>
                <a:latin typeface="楷体" panose="02010609060101010101" charset="-122"/>
                <a:ea typeface="楷体" panose="02010609060101010101" charset="-122"/>
              </a:rPr>
              <a:t>...</a:t>
            </a:r>
            <a:endParaRPr lang="en-US" altLang="zh-CN">
              <a:solidFill>
                <a:schemeClr val="bg2"/>
              </a:solidFill>
              <a:latin typeface="楷体" panose="02010609060101010101" charset="-122"/>
              <a:ea typeface="楷体" panose="02010609060101010101" charset="-122"/>
            </a:endParaRPr>
          </a:p>
        </p:txBody>
      </p:sp>
      <p:sp>
        <p:nvSpPr>
          <p:cNvPr id="5" name="文本框 4"/>
          <p:cNvSpPr txBox="1"/>
          <p:nvPr userDrawn="1">
            <p:custDataLst>
              <p:tags r:id="rId4"/>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经传多赢首席投顾 :蔡英姿丨执业编号: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4.xml><?xml version="1.0" encoding="utf-8"?>
<p:tagLst xmlns:p="http://schemas.openxmlformats.org/presentationml/2006/main">
  <p:tag name="KSO_WM_DIAGRAM_VIRTUALLY_FRAME" val="{&quot;height&quot;:422.7,&quot;left&quot;:56.55,&quot;top&quot;:72.8,&quot;width&quot;:861.7}"/>
</p:tagLst>
</file>

<file path=ppt/tags/tag115.xml><?xml version="1.0" encoding="utf-8"?>
<p:tagLst xmlns:p="http://schemas.openxmlformats.org/presentationml/2006/main">
  <p:tag name="KSO_WM_DIAGRAM_VIRTUALLY_FRAME" val="{&quot;height&quot;:422.7,&quot;left&quot;:56.55,&quot;top&quot;:72.8,&quot;width&quot;:861.7}"/>
</p:tagLst>
</file>

<file path=ppt/tags/tag116.xml><?xml version="1.0" encoding="utf-8"?>
<p:tagLst xmlns:p="http://schemas.openxmlformats.org/presentationml/2006/main">
  <p:tag name="KSO_WM_DIAGRAM_VIRTUALLY_FRAME" val="{&quot;height&quot;:422.7,&quot;left&quot;:56.55,&quot;top&quot;:72.8,&quot;width&quot;:861.7}"/>
</p:tagLst>
</file>

<file path=ppt/tags/tag117.xml><?xml version="1.0" encoding="utf-8"?>
<p:tagLst xmlns:p="http://schemas.openxmlformats.org/presentationml/2006/main">
  <p:tag name="KSO_WM_DIAGRAM_VIRTUALLY_FRAME" val="{&quot;height&quot;:422.7,&quot;left&quot;:56.55,&quot;top&quot;:72.8,&quot;width&quot;:861.7}"/>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1.xml><?xml version="1.0" encoding="utf-8"?>
<p:tagLst xmlns:p="http://schemas.openxmlformats.org/presentationml/2006/main">
  <p:tag name="KSO_WPP_MARK_KEY" val="5d6e9262-ca8a-4070-8ad5-698f89e303ea"/>
  <p:tag name="COMMONDATA" val="eyJoZGlkIjoiMTMzZGI2MjkwNzI0NGI5MzY0NzUwYzMxOTRjZGRmN2UifQ=="/>
  <p:tag name="commondata" val="eyJoZGlkIjoiOWY4MjQyNDc1NWE5NGE3YmJhMmZmNzIzZDc5YmE1NGIifQ=="/>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7.xml><?xml version="1.0" encoding="utf-8"?>
<p:tagLst xmlns:p="http://schemas.openxmlformats.org/presentationml/2006/main">
  <p:tag name="KSO_WM_DIAGRAM_VIRTUALLY_FRAME" val="{&quot;height&quot;:559.25,&quot;left&quot;:329.75,&quot;top&quot;:108.9,&quot;width&quot;:519.35}"/>
</p:tagLst>
</file>

<file path=ppt/tags/tag28.xml><?xml version="1.0" encoding="utf-8"?>
<p:tagLst xmlns:p="http://schemas.openxmlformats.org/presentationml/2006/main">
  <p:tag name="KSO_WM_DIAGRAM_VIRTUALLY_FRAME" val="{&quot;height&quot;:559.25,&quot;left&quot;:329.75,&quot;top&quot;:108.9,&quot;width&quot;:519.35}"/>
</p:tagLst>
</file>

<file path=ppt/tags/tag29.xml><?xml version="1.0" encoding="utf-8"?>
<p:tagLst xmlns:p="http://schemas.openxmlformats.org/presentationml/2006/main">
  <p:tag name="KSO_WM_DIAGRAM_VIRTUALLY_FRAME" val="{&quot;height&quot;:559.25,&quot;left&quot;:329.75,&quot;top&quot;:108.9,&quot;width&quot;:519.3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DIAGRAM_VIRTUALLY_FRAME" val="{&quot;height&quot;:559.25,&quot;left&quot;:329.75,&quot;top&quot;:108.9,&quot;width&quot;:519.35}"/>
</p:tagLst>
</file>

<file path=ppt/tags/tag31.xml><?xml version="1.0" encoding="utf-8"?>
<p:tagLst xmlns:p="http://schemas.openxmlformats.org/presentationml/2006/main">
  <p:tag name="KSO_WM_DIAGRAM_VIRTUALLY_FRAME" val="{&quot;height&quot;:559.25,&quot;left&quot;:329.75,&quot;top&quot;:108.9,&quot;width&quot;:519.35}"/>
</p:tagLst>
</file>

<file path=ppt/tags/tag32.xml><?xml version="1.0" encoding="utf-8"?>
<p:tagLst xmlns:p="http://schemas.openxmlformats.org/presentationml/2006/main">
  <p:tag name="KSO_WM_BEAUTIFY_FLAG" val=""/>
  <p:tag name="KSO_WM_DIAGRAM_VIRTUALLY_FRAME" val="{&quot;height&quot;:559.25,&quot;left&quot;:329.75,&quot;top&quot;:108.9,&quot;width&quot;:519.35}"/>
</p:tagLst>
</file>

<file path=ppt/tags/tag33.xml><?xml version="1.0" encoding="utf-8"?>
<p:tagLst xmlns:p="http://schemas.openxmlformats.org/presentationml/2006/main">
  <p:tag name="KSO_WM_BEAUTIFY_FLAG" val=""/>
  <p:tag name="KSO_WM_DIAGRAM_VIRTUALLY_FRAME" val="{&quot;height&quot;:559.25,&quot;left&quot;:329.75,&quot;top&quot;:108.9,&quot;width&quot;:519.35}"/>
</p:tagLst>
</file>

<file path=ppt/tags/tag34.xml><?xml version="1.0" encoding="utf-8"?>
<p:tagLst xmlns:p="http://schemas.openxmlformats.org/presentationml/2006/main">
  <p:tag name="KSO_WM_BEAUTIFY_FLAG" val=""/>
  <p:tag name="KSO_WM_DIAGRAM_VIRTUALLY_FRAME" val="{&quot;height&quot;:559.25,&quot;left&quot;:329.75,&quot;top&quot;:108.9,&quot;width&quot;:519.35}"/>
</p:tagLst>
</file>

<file path=ppt/tags/tag35.xml><?xml version="1.0" encoding="utf-8"?>
<p:tagLst xmlns:p="http://schemas.openxmlformats.org/presentationml/2006/main">
  <p:tag name="KSO_WM_DIAGRAM_VIRTUALLY_FRAME" val="{&quot;height&quot;:559.25,&quot;left&quot;:329.75,&quot;top&quot;:108.9,&quot;width&quot;:519.35}"/>
</p:tagLst>
</file>

<file path=ppt/tags/tag36.xml><?xml version="1.0" encoding="utf-8"?>
<p:tagLst xmlns:p="http://schemas.openxmlformats.org/presentationml/2006/main">
  <p:tag name="KSO_WM_BEAUTIFY_FLAG" val=""/>
  <p:tag name="KSO_WM_DIAGRAM_VIRTUALLY_FRAME" val="{&quot;height&quot;:559.25,&quot;left&quot;:329.75,&quot;top&quot;:108.9,&quot;width&quot;:519.35}"/>
</p:tagLst>
</file>

<file path=ppt/tags/tag37.xml><?xml version="1.0" encoding="utf-8"?>
<p:tagLst xmlns:p="http://schemas.openxmlformats.org/presentationml/2006/main">
  <p:tag name="KSO_WM_BEAUTIFY_FLAG" val=""/>
  <p:tag name="KSO_WM_DIAGRAM_VIRTUALLY_FRAME" val="{&quot;height&quot;:559.25,&quot;left&quot;:329.75,&quot;top&quot;:108.9,&quot;width&quot;:519.35}"/>
</p:tagLst>
</file>

<file path=ppt/tags/tag38.xml><?xml version="1.0" encoding="utf-8"?>
<p:tagLst xmlns:p="http://schemas.openxmlformats.org/presentationml/2006/main">
  <p:tag name="KSO_WM_BEAUTIFY_FLAG" val=""/>
  <p:tag name="KSO_WM_DIAGRAM_VIRTUALLY_FRAME" val="{&quot;height&quot;:559.25,&quot;left&quot;:329.75,&quot;top&quot;:108.9,&quot;width&quot;:519.35}"/>
</p:tagLst>
</file>

<file path=ppt/tags/tag39.xml><?xml version="1.0" encoding="utf-8"?>
<p:tagLst xmlns:p="http://schemas.openxmlformats.org/presentationml/2006/main">
  <p:tag name="KSO_WM_DIAGRAM_VIRTUALLY_FRAME" val="{&quot;height&quot;:559.25,&quot;left&quot;:329.75,&quot;top&quot;:108.9,&quot;width&quot;:519.3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 name="KSO_WM_DIAGRAM_VIRTUALLY_FRAME" val="{&quot;height&quot;:559.25,&quot;left&quot;:329.75,&quot;top&quot;:108.9,&quot;width&quot;:519.35}"/>
</p:tagLst>
</file>

<file path=ppt/tags/tag41.xml><?xml version="1.0" encoding="utf-8"?>
<p:tagLst xmlns:p="http://schemas.openxmlformats.org/presentationml/2006/main">
  <p:tag name="KSO_WM_BEAUTIFY_FLAG" val=""/>
  <p:tag name="KSO_WM_DIAGRAM_VIRTUALLY_FRAME" val="{&quot;height&quot;:559.25,&quot;left&quot;:329.75,&quot;top&quot;:108.9,&quot;width&quot;:519.35}"/>
</p:tagLst>
</file>

<file path=ppt/tags/tag42.xml><?xml version="1.0" encoding="utf-8"?>
<p:tagLst xmlns:p="http://schemas.openxmlformats.org/presentationml/2006/main">
  <p:tag name="KSO_WM_BEAUTIFY_FLAG" val=""/>
  <p:tag name="KSO_WM_DIAGRAM_VIRTUALLY_FRAME" val="{&quot;height&quot;:559.25,&quot;left&quot;:329.75,&quot;top&quot;:108.9,&quot;width&quot;:519.35}"/>
</p:tagLst>
</file>

<file path=ppt/tags/tag4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2459_2*l_h_i*1_1_1"/>
  <p:tag name="KSO_WM_TEMPLATE_CATEGORY" val="diagram"/>
  <p:tag name="KSO_WM_TEMPLATE_INDEX" val="20232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5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2459_2*l_h_f*1_1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此处输入您的项正文，文字是您思想的提炼，请尽量言简意赅的阐述观点。"/>
  <p:tag name="KSO_WM_UNIT_TEXT_TYPE" val="1"/>
  <p:tag name="KSO_WM_DIAGRAM_USE_COLOR_VALUE" val="{&quot;color_scheme&quot;:1,&quot;color_type&quot;:1,&quot;theme_color_indexes&quot;:[5,6,5,6,5,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2459_2*l_h_i*1_2_1"/>
  <p:tag name="KSO_WM_TEMPLATE_CATEGORY" val="diagram"/>
  <p:tag name="KSO_WM_TEMPLATE_INDEX" val="20232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2459_2*l_h_f*1_2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此处输入您的项正文，文字是您思想的提炼，请尽量言简意赅的阐述观点。"/>
  <p:tag name="KSO_WM_UNIT_TEXT_TYPE" val="1"/>
  <p:tag name="KSO_WM_DIAGRAM_USE_COLOR_VALUE" val="{&quot;color_scheme&quot;:1,&quot;color_type&quot;:1,&quot;theme_color_indexes&quot;:[5,6,5,6,5,6]}"/>
</p:tagLst>
</file>

<file path=ppt/tags/tag6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2459_2*l_h_a*1_2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151515&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TYPE" val="1"/>
  <p:tag name="KSO_WM_DIAGRAM_USE_COLOR_VALUE" val="{&quot;color_scheme&quot;:1,&quot;color_type&quot;:1,&quot;theme_color_indexes&quot;:[5,6,5,6,5,6]}"/>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2459_2*l_h_i*1_3_1"/>
  <p:tag name="KSO_WM_TEMPLATE_CATEGORY" val="diagram"/>
  <p:tag name="KSO_WM_TEMPLATE_INDEX" val="20232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6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2459_2*l_h_f*1_3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此处输入您的项正文，文字是您思想的提炼，请尽量言简意赅的阐述观点。"/>
  <p:tag name="KSO_WM_UNIT_TEXT_TYPE" val="1"/>
  <p:tag name="KSO_WM_DIAGRAM_USE_COLOR_VALUE" val="{&quot;color_scheme&quot;:1,&quot;color_type&quot;:1,&quot;theme_color_indexes&quot;:[5,6,5,6,5,6]}"/>
</p:tagLst>
</file>

<file path=ppt/tags/tag6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2459_2*l_h_a*1_3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151515&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TYPE" val="1"/>
  <p:tag name="KSO_WM_DIAGRAM_USE_COLOR_VALUE" val="{&quot;color_scheme&quot;:1,&quot;color_type&quot;:1,&quot;theme_color_indexes&quot;:[5,6,5,6,5,6]}"/>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31486_3*n_h_h_a*1_2_2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VALUE" val="8"/>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9,10,9,10,9,10]}"/>
</p:tagLst>
</file>

<file path=ppt/tags/tag81.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231486_3*n_h_h_a*1_2_3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DIAGRAM_VERSION" val="3"/>
  <p:tag name="KSO_WM_UNIT_VALUE" val="18"/>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9,10,9,10,9,10]}"/>
</p:tagLst>
</file>

<file path=ppt/tags/tag82.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31486_3*n_h_h_a*1_2_1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DIAGRAM_VERSION" val="3"/>
  <p:tag name="KSO_WM_UNIT_VALUE" val="18"/>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9,10,9,10,9,10]}"/>
</p:tagLst>
</file>

<file path=ppt/tags/tag83.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86_3*n_h_h_i*1_2_2_2"/>
  <p:tag name="KSO_WM_TEMPLATE_CATEGORY" val="diagram"/>
  <p:tag name="KSO_WM_TEMPLATE_INDEX" val="20231486"/>
  <p:tag name="KSO_WM_UNIT_LAYERLEVEL" val="1_1_1_1"/>
  <p:tag name="KSO_WM_TAG_VERSION" val="3.0"/>
  <p:tag name="KSO_WM_UNIT_SUBTYPE" val="d"/>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9,10,9,10,9,10]}"/>
</p:tagLst>
</file>

<file path=ppt/tags/tag84.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1486_3*n_h_h_i*1_2_3_2"/>
  <p:tag name="KSO_WM_TEMPLATE_CATEGORY" val="diagram"/>
  <p:tag name="KSO_WM_TEMPLATE_INDEX" val="20231486"/>
  <p:tag name="KSO_WM_UNIT_LAYERLEVEL" val="1_1_1_1"/>
  <p:tag name="KSO_WM_TAG_VERSION" val="3.0"/>
  <p:tag name="KSO_WM_UNIT_SUBTYPE" val="d"/>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9,10,9,10,9,10]}"/>
</p:tagLst>
</file>

<file path=ppt/tags/tag85.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86_3*n_h_h_i*1_2_1_2"/>
  <p:tag name="KSO_WM_TEMPLATE_CATEGORY" val="diagram"/>
  <p:tag name="KSO_WM_TEMPLATE_INDEX" val="20231486"/>
  <p:tag name="KSO_WM_UNIT_LAYERLEVEL" val="1_1_1_1"/>
  <p:tag name="KSO_WM_TAG_VERSION" val="3.0"/>
  <p:tag name="KSO_WM_UNIT_SUBTYPE" val="d"/>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9,10,9,10,9,10]}"/>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6740</Words>
  <Application>WPS 演示</Application>
  <PresentationFormat>宽屏</PresentationFormat>
  <Paragraphs>303</Paragraphs>
  <Slides>28</Slides>
  <Notes>4</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28</vt:i4>
      </vt:variant>
    </vt:vector>
  </HeadingPairs>
  <TitlesOfParts>
    <vt:vector size="46" baseType="lpstr">
      <vt:lpstr>Arial</vt:lpstr>
      <vt:lpstr>宋体</vt:lpstr>
      <vt:lpstr>Wingdings</vt:lpstr>
      <vt:lpstr>微软雅黑</vt:lpstr>
      <vt:lpstr>Wingdings</vt:lpstr>
      <vt:lpstr>思源黑体 CN Light</vt:lpstr>
      <vt:lpstr>黑体</vt:lpstr>
      <vt:lpstr>思源黑体 CN Bold</vt:lpstr>
      <vt:lpstr>思源黑体 CN Medium</vt:lpstr>
      <vt:lpstr>思源黑体 Medium</vt:lpstr>
      <vt:lpstr>思源黑体 CN Normal</vt:lpstr>
      <vt:lpstr>楷体</vt:lpstr>
      <vt:lpstr>Arial</vt:lpstr>
      <vt:lpstr>Arial Unicode MS</vt:lpstr>
      <vt:lpstr>Calibri</vt:lpstr>
      <vt:lpstr>PingFang SC</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彬</cp:lastModifiedBy>
  <cp:revision>301</cp:revision>
  <dcterms:created xsi:type="dcterms:W3CDTF">2022-12-31T05:43:00Z</dcterms:created>
  <dcterms:modified xsi:type="dcterms:W3CDTF">2025-04-21T13:03:23Z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89B7A6AACA724488BFD11EBF50377424_13</vt:lpwstr>
  </property>
</Properties>
</file>