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webp" ContentType="image/webp"/>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63" r:id="rId3"/>
    <p:sldId id="262" r:id="rId4"/>
    <p:sldId id="270" r:id="rId5"/>
    <p:sldId id="265" r:id="rId6"/>
    <p:sldId id="266" r:id="rId7"/>
    <p:sldId id="267" r:id="rId8"/>
    <p:sldId id="283" r:id="rId9"/>
    <p:sldId id="279" r:id="rId10"/>
    <p:sldId id="276" r:id="rId11"/>
    <p:sldId id="285" r:id="rId12"/>
    <p:sldId id="280" r:id="rId13"/>
    <p:sldId id="282" r:id="rId14"/>
    <p:sldId id="284" r:id="rId15"/>
    <p:sldId id="316" r:id="rId16"/>
    <p:sldId id="275" r:id="rId17"/>
    <p:sldId id="298" r:id="rId18"/>
    <p:sldId id="305" r:id="rId19"/>
    <p:sldId id="297" r:id="rId20"/>
    <p:sldId id="317" r:id="rId21"/>
    <p:sldId id="274" r:id="rId22"/>
    <p:sldId id="304" r:id="rId23"/>
    <p:sldId id="309" r:id="rId24"/>
    <p:sldId id="271" r:id="rId25"/>
    <p:sldId id="330" r:id="rId26"/>
    <p:sldId id="269"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031"/>
    <a:srgbClr val="FFF8DC"/>
    <a:srgbClr val="FFF4C9"/>
    <a:srgbClr val="FFFFFF"/>
    <a:srgbClr val="FFF795"/>
    <a:srgbClr val="FFF711"/>
    <a:srgbClr val="F9A22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8"/>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54.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1"/>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11" name="图片 10"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1 拷贝"/>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9" name="图片 8"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1 拷贝 2"/>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9" name="图片 8"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1 拷贝 3"/>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9" name="图片 8"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1 拷贝 4"/>
          <p:cNvPicPr>
            <a:picLocks noChangeAspect="1"/>
          </p:cNvPicPr>
          <p:nvPr userDrawn="1"/>
        </p:nvPicPr>
        <p:blipFill>
          <a:blip r:embed="rId2"/>
          <a:stretch>
            <a:fillRect/>
          </a:stretch>
        </p:blipFill>
        <p:spPr>
          <a:xfrm>
            <a:off x="0" y="0"/>
            <a:ext cx="12192000" cy="6858000"/>
          </a:xfrm>
          <a:prstGeom prst="rect">
            <a:avLst/>
          </a:prstGeom>
        </p:spPr>
      </p:pic>
      <p:pic>
        <p:nvPicPr>
          <p:cNvPr id="12" name="图片 11"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13" name="图片 12"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2" name="图片 1" descr="1 拷贝 8"/>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9" name="图片 8"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1 拷贝 9"/>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9" name="图片 8"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1" descr="1 拷贝 10"/>
          <p:cNvPicPr>
            <a:picLocks noChangeAspect="1"/>
          </p:cNvPicPr>
          <p:nvPr userDrawn="1"/>
        </p:nvPicPr>
        <p:blipFill>
          <a:blip r:embed="rId2"/>
          <a:stretch>
            <a:fillRect/>
          </a:stretch>
        </p:blipFill>
        <p:spPr>
          <a:xfrm>
            <a:off x="0" y="0"/>
            <a:ext cx="12192000" cy="6858000"/>
          </a:xfrm>
          <a:prstGeom prst="rect">
            <a:avLst/>
          </a:prstGeom>
        </p:spPr>
      </p:pic>
      <p:sp>
        <p:nvSpPr>
          <p:cNvPr id="8" name="文本框 7"/>
          <p:cNvSpPr txBox="1"/>
          <p:nvPr userDrawn="1"/>
        </p:nvSpPr>
        <p:spPr>
          <a:xfrm>
            <a:off x="635" y="1217295"/>
            <a:ext cx="12191365" cy="636905"/>
          </a:xfrm>
          <a:prstGeom prst="rect">
            <a:avLst/>
          </a:prstGeom>
          <a:noFill/>
          <a:effectLst>
            <a:reflection blurRad="6350" stA="36000" endA="300" endPos="25000" dir="5400000" sy="-100000" algn="bl" rotWithShape="0"/>
          </a:effectLst>
        </p:spPr>
        <p:txBody>
          <a:bodyPr wrap="square" rtlCol="0">
            <a:noAutofit/>
          </a:bodyPr>
          <a:p>
            <a:pPr algn="ctr">
              <a:lnSpc>
                <a:spcPct val="80000"/>
              </a:lnSpc>
            </a:pPr>
            <a:r>
              <a:rPr lang="zh-CN" altLang="en-US" sz="5400">
                <a:gradFill>
                  <a:gsLst>
                    <a:gs pos="0">
                      <a:schemeClr val="bg1"/>
                    </a:gs>
                    <a:gs pos="100000">
                      <a:srgbClr val="FFF795"/>
                    </a:gs>
                  </a:gsLst>
                  <a:lin ang="540000" scaled="1"/>
                </a:gradFill>
                <a:latin typeface="思源黑体 CN Bold" panose="020B0800000000000000" charset="-122"/>
                <a:ea typeface="思源黑体 CN Bold" panose="020B0800000000000000" charset="-122"/>
                <a:cs typeface="思源黑体 CN Bold" panose="020B0800000000000000" charset="-122"/>
              </a:rPr>
              <a:t>经传多赢</a:t>
            </a:r>
            <a:r>
              <a:rPr lang="en-US" altLang="zh-CN" sz="5400">
                <a:gradFill>
                  <a:gsLst>
                    <a:gs pos="0">
                      <a:schemeClr val="bg1"/>
                    </a:gs>
                    <a:gs pos="100000">
                      <a:srgbClr val="FFF795"/>
                    </a:gs>
                  </a:gsLst>
                  <a:lin ang="540000" scaled="1"/>
                </a:gradFill>
                <a:latin typeface="思源黑体 CN Bold" panose="020B0800000000000000" charset="-122"/>
                <a:ea typeface="思源黑体 CN Bold" panose="020B0800000000000000" charset="-122"/>
                <a:cs typeface="思源黑体 CN Bold" panose="020B0800000000000000" charset="-122"/>
              </a:rPr>
              <a:t> </a:t>
            </a:r>
            <a:r>
              <a:rPr lang="zh-CN" altLang="en-US" sz="5400">
                <a:gradFill>
                  <a:gsLst>
                    <a:gs pos="0">
                      <a:schemeClr val="bg1"/>
                    </a:gs>
                    <a:gs pos="100000">
                      <a:srgbClr val="FFF795"/>
                    </a:gs>
                  </a:gsLst>
                  <a:lin ang="540000" scaled="1"/>
                </a:gradFill>
                <a:latin typeface="思源黑体 CN Bold" panose="020B0800000000000000" charset="-122"/>
                <a:ea typeface="思源黑体 CN Bold" panose="020B0800000000000000" charset="-122"/>
                <a:cs typeface="思源黑体 CN Bold" panose="020B0800000000000000" charset="-122"/>
              </a:rPr>
              <a:t>让投资遇见美好</a:t>
            </a:r>
            <a:endParaRPr lang="zh-CN" altLang="en-US" sz="5400">
              <a:gradFill>
                <a:gsLst>
                  <a:gs pos="0">
                    <a:schemeClr val="bg1"/>
                  </a:gs>
                  <a:gs pos="100000">
                    <a:srgbClr val="FFF795"/>
                  </a:gs>
                </a:gsLst>
                <a:lin ang="540000" scaled="1"/>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形状 32"/>
          <p:cNvPicPr>
            <a:picLocks noChangeAspect="1"/>
          </p:cNvPicPr>
          <p:nvPr userDrawn="1"/>
        </p:nvPicPr>
        <p:blipFill>
          <a:blip r:embed="rId3"/>
          <a:stretch>
            <a:fillRect/>
          </a:stretch>
        </p:blipFill>
        <p:spPr>
          <a:xfrm>
            <a:off x="130175" y="135255"/>
            <a:ext cx="2049780" cy="248285"/>
          </a:xfrm>
          <a:prstGeom prst="rect">
            <a:avLst/>
          </a:prstGeom>
        </p:spPr>
      </p:pic>
      <p:pic>
        <p:nvPicPr>
          <p:cNvPr id="11" name="图片 10" descr="图片1 拷贝"/>
          <p:cNvPicPr>
            <a:picLocks noChangeAspect="1"/>
          </p:cNvPicPr>
          <p:nvPr userDrawn="1"/>
        </p:nvPicPr>
        <p:blipFill>
          <a:blip r:embed="rId4"/>
          <a:stretch>
            <a:fillRect/>
          </a:stretch>
        </p:blipFill>
        <p:spPr>
          <a:xfrm>
            <a:off x="11007725" y="147003"/>
            <a:ext cx="1039495" cy="2247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image" Target="../media/image19.webp"/></Relationships>
</file>

<file path=ppt/slides/_rels/slide1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5" Type="http://schemas.openxmlformats.org/officeDocument/2006/relationships/slideLayout" Target="../slideLayouts/slideLayout7.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4.xml"/></Relationships>
</file>

<file path=ppt/slides/_rels/slide12.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0" Type="http://schemas.openxmlformats.org/officeDocument/2006/relationships/slideLayout" Target="../slideLayouts/slideLayout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7.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8.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0.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1.xml"/><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2.xml"/><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3.xml"/><Relationship Id="rId2" Type="http://schemas.openxmlformats.org/officeDocument/2006/relationships/image" Target="../media/image33.pn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5.xml"/><Relationship Id="rId2" Type="http://schemas.openxmlformats.org/officeDocument/2006/relationships/image" Target="../media/image35.pn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6.xml"/><Relationship Id="rId2" Type="http://schemas.openxmlformats.org/officeDocument/2006/relationships/image" Target="../media/image37.pn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4" Type="http://schemas.openxmlformats.org/officeDocument/2006/relationships/slideLayout" Target="../slideLayouts/slideLayout7.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7.xml"/></Relationships>
</file>

<file path=ppt/slides/_rels/slide24.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4" Type="http://schemas.openxmlformats.org/officeDocument/2006/relationships/slideLayout" Target="../slideLayouts/slideLayout7.xml"/><Relationship Id="rId33" Type="http://schemas.openxmlformats.org/officeDocument/2006/relationships/tags" Target="../tags/tag152.xml"/><Relationship Id="rId32" Type="http://schemas.openxmlformats.org/officeDocument/2006/relationships/tags" Target="../tags/tag151.xml"/><Relationship Id="rId31" Type="http://schemas.openxmlformats.org/officeDocument/2006/relationships/tags" Target="../tags/tag150.xml"/><Relationship Id="rId30" Type="http://schemas.openxmlformats.org/officeDocument/2006/relationships/tags" Target="../tags/tag149.xml"/><Relationship Id="rId3" Type="http://schemas.openxmlformats.org/officeDocument/2006/relationships/tags" Target="../tags/tag122.xml"/><Relationship Id="rId29" Type="http://schemas.openxmlformats.org/officeDocument/2006/relationships/tags" Target="../tags/tag148.xml"/><Relationship Id="rId28" Type="http://schemas.openxmlformats.org/officeDocument/2006/relationships/tags" Target="../tags/tag147.xml"/><Relationship Id="rId27" Type="http://schemas.openxmlformats.org/officeDocument/2006/relationships/tags" Target="../tags/tag146.xml"/><Relationship Id="rId26" Type="http://schemas.openxmlformats.org/officeDocument/2006/relationships/tags" Target="../tags/tag145.xml"/><Relationship Id="rId25" Type="http://schemas.openxmlformats.org/officeDocument/2006/relationships/tags" Target="../tags/tag144.xml"/><Relationship Id="rId24" Type="http://schemas.openxmlformats.org/officeDocument/2006/relationships/tags" Target="../tags/tag143.xml"/><Relationship Id="rId23" Type="http://schemas.openxmlformats.org/officeDocument/2006/relationships/tags" Target="../tags/tag142.xml"/><Relationship Id="rId22" Type="http://schemas.openxmlformats.org/officeDocument/2006/relationships/tags" Target="../tags/tag141.xml"/><Relationship Id="rId21" Type="http://schemas.openxmlformats.org/officeDocument/2006/relationships/tags" Target="../tags/tag140.xml"/><Relationship Id="rId20" Type="http://schemas.openxmlformats.org/officeDocument/2006/relationships/tags" Target="../tags/tag139.xml"/><Relationship Id="rId2" Type="http://schemas.openxmlformats.org/officeDocument/2006/relationships/tags" Target="../tags/tag121.xml"/><Relationship Id="rId19" Type="http://schemas.openxmlformats.org/officeDocument/2006/relationships/tags" Target="../tags/tag138.xml"/><Relationship Id="rId18" Type="http://schemas.openxmlformats.org/officeDocument/2006/relationships/tags" Target="../tags/tag137.xml"/><Relationship Id="rId17" Type="http://schemas.openxmlformats.org/officeDocument/2006/relationships/tags" Target="../tags/tag136.xml"/><Relationship Id="rId16" Type="http://schemas.openxmlformats.org/officeDocument/2006/relationships/tags" Target="../tags/tag135.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xml"/><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13.png"/><Relationship Id="rId2" Type="http://schemas.openxmlformats.org/officeDocument/2006/relationships/tags" Target="../tags/tag20.xml"/><Relationship Id="rId19" Type="http://schemas.openxmlformats.org/officeDocument/2006/relationships/slideLayout" Target="../slideLayouts/slideLayout5.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4" Type="http://schemas.openxmlformats.org/officeDocument/2006/relationships/slideLayout" Target="../slideLayouts/slideLayout7.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0.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1.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a:gradFill>
                  <a:gsLst>
                    <a:gs pos="0">
                      <a:schemeClr val="bg1"/>
                    </a:gs>
                    <a:gs pos="100000">
                      <a:srgbClr val="FFF795"/>
                    </a:gs>
                  </a:gsLst>
                  <a:lin ang="540000" scaled="1"/>
                </a:gradFill>
                <a:latin typeface="黑体" panose="02010609060101010101" charset="-122"/>
                <a:ea typeface="黑体" panose="02010609060101010101" charset="-122"/>
              </a:rPr>
              <a:t>中央经济工作会议</a:t>
            </a:r>
            <a:endParaRPr lang="zh-CN" altLang="en-US" sz="3000">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3" name="文本框 2"/>
          <p:cNvSpPr txBox="1"/>
          <p:nvPr/>
        </p:nvSpPr>
        <p:spPr>
          <a:xfrm>
            <a:off x="788035" y="702310"/>
            <a:ext cx="10858500" cy="614045"/>
          </a:xfrm>
          <a:prstGeom prst="rect">
            <a:avLst/>
          </a:prstGeom>
        </p:spPr>
        <p:txBody>
          <a:bodyPr>
            <a:noAutofit/>
          </a:bodyPr>
          <a:p>
            <a:pPr marL="0" indent="0" algn="l"/>
            <a:r>
              <a:rPr lang="zh-CN" altLang="en-US" sz="1600" b="0" i="0">
                <a:solidFill>
                  <a:srgbClr val="191919"/>
                </a:solidFill>
                <a:latin typeface="黑体" panose="02010609060101010101" charset="-122"/>
                <a:ea typeface="黑体" panose="02010609060101010101" charset="-122"/>
                <a:cs typeface="黑体" panose="02010609060101010101" charset="-122"/>
              </a:rPr>
              <a:t>中央经济工作会议通常是政府制定经济发展战略的重要时刻，其产业政策要点，指引着明年发展方向</a:t>
            </a:r>
            <a:endParaRPr lang="zh-CN" altLang="en-US" sz="1600" b="0" i="0">
              <a:solidFill>
                <a:srgbClr val="191919"/>
              </a:solidFill>
              <a:latin typeface="黑体" panose="02010609060101010101" charset="-122"/>
              <a:ea typeface="黑体" panose="02010609060101010101" charset="-122"/>
              <a:cs typeface="黑体" panose="02010609060101010101" charset="-122"/>
            </a:endParaRPr>
          </a:p>
          <a:p>
            <a:pPr marL="0" indent="0" algn="l"/>
            <a:r>
              <a:rPr lang="zh-CN" altLang="en-US" sz="1600" b="0" i="0">
                <a:solidFill>
                  <a:srgbClr val="191919"/>
                </a:solidFill>
                <a:latin typeface="黑体" panose="02010609060101010101" charset="-122"/>
                <a:ea typeface="黑体" panose="02010609060101010101" charset="-122"/>
                <a:cs typeface="黑体" panose="02010609060101010101" charset="-122"/>
              </a:rPr>
              <a:t>表：</a:t>
            </a:r>
            <a:r>
              <a:rPr lang="en-US" sz="1600" b="0" i="0">
                <a:solidFill>
                  <a:srgbClr val="191919"/>
                </a:solidFill>
                <a:latin typeface="黑体" panose="02010609060101010101" charset="-122"/>
                <a:ea typeface="黑体" panose="02010609060101010101" charset="-122"/>
                <a:cs typeface="黑体" panose="02010609060101010101" charset="-122"/>
              </a:rPr>
              <a:t>2018-2022</a:t>
            </a:r>
            <a:r>
              <a:rPr lang="zh-CN" altLang="en-US" sz="1600" b="0" i="0">
                <a:solidFill>
                  <a:srgbClr val="191919"/>
                </a:solidFill>
                <a:latin typeface="黑体" panose="02010609060101010101" charset="-122"/>
                <a:ea typeface="黑体" panose="02010609060101010101" charset="-122"/>
                <a:cs typeface="黑体" panose="02010609060101010101" charset="-122"/>
              </a:rPr>
              <a:t>年中央经济工作会议产业要点和来年涨幅靠前的</a:t>
            </a:r>
            <a:r>
              <a:rPr lang="en-US" altLang="zh-CN" sz="1600" b="0" i="0">
                <a:solidFill>
                  <a:srgbClr val="191919"/>
                </a:solidFill>
                <a:latin typeface="黑体" panose="02010609060101010101" charset="-122"/>
                <a:ea typeface="黑体" panose="02010609060101010101" charset="-122"/>
                <a:cs typeface="黑体" panose="02010609060101010101" charset="-122"/>
              </a:rPr>
              <a:t>SW</a:t>
            </a:r>
            <a:r>
              <a:rPr lang="zh-CN" altLang="en-US" sz="1600" b="0" i="0">
                <a:solidFill>
                  <a:srgbClr val="191919"/>
                </a:solidFill>
                <a:latin typeface="黑体" panose="02010609060101010101" charset="-122"/>
                <a:ea typeface="黑体" panose="02010609060101010101" charset="-122"/>
                <a:cs typeface="黑体" panose="02010609060101010101" charset="-122"/>
              </a:rPr>
              <a:t>一级行业（单位：</a:t>
            </a:r>
            <a:r>
              <a:rPr lang="en-US" altLang="zh-CN" sz="1600" b="0" i="0">
                <a:solidFill>
                  <a:srgbClr val="191919"/>
                </a:solidFill>
                <a:latin typeface="黑体" panose="02010609060101010101" charset="-122"/>
                <a:ea typeface="黑体" panose="02010609060101010101" charset="-122"/>
                <a:cs typeface="黑体" panose="02010609060101010101" charset="-122"/>
              </a:rPr>
              <a:t>%</a:t>
            </a:r>
            <a:r>
              <a:rPr lang="zh-CN" altLang="en-US" sz="1600" b="0" i="0">
                <a:solidFill>
                  <a:srgbClr val="191919"/>
                </a:solidFill>
                <a:latin typeface="黑体" panose="02010609060101010101" charset="-122"/>
                <a:ea typeface="黑体" panose="02010609060101010101" charset="-122"/>
                <a:cs typeface="黑体" panose="02010609060101010101" charset="-122"/>
              </a:rPr>
              <a:t>）</a:t>
            </a:r>
            <a:endParaRPr lang="zh-CN" altLang="en-US" sz="1600" b="0" i="0">
              <a:solidFill>
                <a:srgbClr val="191919"/>
              </a:solidFill>
              <a:latin typeface="黑体" panose="02010609060101010101" charset="-122"/>
              <a:ea typeface="黑体" panose="02010609060101010101" charset="-122"/>
              <a:cs typeface="黑体" panose="02010609060101010101" charset="-122"/>
            </a:endParaRPr>
          </a:p>
        </p:txBody>
      </p:sp>
      <p:pic>
        <p:nvPicPr>
          <p:cNvPr id="6" name="图片 5"/>
          <p:cNvPicPr/>
          <p:nvPr/>
        </p:nvPicPr>
        <p:blipFill>
          <a:blip r:embed="rId1"/>
          <a:stretch>
            <a:fillRect/>
          </a:stretch>
        </p:blipFill>
        <p:spPr>
          <a:xfrm>
            <a:off x="718820" y="1388745"/>
            <a:ext cx="7848600" cy="4972050"/>
          </a:xfrm>
          <a:prstGeom prst="rect">
            <a:avLst/>
          </a:prstGeom>
        </p:spPr>
      </p:pic>
      <p:sp>
        <p:nvSpPr>
          <p:cNvPr id="7" name="文本框 6"/>
          <p:cNvSpPr txBox="1"/>
          <p:nvPr/>
        </p:nvSpPr>
        <p:spPr>
          <a:xfrm>
            <a:off x="8640445" y="1461770"/>
            <a:ext cx="3006090" cy="4803775"/>
          </a:xfrm>
          <a:prstGeom prst="rect">
            <a:avLst/>
          </a:prstGeom>
        </p:spPr>
        <p:txBody>
          <a:bodyPr>
            <a:noAutofit/>
          </a:bodyPr>
          <a:p>
            <a:pPr marL="0" indent="0" algn="just"/>
            <a:r>
              <a:rPr lang="en-US" altLang="zh-CN" sz="1600" b="0" i="0">
                <a:latin typeface="黑体" panose="02010609060101010101" charset="-122"/>
                <a:ea typeface="黑体" panose="02010609060101010101" charset="-122"/>
                <a:cs typeface="黑体" panose="02010609060101010101" charset="-122"/>
              </a:rPr>
              <a:t>2020</a:t>
            </a:r>
            <a:r>
              <a:rPr lang="zh-CN" altLang="en-US" sz="1600" b="0" i="0">
                <a:latin typeface="黑体" panose="02010609060101010101" charset="-122"/>
                <a:ea typeface="黑体" panose="02010609060101010101" charset="-122"/>
                <a:cs typeface="黑体" panose="02010609060101010101" charset="-122"/>
              </a:rPr>
              <a:t>年提出“碳达峰碳中和”工作安排，</a:t>
            </a:r>
            <a:r>
              <a:rPr lang="en-US" altLang="zh-CN" sz="1600" b="0" i="0">
                <a:latin typeface="黑体" panose="02010609060101010101" charset="-122"/>
                <a:ea typeface="黑体" panose="02010609060101010101" charset="-122"/>
                <a:cs typeface="黑体" panose="02010609060101010101" charset="-122"/>
              </a:rPr>
              <a:t>2021</a:t>
            </a:r>
            <a:r>
              <a:rPr lang="zh-CN" altLang="en-US" sz="1600" b="0" i="0">
                <a:latin typeface="黑体" panose="02010609060101010101" charset="-122"/>
                <a:ea typeface="黑体" panose="02010609060101010101" charset="-122"/>
                <a:cs typeface="黑体" panose="02010609060101010101" charset="-122"/>
              </a:rPr>
              <a:t>年电力设备、有色、煤炭表现亮眼。</a:t>
            </a:r>
            <a:endParaRPr lang="zh-CN" altLang="en-US" sz="1600" b="0" i="0">
              <a:latin typeface="黑体" panose="02010609060101010101" charset="-122"/>
              <a:ea typeface="黑体" panose="02010609060101010101" charset="-122"/>
              <a:cs typeface="黑体" panose="02010609060101010101" charset="-122"/>
            </a:endParaRPr>
          </a:p>
          <a:p>
            <a:pPr marL="0" indent="0" algn="just"/>
            <a:r>
              <a:rPr lang="en-US" altLang="zh-CN" sz="1600" b="0" i="0">
                <a:latin typeface="黑体" panose="02010609060101010101" charset="-122"/>
                <a:ea typeface="黑体" panose="02010609060101010101" charset="-122"/>
                <a:cs typeface="黑体" panose="02010609060101010101" charset="-122"/>
              </a:rPr>
              <a:t>2021</a:t>
            </a:r>
            <a:r>
              <a:rPr lang="zh-CN" altLang="en-US" sz="1600" b="0" i="0">
                <a:latin typeface="黑体" panose="02010609060101010101" charset="-122"/>
                <a:ea typeface="黑体" panose="02010609060101010101" charset="-122"/>
                <a:cs typeface="黑体" panose="02010609060101010101" charset="-122"/>
              </a:rPr>
              <a:t>年适度超前开展基础设施投资，</a:t>
            </a:r>
            <a:r>
              <a:rPr lang="en-US" altLang="zh-CN" sz="1600" b="0" i="0">
                <a:latin typeface="黑体" panose="02010609060101010101" charset="-122"/>
                <a:ea typeface="黑体" panose="02010609060101010101" charset="-122"/>
                <a:cs typeface="黑体" panose="02010609060101010101" charset="-122"/>
              </a:rPr>
              <a:t>2022</a:t>
            </a:r>
            <a:r>
              <a:rPr lang="zh-CN" altLang="en-US" sz="1600" b="0" i="0">
                <a:latin typeface="黑体" panose="02010609060101010101" charset="-122"/>
                <a:ea typeface="黑体" panose="02010609060101010101" charset="-122"/>
                <a:cs typeface="黑体" panose="02010609060101010101" charset="-122"/>
              </a:rPr>
              <a:t>年超新基建。</a:t>
            </a:r>
            <a:endParaRPr lang="zh-CN" altLang="en-US" sz="1600" b="0" i="0">
              <a:latin typeface="黑体" panose="02010609060101010101" charset="-122"/>
              <a:ea typeface="黑体" panose="02010609060101010101" charset="-122"/>
              <a:cs typeface="黑体" panose="02010609060101010101" charset="-122"/>
            </a:endParaRPr>
          </a:p>
          <a:p>
            <a:pPr marL="0" indent="0" algn="just"/>
            <a:r>
              <a:rPr lang="en-US" altLang="zh-CN" sz="1600" b="0" i="0">
                <a:latin typeface="黑体" panose="02010609060101010101" charset="-122"/>
                <a:ea typeface="黑体" panose="02010609060101010101" charset="-122"/>
                <a:cs typeface="黑体" panose="02010609060101010101" charset="-122"/>
              </a:rPr>
              <a:t>2022</a:t>
            </a:r>
            <a:r>
              <a:rPr lang="zh-CN" altLang="en-US" sz="1600" b="0" i="0">
                <a:latin typeface="黑体" panose="02010609060101010101" charset="-122"/>
                <a:ea typeface="黑体" panose="02010609060101010101" charset="-122"/>
                <a:cs typeface="黑体" panose="02010609060101010101" charset="-122"/>
              </a:rPr>
              <a:t>年重点强调科技自主安全可靠，</a:t>
            </a:r>
            <a:r>
              <a:rPr lang="en-US" altLang="zh-CN" sz="1600" b="0" i="0">
                <a:latin typeface="黑体" panose="02010609060101010101" charset="-122"/>
                <a:ea typeface="黑体" panose="02010609060101010101" charset="-122"/>
                <a:cs typeface="黑体" panose="02010609060101010101" charset="-122"/>
              </a:rPr>
              <a:t>2023</a:t>
            </a:r>
            <a:r>
              <a:rPr lang="zh-CN" altLang="en-US" sz="1600" b="0" i="0">
                <a:latin typeface="黑体" panose="02010609060101010101" charset="-122"/>
                <a:ea typeface="黑体" panose="02010609060101010101" charset="-122"/>
                <a:cs typeface="黑体" panose="02010609060101010101" charset="-122"/>
              </a:rPr>
              <a:t>年炒自主可控</a:t>
            </a:r>
            <a:endParaRPr lang="zh-CN" altLang="en-US" sz="1600" b="0" i="0">
              <a:latin typeface="黑体" panose="02010609060101010101" charset="-122"/>
              <a:ea typeface="黑体" panose="02010609060101010101" charset="-122"/>
              <a:cs typeface="黑体" panose="02010609060101010101" charset="-122"/>
            </a:endParaRPr>
          </a:p>
          <a:p>
            <a:pPr marL="0" indent="0" algn="just"/>
            <a:r>
              <a:rPr lang="en-US" altLang="zh-CN" sz="1600" b="0" i="0">
                <a:latin typeface="黑体" panose="02010609060101010101" charset="-122"/>
                <a:ea typeface="黑体" panose="02010609060101010101" charset="-122"/>
                <a:cs typeface="黑体" panose="02010609060101010101" charset="-122"/>
              </a:rPr>
              <a:t>2023</a:t>
            </a:r>
            <a:r>
              <a:rPr lang="zh-CN" altLang="en-US" sz="1600" b="0" i="0">
                <a:latin typeface="黑体" panose="02010609060101010101" charset="-122"/>
                <a:ea typeface="黑体" panose="02010609060101010101" charset="-122"/>
                <a:cs typeface="黑体" panose="02010609060101010101" charset="-122"/>
              </a:rPr>
              <a:t>年，首要重点是科技创新，强调科技引领产业，</a:t>
            </a:r>
            <a:r>
              <a:rPr lang="en-US" altLang="zh-CN" sz="1600" b="0" i="0">
                <a:latin typeface="黑体" panose="02010609060101010101" charset="-122"/>
                <a:ea typeface="黑体" panose="02010609060101010101" charset="-122"/>
                <a:cs typeface="黑体" panose="02010609060101010101" charset="-122"/>
              </a:rPr>
              <a:t>2024</a:t>
            </a:r>
            <a:r>
              <a:rPr lang="zh-CN" altLang="en-US" sz="1600" b="0" i="0">
                <a:latin typeface="黑体" panose="02010609060101010101" charset="-122"/>
                <a:ea typeface="黑体" panose="02010609060101010101" charset="-122"/>
                <a:cs typeface="黑体" panose="02010609060101010101" charset="-122"/>
              </a:rPr>
              <a:t>年炒数字经济、人工智能发展、生物制造、商业航天、低空经济、量子、生命科学</a:t>
            </a:r>
            <a:endParaRPr lang="zh-CN" altLang="en-US" sz="1600" b="0" i="0">
              <a:latin typeface="黑体" panose="02010609060101010101" charset="-122"/>
              <a:ea typeface="黑体" panose="02010609060101010101" charset="-122"/>
              <a:cs typeface="黑体" panose="02010609060101010101" charset="-122"/>
            </a:endParaRPr>
          </a:p>
          <a:p>
            <a:pPr marL="0" indent="0" algn="just"/>
            <a:r>
              <a:rPr lang="en-US" altLang="zh-CN" sz="1600" b="0" i="0">
                <a:latin typeface="黑体" panose="02010609060101010101" charset="-122"/>
                <a:ea typeface="黑体" panose="02010609060101010101" charset="-122"/>
                <a:cs typeface="黑体" panose="02010609060101010101" charset="-122"/>
              </a:rPr>
              <a:t>2024</a:t>
            </a:r>
            <a:r>
              <a:rPr lang="zh-CN" altLang="en-US" sz="1600" b="0" i="0">
                <a:latin typeface="黑体" panose="02010609060101010101" charset="-122"/>
                <a:ea typeface="黑体" panose="02010609060101010101" charset="-122"/>
                <a:cs typeface="黑体" panose="02010609060101010101" charset="-122"/>
              </a:rPr>
              <a:t>年</a:t>
            </a:r>
            <a:r>
              <a:rPr lang="en-US" altLang="zh-CN" sz="1600" b="0" i="0">
                <a:latin typeface="黑体" panose="02010609060101010101" charset="-122"/>
                <a:ea typeface="黑体" panose="02010609060101010101" charset="-122"/>
                <a:cs typeface="黑体" panose="02010609060101010101" charset="-122"/>
              </a:rPr>
              <a:t>...</a:t>
            </a:r>
            <a:r>
              <a:rPr lang="zh-CN" altLang="en-US" sz="1600" b="0" i="0">
                <a:latin typeface="黑体" panose="02010609060101010101" charset="-122"/>
                <a:ea typeface="黑体" panose="02010609060101010101" charset="-122"/>
                <a:cs typeface="黑体" panose="02010609060101010101" charset="-122"/>
              </a:rPr>
              <a:t>【期待】资本市场政策入围，迎接股权投资时代；</a:t>
            </a:r>
            <a:r>
              <a:rPr lang="en-US" altLang="zh-CN" sz="1600" b="0" i="0">
                <a:latin typeface="黑体" panose="02010609060101010101" charset="-122"/>
                <a:ea typeface="黑体" panose="02010609060101010101" charset="-122"/>
                <a:cs typeface="黑体" panose="02010609060101010101" charset="-122"/>
              </a:rPr>
              <a:t>“</a:t>
            </a:r>
            <a:r>
              <a:rPr lang="zh-CN" altLang="en-US" sz="1600" b="0" i="0">
                <a:latin typeface="黑体" panose="02010609060101010101" charset="-122"/>
                <a:ea typeface="黑体" panose="02010609060101010101" charset="-122"/>
                <a:cs typeface="黑体" panose="02010609060101010101" charset="-122"/>
              </a:rPr>
              <a:t>市值管理指引</a:t>
            </a:r>
            <a:r>
              <a:rPr lang="en-US" altLang="zh-CN" sz="1600" b="0" i="0">
                <a:latin typeface="黑体" panose="02010609060101010101" charset="-122"/>
                <a:ea typeface="黑体" panose="02010609060101010101" charset="-122"/>
                <a:cs typeface="黑体" panose="02010609060101010101" charset="-122"/>
              </a:rPr>
              <a:t>”</a:t>
            </a:r>
            <a:r>
              <a:rPr lang="zh-CN" altLang="en-US" sz="1600" b="0" i="0">
                <a:latin typeface="黑体" panose="02010609060101010101" charset="-122"/>
                <a:ea typeface="黑体" panose="02010609060101010101" charset="-122"/>
                <a:cs typeface="黑体" panose="02010609060101010101" charset="-122"/>
              </a:rPr>
              <a:t>正式稿已经落地，鼓励上市公司在新质生产力方向和产业整合方向的高质量并购重组。</a:t>
            </a:r>
            <a:endParaRPr lang="zh-CN" altLang="en-US" sz="1600" b="0" i="0">
              <a:latin typeface="黑体" panose="02010609060101010101" charset="-122"/>
              <a:ea typeface="黑体" panose="02010609060101010101" charset="-122"/>
              <a:cs typeface="黑体" panose="02010609060101010101" charset="-122"/>
            </a:endParaRPr>
          </a:p>
          <a:p>
            <a:pPr marL="0" indent="0" algn="just"/>
            <a:endParaRPr lang="zh-CN" altLang="en-US" sz="1600" b="0" i="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8567420" y="6085205"/>
            <a:ext cx="305308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多措并举引导中长期资金入市</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74" name="圆角矩形 73"/>
          <p:cNvSpPr/>
          <p:nvPr>
            <p:custDataLst>
              <p:tags r:id="rId1"/>
            </p:custDataLst>
          </p:nvPr>
        </p:nvSpPr>
        <p:spPr>
          <a:xfrm>
            <a:off x="4906010" y="1052830"/>
            <a:ext cx="2016760" cy="584835"/>
          </a:xfrm>
          <a:prstGeom prst="roundRect">
            <a:avLst>
              <a:gd name="adj" fmla="val 50000"/>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b="1" dirty="0">
                <a:solidFill>
                  <a:schemeClr val="lt1">
                    <a:lumMod val="100000"/>
                  </a:schemeClr>
                </a:solidFill>
                <a:latin typeface="黑体" panose="02010609060101010101" charset="-122"/>
                <a:ea typeface="黑体" panose="02010609060101010101" charset="-122"/>
                <a:cs typeface="+mn-ea"/>
                <a:sym typeface="+mn-ea"/>
              </a:rPr>
              <a:t>提高上市公司质量</a:t>
            </a:r>
            <a:endParaRPr lang="zh-CN" altLang="en-US" b="1" dirty="0">
              <a:solidFill>
                <a:schemeClr val="lt1">
                  <a:lumMod val="100000"/>
                </a:schemeClr>
              </a:solidFill>
              <a:latin typeface="黑体" panose="02010609060101010101" charset="-122"/>
              <a:ea typeface="黑体" panose="02010609060101010101" charset="-122"/>
              <a:cs typeface="+mn-ea"/>
              <a:sym typeface="+mn-ea"/>
            </a:endParaRPr>
          </a:p>
        </p:txBody>
      </p:sp>
      <p:sp>
        <p:nvSpPr>
          <p:cNvPr id="3" name="矩形 2"/>
          <p:cNvSpPr/>
          <p:nvPr>
            <p:custDataLst>
              <p:tags r:id="rId2"/>
            </p:custDataLst>
          </p:nvPr>
        </p:nvSpPr>
        <p:spPr>
          <a:xfrm>
            <a:off x="7178675" y="619125"/>
            <a:ext cx="434403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p>
            <a:pPr algn="just" defTabSz="1216025">
              <a:lnSpc>
                <a:spcPct val="140000"/>
              </a:lnSpc>
              <a:spcBef>
                <a:spcPct val="0"/>
              </a:spcBef>
              <a:spcAft>
                <a:spcPct val="0"/>
              </a:spcAft>
            </a:pPr>
            <a:r>
              <a:rPr lang="zh-CN" altLang="en-US" sz="1600" kern="0" dirty="0">
                <a:ln>
                  <a:noFill/>
                  <a:prstDash val="sysDot"/>
                </a:ln>
                <a:solidFill>
                  <a:schemeClr val="tx1"/>
                </a:solidFill>
                <a:latin typeface="黑体" panose="02010609060101010101" charset="-122"/>
                <a:ea typeface="黑体" panose="02010609060101010101" charset="-122"/>
                <a:cs typeface="+mn-ea"/>
                <a:sym typeface="+mn-ea"/>
              </a:rPr>
              <a:t>严厉打击资本市场各类违法行为，坚决打击财务造假、操纵市场等违法违规行为，同时在代表人诉讼、先行赔付等方面争取落地更多示范性案例。</a:t>
            </a:r>
            <a:endParaRPr lang="zh-CN" altLang="en-US" sz="1600" kern="0" dirty="0">
              <a:ln>
                <a:noFill/>
                <a:prstDash val="sysDot"/>
              </a:ln>
              <a:solidFill>
                <a:schemeClr val="tx1"/>
              </a:solidFill>
              <a:latin typeface="黑体" panose="02010609060101010101" charset="-122"/>
              <a:ea typeface="黑体" panose="02010609060101010101" charset="-122"/>
              <a:cs typeface="+mn-ea"/>
              <a:sym typeface="+mn-ea"/>
            </a:endParaRPr>
          </a:p>
        </p:txBody>
      </p:sp>
      <p:sp>
        <p:nvSpPr>
          <p:cNvPr id="83" name="圆角矩形 82"/>
          <p:cNvSpPr/>
          <p:nvPr>
            <p:custDataLst>
              <p:tags r:id="rId3"/>
            </p:custDataLst>
          </p:nvPr>
        </p:nvSpPr>
        <p:spPr>
          <a:xfrm>
            <a:off x="4906308" y="2299711"/>
            <a:ext cx="2016236" cy="595135"/>
          </a:xfrm>
          <a:prstGeom prst="roundRect">
            <a:avLst>
              <a:gd name="adj" fmla="val 49999"/>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b="1" dirty="0">
                <a:solidFill>
                  <a:schemeClr val="lt1">
                    <a:lumMod val="100000"/>
                  </a:schemeClr>
                </a:solidFill>
                <a:latin typeface="黑体" panose="02010609060101010101" charset="-122"/>
                <a:ea typeface="黑体" panose="02010609060101010101" charset="-122"/>
                <a:cs typeface="+mn-ea"/>
                <a:sym typeface="+mn-ea"/>
              </a:rPr>
              <a:t>提升权益投资规模</a:t>
            </a:r>
            <a:endParaRPr lang="zh-CN" altLang="en-US" b="1" dirty="0">
              <a:solidFill>
                <a:schemeClr val="lt1">
                  <a:lumMod val="100000"/>
                </a:schemeClr>
              </a:solidFill>
              <a:latin typeface="黑体" panose="02010609060101010101" charset="-122"/>
              <a:ea typeface="黑体" panose="02010609060101010101" charset="-122"/>
              <a:cs typeface="+mn-ea"/>
              <a:sym typeface="+mn-ea"/>
            </a:endParaRPr>
          </a:p>
        </p:txBody>
      </p:sp>
      <p:sp>
        <p:nvSpPr>
          <p:cNvPr id="4" name="矩形 3"/>
          <p:cNvSpPr/>
          <p:nvPr>
            <p:custDataLst>
              <p:tags r:id="rId4"/>
            </p:custDataLst>
          </p:nvPr>
        </p:nvSpPr>
        <p:spPr>
          <a:xfrm>
            <a:off x="7178040" y="1700530"/>
            <a:ext cx="4344670" cy="158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p>
            <a:pPr algn="just" defTabSz="1216025">
              <a:lnSpc>
                <a:spcPct val="140000"/>
              </a:lnSpc>
              <a:spcBef>
                <a:spcPct val="0"/>
              </a:spcBef>
              <a:spcAft>
                <a:spcPct val="0"/>
              </a:spcAft>
            </a:pPr>
            <a:r>
              <a:rPr lang="zh-CN" altLang="en-US" sz="1600" kern="0" dirty="0">
                <a:ln>
                  <a:noFill/>
                  <a:prstDash val="sysDot"/>
                </a:ln>
                <a:solidFill>
                  <a:schemeClr val="tx1"/>
                </a:solidFill>
                <a:latin typeface="黑体" panose="02010609060101010101" charset="-122"/>
                <a:ea typeface="黑体" panose="02010609060101010101" charset="-122"/>
                <a:cs typeface="+mn-ea"/>
              </a:rPr>
              <a:t>打通社保、保险、理财等资金入市堵点，鼓励银行理财和信托资金积极参与资本市场，</a:t>
            </a:r>
            <a:r>
              <a:rPr lang="zh-CN" altLang="en-US" sz="1600" kern="0" dirty="0">
                <a:ln>
                  <a:noFill/>
                  <a:prstDash val="sysDot"/>
                </a:ln>
                <a:solidFill>
                  <a:schemeClr val="tx1"/>
                </a:solidFill>
                <a:latin typeface="黑体" panose="02010609060101010101" charset="-122"/>
                <a:ea typeface="黑体" panose="02010609060101010101" charset="-122"/>
                <a:cs typeface="+mn-ea"/>
                <a:sym typeface="+mn-ea"/>
              </a:rPr>
              <a:t>丰富公募基金可投资产类别。</a:t>
            </a:r>
            <a:endParaRPr lang="zh-CN" altLang="en-US" sz="1600" kern="0" dirty="0">
              <a:ln>
                <a:noFill/>
                <a:prstDash val="sysDot"/>
              </a:ln>
              <a:solidFill>
                <a:schemeClr val="tx1"/>
              </a:solidFill>
              <a:latin typeface="黑体" panose="02010609060101010101" charset="-122"/>
              <a:ea typeface="黑体" panose="02010609060101010101" charset="-122"/>
              <a:cs typeface="+mn-ea"/>
              <a:sym typeface="+mn-ea"/>
            </a:endParaRPr>
          </a:p>
        </p:txBody>
      </p:sp>
      <p:sp>
        <p:nvSpPr>
          <p:cNvPr id="89" name="圆角矩形 88"/>
          <p:cNvSpPr/>
          <p:nvPr>
            <p:custDataLst>
              <p:tags r:id="rId5"/>
            </p:custDataLst>
          </p:nvPr>
        </p:nvSpPr>
        <p:spPr>
          <a:xfrm>
            <a:off x="4974590" y="3556318"/>
            <a:ext cx="2003807" cy="591466"/>
          </a:xfrm>
          <a:prstGeom prst="roundRect">
            <a:avLst>
              <a:gd name="adj" fmla="val 50000"/>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b="1" dirty="0">
                <a:solidFill>
                  <a:schemeClr val="lt1">
                    <a:lumMod val="100000"/>
                  </a:schemeClr>
                </a:solidFill>
                <a:latin typeface="黑体" panose="02010609060101010101" charset="-122"/>
                <a:ea typeface="黑体" panose="02010609060101010101" charset="-122"/>
                <a:cs typeface="+mn-ea"/>
                <a:sym typeface="+mn-ea"/>
              </a:rPr>
              <a:t>培育壮大耐心资本</a:t>
            </a:r>
            <a:endParaRPr lang="zh-CN" altLang="en-US" b="1" dirty="0">
              <a:solidFill>
                <a:schemeClr val="lt1">
                  <a:lumMod val="100000"/>
                </a:schemeClr>
              </a:solidFill>
              <a:latin typeface="黑体" panose="02010609060101010101" charset="-122"/>
              <a:ea typeface="黑体" panose="02010609060101010101" charset="-122"/>
              <a:cs typeface="+mn-ea"/>
              <a:sym typeface="+mn-ea"/>
            </a:endParaRPr>
          </a:p>
        </p:txBody>
      </p:sp>
      <p:sp>
        <p:nvSpPr>
          <p:cNvPr id="6" name="矩形 5"/>
          <p:cNvSpPr/>
          <p:nvPr>
            <p:custDataLst>
              <p:tags r:id="rId6"/>
            </p:custDataLst>
          </p:nvPr>
        </p:nvSpPr>
        <p:spPr>
          <a:xfrm>
            <a:off x="7178675" y="2803525"/>
            <a:ext cx="4396105" cy="210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p>
            <a:pPr algn="just" defTabSz="1216025">
              <a:lnSpc>
                <a:spcPct val="140000"/>
              </a:lnSpc>
              <a:spcBef>
                <a:spcPct val="0"/>
              </a:spcBef>
              <a:spcAft>
                <a:spcPct val="0"/>
              </a:spcAft>
            </a:pPr>
            <a:r>
              <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塑造中长期资金</a:t>
            </a:r>
            <a:r>
              <a:rPr lang="en-US" altLang="zh-CN"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愿意来、留得住、发展得好</a:t>
            </a:r>
            <a:r>
              <a:rPr lang="en-US" altLang="zh-CN"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的良好市场生态。</a:t>
            </a:r>
            <a:r>
              <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rPr>
              <a:t>引导基金公司从规模导向向投资者回报导向转变长控盘增加。</a:t>
            </a:r>
            <a:r>
              <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rPr>
              <a:t>督促指导国有保险公司优化长周期考核机制。</a:t>
            </a:r>
            <a:endParaRPr lang="zh-CN" altLang="en-US" sz="1600" kern="0">
              <a:ln>
                <a:noFill/>
                <a:prstDash val="sysDot"/>
              </a:ln>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4" name="圆角矩形 13"/>
          <p:cNvSpPr/>
          <p:nvPr>
            <p:custDataLst>
              <p:tags r:id="rId7"/>
            </p:custDataLst>
          </p:nvPr>
        </p:nvSpPr>
        <p:spPr>
          <a:xfrm>
            <a:off x="4974590" y="4809173"/>
            <a:ext cx="2003807" cy="591466"/>
          </a:xfrm>
          <a:prstGeom prst="roundRect">
            <a:avLst>
              <a:gd name="adj" fmla="val 50000"/>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b="1" dirty="0">
                <a:solidFill>
                  <a:schemeClr val="lt1">
                    <a:lumMod val="100000"/>
                  </a:schemeClr>
                </a:solidFill>
                <a:latin typeface="黑体" panose="02010609060101010101" charset="-122"/>
                <a:ea typeface="黑体" panose="02010609060101010101" charset="-122"/>
                <a:cs typeface="+mn-ea"/>
                <a:sym typeface="+mn-ea"/>
              </a:rPr>
              <a:t>促进并购重组</a:t>
            </a:r>
            <a:endParaRPr lang="zh-CN" altLang="en-US" b="1" dirty="0">
              <a:solidFill>
                <a:schemeClr val="lt1">
                  <a:lumMod val="100000"/>
                </a:schemeClr>
              </a:solidFill>
              <a:latin typeface="黑体" panose="02010609060101010101" charset="-122"/>
              <a:ea typeface="黑体" panose="02010609060101010101" charset="-122"/>
              <a:cs typeface="+mn-ea"/>
              <a:sym typeface="+mn-ea"/>
            </a:endParaRPr>
          </a:p>
        </p:txBody>
      </p:sp>
      <p:sp>
        <p:nvSpPr>
          <p:cNvPr id="17" name="椭圆 16"/>
          <p:cNvSpPr/>
          <p:nvPr>
            <p:custDataLst>
              <p:tags r:id="rId8"/>
            </p:custDataLst>
          </p:nvPr>
        </p:nvSpPr>
        <p:spPr>
          <a:xfrm>
            <a:off x="3353269" y="5264073"/>
            <a:ext cx="100498" cy="1004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18" name="椭圆 17"/>
          <p:cNvSpPr/>
          <p:nvPr>
            <p:custDataLst>
              <p:tags r:id="rId9"/>
            </p:custDataLst>
          </p:nvPr>
        </p:nvSpPr>
        <p:spPr>
          <a:xfrm>
            <a:off x="3353269" y="1599760"/>
            <a:ext cx="100498" cy="1004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19" name="椭圆 18"/>
          <p:cNvSpPr/>
          <p:nvPr>
            <p:custDataLst>
              <p:tags r:id="rId10"/>
            </p:custDataLst>
          </p:nvPr>
        </p:nvSpPr>
        <p:spPr>
          <a:xfrm>
            <a:off x="676754" y="1636818"/>
            <a:ext cx="3685441" cy="3685441"/>
          </a:xfrm>
          <a:prstGeom prst="ellipse">
            <a:avLst/>
          </a:prstGeom>
          <a:solidFill>
            <a:schemeClr val="accent5">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charset="-122"/>
              <a:sym typeface="+mn-ea"/>
            </a:endParaRPr>
          </a:p>
        </p:txBody>
      </p:sp>
      <p:sp>
        <p:nvSpPr>
          <p:cNvPr id="24" name="椭圆 23"/>
          <p:cNvSpPr/>
          <p:nvPr>
            <p:custDataLst>
              <p:tags r:id="rId11"/>
            </p:custDataLst>
          </p:nvPr>
        </p:nvSpPr>
        <p:spPr>
          <a:xfrm>
            <a:off x="1086953" y="2046378"/>
            <a:ext cx="2865756" cy="28657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sz="2400" b="1" dirty="0">
                <a:solidFill>
                  <a:schemeClr val="lt1">
                    <a:lumMod val="100000"/>
                  </a:schemeClr>
                </a:solidFill>
                <a:latin typeface="黑体" panose="02010609060101010101" charset="-122"/>
                <a:ea typeface="黑体" panose="02010609060101010101" charset="-122"/>
                <a:cs typeface="+mn-ea"/>
                <a:sym typeface="+mn-ea"/>
              </a:rPr>
              <a:t>建设培育鼓励长期投资的</a:t>
            </a:r>
            <a:endParaRPr lang="zh-CN" altLang="en-US" sz="2400" b="1" dirty="0">
              <a:solidFill>
                <a:schemeClr val="lt1">
                  <a:lumMod val="100000"/>
                </a:schemeClr>
              </a:solidFill>
              <a:latin typeface="黑体" panose="02010609060101010101" charset="-122"/>
              <a:ea typeface="黑体" panose="02010609060101010101" charset="-122"/>
              <a:cs typeface="+mn-ea"/>
              <a:sym typeface="+mn-ea"/>
            </a:endParaRPr>
          </a:p>
          <a:p>
            <a:pPr algn="ctr">
              <a:spcBef>
                <a:spcPct val="0"/>
              </a:spcBef>
              <a:spcAft>
                <a:spcPct val="0"/>
              </a:spcAft>
            </a:pPr>
            <a:r>
              <a:rPr lang="zh-CN" altLang="en-US" sz="2400" b="1" dirty="0">
                <a:solidFill>
                  <a:schemeClr val="lt1">
                    <a:lumMod val="100000"/>
                  </a:schemeClr>
                </a:solidFill>
                <a:latin typeface="黑体" panose="02010609060101010101" charset="-122"/>
                <a:ea typeface="黑体" panose="02010609060101010101" charset="-122"/>
                <a:cs typeface="+mn-ea"/>
                <a:sym typeface="+mn-ea"/>
              </a:rPr>
              <a:t>资本市场生态</a:t>
            </a:r>
            <a:endParaRPr lang="zh-CN" altLang="en-US" sz="2400" b="1" dirty="0">
              <a:solidFill>
                <a:schemeClr val="lt1">
                  <a:lumMod val="100000"/>
                </a:schemeClr>
              </a:solidFill>
              <a:latin typeface="黑体" panose="02010609060101010101" charset="-122"/>
              <a:ea typeface="黑体" panose="02010609060101010101" charset="-122"/>
              <a:cs typeface="+mn-ea"/>
              <a:sym typeface="+mn-ea"/>
            </a:endParaRPr>
          </a:p>
        </p:txBody>
      </p:sp>
      <p:sp>
        <p:nvSpPr>
          <p:cNvPr id="20" name="椭圆 19"/>
          <p:cNvSpPr/>
          <p:nvPr>
            <p:custDataLst>
              <p:tags r:id="rId12"/>
            </p:custDataLst>
          </p:nvPr>
        </p:nvSpPr>
        <p:spPr>
          <a:xfrm>
            <a:off x="4400489" y="4058396"/>
            <a:ext cx="100498" cy="1004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1" name="椭圆 20"/>
          <p:cNvSpPr/>
          <p:nvPr>
            <p:custDataLst>
              <p:tags r:id="rId13"/>
            </p:custDataLst>
          </p:nvPr>
        </p:nvSpPr>
        <p:spPr>
          <a:xfrm>
            <a:off x="4400489" y="2803520"/>
            <a:ext cx="100498" cy="1004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7" name="文本框 6"/>
          <p:cNvSpPr txBox="1"/>
          <p:nvPr/>
        </p:nvSpPr>
        <p:spPr>
          <a:xfrm>
            <a:off x="7100570" y="4722495"/>
            <a:ext cx="4422140" cy="1421130"/>
          </a:xfrm>
          <a:prstGeom prst="rect">
            <a:avLst/>
          </a:prstGeom>
          <a:noFill/>
        </p:spPr>
        <p:txBody>
          <a:bodyPr wrap="square" rtlCol="0">
            <a:noAutofit/>
          </a:bodyPr>
          <a:p>
            <a:pPr algn="just" defTabSz="1216025">
              <a:lnSpc>
                <a:spcPct val="140000"/>
              </a:lnSpc>
              <a:spcBef>
                <a:spcPct val="0"/>
              </a:spcBef>
              <a:spcAft>
                <a:spcPct val="0"/>
              </a:spcAft>
            </a:pPr>
            <a:r>
              <a:rPr lang="zh-CN" altLang="en-US" sz="1600" kern="0">
                <a:ln>
                  <a:noFill/>
                  <a:prstDash val="sysDot"/>
                </a:ln>
                <a:solidFill>
                  <a:schemeClr val="tx1"/>
                </a:solidFill>
                <a:latin typeface="黑体" panose="02010609060101010101" charset="-122"/>
                <a:ea typeface="黑体" panose="02010609060101010101" charset="-122"/>
                <a:cs typeface="+mn-ea"/>
                <a:sym typeface="+mn-ea"/>
              </a:rPr>
              <a:t>积极支持上市公司围绕战略性新兴产业、未来产业等进行并购重组。积极鼓励上市公司加强产业整合。进一步提高监管包容度。</a:t>
            </a:r>
            <a:endParaRPr lang="zh-CN" altLang="en-US" sz="1600" kern="0">
              <a:ln>
                <a:noFill/>
                <a:prstDash val="sysDot"/>
              </a:ln>
              <a:solidFill>
                <a:schemeClr val="tx1"/>
              </a:solidFill>
              <a:latin typeface="黑体" panose="02010609060101010101" charset="-122"/>
              <a:ea typeface="黑体" panose="02010609060101010101" charset="-122"/>
              <a:cs typeface="+mn-ea"/>
              <a:sym typeface="+mn-ea"/>
            </a:endParaRPr>
          </a:p>
        </p:txBody>
      </p:sp>
    </p:spTree>
    <p:custDataLst>
      <p:tags r:id="rId1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rPr>
              <a:t>三季报机构数据</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grpSp>
        <p:nvGrpSpPr>
          <p:cNvPr id="4" name="Group 3"/>
          <p:cNvGrpSpPr/>
          <p:nvPr/>
        </p:nvGrpSpPr>
        <p:grpSpPr>
          <a:xfrm>
            <a:off x="3830955" y="1776095"/>
            <a:ext cx="2079625" cy="1968500"/>
            <a:chOff x="4078513" y="2305388"/>
            <a:chExt cx="1683939" cy="1328992"/>
          </a:xfrm>
          <a:gradFill>
            <a:gsLst>
              <a:gs pos="0">
                <a:srgbClr val="FE4444"/>
              </a:gs>
              <a:gs pos="100000">
                <a:srgbClr val="832B2B"/>
              </a:gs>
            </a:gsLst>
            <a:lin ang="5400000" scaled="0"/>
          </a:gradFill>
        </p:grpSpPr>
        <p:sp>
          <p:nvSpPr>
            <p:cNvPr id="6" name="Freeform: Shape 24"/>
            <p:cNvSpPr/>
            <p:nvPr>
              <p:custDataLst>
                <p:tags r:id="rId1"/>
              </p:custDataLst>
            </p:nvPr>
          </p:nvSpPr>
          <p:spPr bwMode="auto">
            <a:xfrm>
              <a:off x="4171565"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7" name="Straight Connector 25"/>
            <p:cNvSpPr/>
            <p:nvPr>
              <p:custDataLst>
                <p:tags r:id="rId2"/>
              </p:custDataLst>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8" name="Straight Connector 26"/>
            <p:cNvSpPr/>
            <p:nvPr>
              <p:custDataLst>
                <p:tags r:id="rId3"/>
              </p:custDataLst>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9" name="Freeform: Shape 27"/>
            <p:cNvSpPr/>
            <p:nvPr>
              <p:custDataLst>
                <p:tags r:id="rId4"/>
              </p:custDataLst>
            </p:nvPr>
          </p:nvSpPr>
          <p:spPr bwMode="auto">
            <a:xfrm>
              <a:off x="4078513"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0" name="Freeform: Shape 28"/>
            <p:cNvSpPr/>
            <p:nvPr>
              <p:custDataLst>
                <p:tags r:id="rId5"/>
              </p:custDataLst>
            </p:nvPr>
          </p:nvSpPr>
          <p:spPr bwMode="auto">
            <a:xfrm>
              <a:off x="5117842" y="3501555"/>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1" name="Freeform: Shape 23"/>
            <p:cNvSpPr/>
            <p:nvPr>
              <p:custDataLst>
                <p:tags r:id="rId6"/>
              </p:custDataLst>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12" name="Group 2"/>
          <p:cNvGrpSpPr/>
          <p:nvPr/>
        </p:nvGrpSpPr>
        <p:grpSpPr>
          <a:xfrm>
            <a:off x="6233160" y="1776095"/>
            <a:ext cx="2079625" cy="1968500"/>
            <a:chOff x="6429548" y="2305388"/>
            <a:chExt cx="1683939" cy="1328992"/>
          </a:xfrm>
          <a:gradFill>
            <a:gsLst>
              <a:gs pos="0">
                <a:srgbClr val="E30000"/>
              </a:gs>
              <a:gs pos="100000">
                <a:srgbClr val="760303"/>
              </a:gs>
            </a:gsLst>
            <a:lin ang="5400000" scaled="0"/>
          </a:gradFill>
        </p:grpSpPr>
        <p:sp>
          <p:nvSpPr>
            <p:cNvPr id="13" name="Freeform: Shape 32"/>
            <p:cNvSpPr/>
            <p:nvPr>
              <p:custDataLst>
                <p:tags r:id="rId7"/>
              </p:custDataLst>
            </p:nvPr>
          </p:nvSpPr>
          <p:spPr bwMode="auto">
            <a:xfrm flipH="1">
              <a:off x="6429548"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4" name="Straight Connector 33"/>
            <p:cNvSpPr/>
            <p:nvPr>
              <p:custDataLst>
                <p:tags r:id="rId8"/>
              </p:custDataLst>
            </p:nvPr>
          </p:nvSpPr>
          <p:spPr bwMode="auto">
            <a:xfrm flipH="1">
              <a:off x="6491082" y="2902722"/>
              <a:ext cx="0" cy="0"/>
            </a:xfrm>
            <a:prstGeom prst="line">
              <a:avLst/>
            </a:prstGeom>
            <a:grp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15" name="Straight Connector 34"/>
            <p:cNvSpPr/>
            <p:nvPr>
              <p:custDataLst>
                <p:tags r:id="rId9"/>
              </p:custDataLst>
            </p:nvPr>
          </p:nvSpPr>
          <p:spPr bwMode="auto">
            <a:xfrm flipH="1">
              <a:off x="6491082" y="2902722"/>
              <a:ext cx="0" cy="0"/>
            </a:xfrm>
            <a:prstGeom prst="line">
              <a:avLst/>
            </a:prstGeom>
            <a:grp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16" name="Freeform: Shape 35"/>
            <p:cNvSpPr/>
            <p:nvPr>
              <p:custDataLst>
                <p:tags r:id="rId10"/>
              </p:custDataLst>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7" name="Freeform: Shape 36"/>
            <p:cNvSpPr/>
            <p:nvPr>
              <p:custDataLst>
                <p:tags r:id="rId11"/>
              </p:custDataLst>
            </p:nvPr>
          </p:nvSpPr>
          <p:spPr bwMode="auto">
            <a:xfrm flipH="1">
              <a:off x="6429548" y="3501556"/>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18" name="Freeform: Shape 37"/>
            <p:cNvSpPr/>
            <p:nvPr>
              <p:custDataLst>
                <p:tags r:id="rId12"/>
              </p:custDataLst>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19" name="Group 4"/>
          <p:cNvGrpSpPr/>
          <p:nvPr/>
        </p:nvGrpSpPr>
        <p:grpSpPr>
          <a:xfrm>
            <a:off x="3830955" y="3579495"/>
            <a:ext cx="2079625" cy="1968500"/>
            <a:chOff x="4078513" y="3755948"/>
            <a:chExt cx="1683939" cy="1328992"/>
          </a:xfrm>
          <a:gradFill>
            <a:gsLst>
              <a:gs pos="0">
                <a:srgbClr val="E30000"/>
              </a:gs>
              <a:gs pos="100000">
                <a:srgbClr val="760303"/>
              </a:gs>
            </a:gsLst>
            <a:lin ang="5400000" scaled="0"/>
          </a:gradFill>
        </p:grpSpPr>
        <p:sp>
          <p:nvSpPr>
            <p:cNvPr id="20" name="Freeform: Shape 39"/>
            <p:cNvSpPr/>
            <p:nvPr>
              <p:custDataLst>
                <p:tags r:id="rId13"/>
              </p:custDataLst>
            </p:nvPr>
          </p:nvSpPr>
          <p:spPr bwMode="auto">
            <a:xfrm flipV="1">
              <a:off x="4171565"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1" name="Straight Connector 40"/>
            <p:cNvSpPr/>
            <p:nvPr>
              <p:custDataLst>
                <p:tags r:id="rId14"/>
              </p:custDataLst>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2" name="Straight Connector 41"/>
            <p:cNvSpPr/>
            <p:nvPr>
              <p:custDataLst>
                <p:tags r:id="rId15"/>
              </p:custDataLst>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3" name="Freeform: Shape 42"/>
            <p:cNvSpPr/>
            <p:nvPr>
              <p:custDataLst>
                <p:tags r:id="rId16"/>
              </p:custDataLst>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4" name="Freeform: Shape 43"/>
            <p:cNvSpPr/>
            <p:nvPr>
              <p:custDataLst>
                <p:tags r:id="rId17"/>
              </p:custDataLst>
            </p:nvPr>
          </p:nvSpPr>
          <p:spPr bwMode="auto">
            <a:xfrm flipV="1">
              <a:off x="5117842"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5" name="Freeform: Shape 44"/>
            <p:cNvSpPr/>
            <p:nvPr>
              <p:custDataLst>
                <p:tags r:id="rId18"/>
              </p:custDataLst>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grpSp>
        <p:nvGrpSpPr>
          <p:cNvPr id="26" name="Group 5"/>
          <p:cNvGrpSpPr/>
          <p:nvPr/>
        </p:nvGrpSpPr>
        <p:grpSpPr>
          <a:xfrm>
            <a:off x="6233160" y="3579495"/>
            <a:ext cx="2079625" cy="1968500"/>
            <a:chOff x="6429548" y="3755948"/>
            <a:chExt cx="1683939" cy="1328992"/>
          </a:xfrm>
          <a:gradFill>
            <a:gsLst>
              <a:gs pos="0">
                <a:srgbClr val="FE4444"/>
              </a:gs>
              <a:gs pos="100000">
                <a:srgbClr val="832B2B"/>
              </a:gs>
            </a:gsLst>
            <a:lin ang="5400000" scaled="0"/>
          </a:gradFill>
        </p:grpSpPr>
        <p:sp>
          <p:nvSpPr>
            <p:cNvPr id="27" name="Freeform: Shape 46"/>
            <p:cNvSpPr/>
            <p:nvPr>
              <p:custDataLst>
                <p:tags r:id="rId19"/>
              </p:custDataLst>
            </p:nvPr>
          </p:nvSpPr>
          <p:spPr bwMode="auto">
            <a:xfrm flipH="1" flipV="1">
              <a:off x="6429548"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28" name="Straight Connector 47"/>
            <p:cNvSpPr/>
            <p:nvPr>
              <p:custDataLst>
                <p:tags r:id="rId20"/>
              </p:custDataLst>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29" name="Straight Connector 48"/>
            <p:cNvSpPr/>
            <p:nvPr>
              <p:custDataLst>
                <p:tags r:id="rId21"/>
              </p:custDataLst>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latin typeface="Source Han Sans SC" panose="020B0500000000000000" pitchFamily="34" charset="-122"/>
                <a:ea typeface="Source Han Sans SC" panose="020B0500000000000000" pitchFamily="34" charset="-122"/>
                <a:cs typeface="+mn-ea"/>
                <a:sym typeface="Source Han Sans SC" panose="020B0500000000000000" pitchFamily="34" charset="-122"/>
              </a:endParaRPr>
            </a:p>
          </p:txBody>
        </p:sp>
        <p:sp>
          <p:nvSpPr>
            <p:cNvPr id="30" name="Freeform: Shape 49"/>
            <p:cNvSpPr/>
            <p:nvPr>
              <p:custDataLst>
                <p:tags r:id="rId22"/>
              </p:custDataLst>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1" name="Freeform: Shape 50"/>
            <p:cNvSpPr/>
            <p:nvPr>
              <p:custDataLst>
                <p:tags r:id="rId23"/>
              </p:custDataLst>
            </p:nvPr>
          </p:nvSpPr>
          <p:spPr bwMode="auto">
            <a:xfrm flipH="1" flipV="1">
              <a:off x="6429548"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sp>
          <p:nvSpPr>
            <p:cNvPr id="32" name="Freeform: Shape 51"/>
            <p:cNvSpPr/>
            <p:nvPr>
              <p:custDataLst>
                <p:tags r:id="rId24"/>
              </p:custDataLst>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b="1" dirty="0">
                <a:latin typeface="思源黑体 CN Normal" panose="020B0400000000000000" charset="-122"/>
                <a:ea typeface="思源黑体 CN Normal" panose="020B0400000000000000" charset="-122"/>
                <a:cs typeface="+mn-ea"/>
                <a:sym typeface="Source Han Sans SC" panose="020B0500000000000000" pitchFamily="34" charset="-122"/>
              </a:endParaRPr>
            </a:p>
          </p:txBody>
        </p:sp>
      </p:grpSp>
      <p:sp>
        <p:nvSpPr>
          <p:cNvPr id="34" name="Rectangle 29"/>
          <p:cNvSpPr/>
          <p:nvPr>
            <p:custDataLst>
              <p:tags r:id="rId25"/>
            </p:custDataLst>
          </p:nvPr>
        </p:nvSpPr>
        <p:spPr>
          <a:xfrm>
            <a:off x="8513445" y="1035685"/>
            <a:ext cx="2829560" cy="2250440"/>
          </a:xfrm>
          <a:prstGeom prst="rect">
            <a:avLst/>
          </a:prstGeom>
        </p:spPr>
        <p:txBody>
          <a:bodyPr wrap="square">
            <a:noAutofit/>
          </a:bodyPr>
          <a:lstStyle/>
          <a:p>
            <a:pPr lvl="0" algn="l">
              <a:lnSpc>
                <a:spcPts val="2000"/>
              </a:lnSpc>
              <a:defRPr/>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截至三季度末，保险公司资金运用余额</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32.15</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万亿元，近</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700</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家上市公司的前十大流通股东名单中出现了险资身影。近</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260</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家上市公司的险资持股数量较二季度末有所增加，</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80</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余家上市公司的前十大流通股东名单中新增险资。</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35" name="Rectangle 29"/>
          <p:cNvSpPr/>
          <p:nvPr>
            <p:custDataLst>
              <p:tags r:id="rId26"/>
            </p:custDataLst>
          </p:nvPr>
        </p:nvSpPr>
        <p:spPr>
          <a:xfrm>
            <a:off x="8596630" y="3547110"/>
            <a:ext cx="2830195" cy="2209800"/>
          </a:xfrm>
          <a:prstGeom prst="rect">
            <a:avLst/>
          </a:prstGeom>
        </p:spPr>
        <p:txBody>
          <a:bodyPr wrap="square">
            <a:noAutofit/>
          </a:bodyPr>
          <a:lstStyle/>
          <a:p>
            <a:pPr lvl="0" algn="l"/>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按照进入上市公司前十大股东行列为统计口径，截至三季度末，</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30</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余家</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QFII</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参与</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股投资。</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持仓多只牛股</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高盛公司：</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深圳华强、国中水务</a:t>
            </a:r>
            <a:r>
              <a:rPr 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博士眼镜、正丹股份</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巴克莱银行：大众交通、高新发展、上海贝岭等</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37" name="Rectangle 29"/>
          <p:cNvSpPr/>
          <p:nvPr>
            <p:custDataLst>
              <p:tags r:id="rId27"/>
            </p:custDataLst>
          </p:nvPr>
        </p:nvSpPr>
        <p:spPr>
          <a:xfrm>
            <a:off x="1040765" y="956945"/>
            <a:ext cx="2750185" cy="2386330"/>
          </a:xfrm>
          <a:prstGeom prst="rect">
            <a:avLst/>
          </a:prstGeom>
        </p:spPr>
        <p:txBody>
          <a:bodyPr wrap="square">
            <a:noAutofit/>
          </a:bodyPr>
          <a:lstStyle/>
          <a:p>
            <a:pPr lvl="0" algn="l"/>
            <a:r>
              <a:rPr 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国家队：</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证金公司、中央汇金、国家大基金的持仓稳定，仓位变动很少。中央汇金还大举增持了多只宽基</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ETF</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社保基金出现在</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563</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公司三季度末的前十大股东</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流通股东中。新进重仓了</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82</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家公司，继续增仓</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165</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144</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家持平，</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172</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家被减持，</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132</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家被退出。</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39" name="Rectangle 29"/>
          <p:cNvSpPr/>
          <p:nvPr>
            <p:custDataLst>
              <p:tags r:id="rId28"/>
            </p:custDataLst>
          </p:nvPr>
        </p:nvSpPr>
        <p:spPr>
          <a:xfrm>
            <a:off x="1055370" y="3583305"/>
            <a:ext cx="2787015" cy="2519045"/>
          </a:xfrm>
          <a:prstGeom prst="rect">
            <a:avLst/>
          </a:prstGeom>
        </p:spPr>
        <p:txBody>
          <a:bodyPr wrap="square">
            <a:noAutofit/>
          </a:bodyPr>
          <a:lstStyle/>
          <a:p>
            <a:pPr lvl="0" algn="l"/>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三季度末，公募基金市场基金数量</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12132</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只，截止日资产净值</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31.95</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万亿元，较去年同比增长</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16.54%</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。持有债券市值</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16.76</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万亿元，占比下降</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4.94%</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；股票持有股票市值</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7.04</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万亿元，占比增长</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3.24%</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lvl="0" algn="l"/>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重仓前三：贵州茅台、宁德时代、腾讯控股</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Tree>
    <p:custDataLst>
      <p:tags r:id="rId2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3275965" y="2471420"/>
            <a:ext cx="8520430" cy="3823970"/>
          </a:xfrm>
          <a:prstGeom prst="rect">
            <a:avLst/>
          </a:prstGeom>
        </p:spPr>
      </p:pic>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兼并重组出牛股</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2"/>
          <a:stretch>
            <a:fillRect/>
          </a:stretch>
        </p:blipFill>
        <p:spPr>
          <a:xfrm>
            <a:off x="467360" y="636905"/>
            <a:ext cx="6341110" cy="3289300"/>
          </a:xfrm>
          <a:prstGeom prst="rect">
            <a:avLst/>
          </a:prstGeom>
        </p:spPr>
      </p:pic>
      <p:sp>
        <p:nvSpPr>
          <p:cNvPr id="8" name="文本框 7"/>
          <p:cNvSpPr txBox="1"/>
          <p:nvPr/>
        </p:nvSpPr>
        <p:spPr>
          <a:xfrm>
            <a:off x="6892925" y="820420"/>
            <a:ext cx="4966970" cy="1511935"/>
          </a:xfrm>
          <a:prstGeom prst="rect">
            <a:avLst/>
          </a:prstGeom>
        </p:spPr>
        <p:txBody>
          <a:bodyPr>
            <a:noAutofit/>
          </a:bodyPr>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双成药业（</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002693</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），拟收购奥拉股份跨界转型半导体行业，</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31</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个交易日</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24</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个涨停板；</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松发股份（</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603268</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）购买恒力重工</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股权，</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14</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板。</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华立股份（</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603038</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），收购尚源智能</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51%</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股权，</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13</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板</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光智科技（</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300489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）购买关联方先导稀材持有的先导电科</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股权，</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8</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板。</a:t>
            </a:r>
            <a:endParaRPr lang="en-US" altLang="zh-CN" sz="1600">
              <a:solidFill>
                <a:schemeClr val="tx1"/>
              </a:solidFill>
              <a:latin typeface="黑体" panose="02010609060101010101" charset="-122"/>
              <a:ea typeface="黑体" panose="02010609060101010101" charset="-122"/>
              <a:cs typeface="黑体" panose="02010609060101010101" charset="-122"/>
              <a:sym typeface="+mn-ea"/>
            </a:endParaRPr>
          </a:p>
          <a:p>
            <a:pPr marL="0" indent="0"/>
            <a:endParaRPr lang="en-US" altLang="zh-CN" sz="1600" b="0" i="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nvSpPr>
        <p:spPr>
          <a:xfrm>
            <a:off x="410210" y="4057650"/>
            <a:ext cx="2954020" cy="2437130"/>
          </a:xfrm>
          <a:prstGeom prst="rect">
            <a:avLst/>
          </a:prstGeom>
          <a:noFill/>
        </p:spPr>
        <p:txBody>
          <a:bodyPr wrap="square" rtlCol="0" anchor="t">
            <a:noAutofit/>
          </a:bodyPr>
          <a:p>
            <a:pPr marL="0" indent="0">
              <a:lnSpc>
                <a:spcPct val="10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证监会</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24</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日发布</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关于深化上市公司并购重组市场改革的意见</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，鼓励跨界并购和未盈利资产收购，提高对重组估值、业绩承诺、同业竞争和关联交易等事项的包容度，新设重组简易审核程序，建立重组股份对价分期支付机制。</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微盘股指数的启示</a:t>
            </a:r>
            <a:endParaRPr lang="zh-CN"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sp>
        <p:nvSpPr>
          <p:cNvPr id="4" name="文本框 3"/>
          <p:cNvSpPr txBox="1"/>
          <p:nvPr/>
        </p:nvSpPr>
        <p:spPr>
          <a:xfrm>
            <a:off x="6384925" y="648335"/>
            <a:ext cx="5203825" cy="852805"/>
          </a:xfrm>
          <a:prstGeom prst="rect">
            <a:avLst/>
          </a:prstGeom>
        </p:spPr>
        <p:txBody>
          <a:bodyPr>
            <a:noAutofit/>
          </a:bodyPr>
          <a:p>
            <a:pPr marL="0" indent="0"/>
            <a:r>
              <a:rPr lang="en-US" altLang="zh-CN" sz="1600" b="0" i="0">
                <a:solidFill>
                  <a:schemeClr val="tx1"/>
                </a:solidFill>
                <a:latin typeface="微软雅黑" panose="020B0503020204020204" charset="-122"/>
                <a:ea typeface="微软雅黑" panose="020B0503020204020204" charset="-122"/>
              </a:rPr>
              <a:t>Wind</a:t>
            </a:r>
            <a:r>
              <a:rPr lang="zh-CN" altLang="en-US" sz="1600" b="0" i="0">
                <a:solidFill>
                  <a:schemeClr val="tx1"/>
                </a:solidFill>
                <a:latin typeface="微软雅黑" panose="020B0503020204020204" charset="-122"/>
                <a:ea typeface="微软雅黑" panose="020B0503020204020204" charset="-122"/>
              </a:rPr>
              <a:t>平台在</a:t>
            </a:r>
            <a:r>
              <a:rPr lang="en-US" altLang="zh-CN" sz="1600" b="0" i="0">
                <a:solidFill>
                  <a:schemeClr val="tx1"/>
                </a:solidFill>
                <a:latin typeface="微软雅黑" panose="020B0503020204020204" charset="-122"/>
                <a:ea typeface="微软雅黑" panose="020B0503020204020204" charset="-122"/>
              </a:rPr>
              <a:t>2021</a:t>
            </a:r>
            <a:r>
              <a:rPr lang="zh-CN" altLang="en-US" sz="1600" b="0" i="0">
                <a:solidFill>
                  <a:schemeClr val="tx1"/>
                </a:solidFill>
                <a:latin typeface="微软雅黑" panose="020B0503020204020204" charset="-122"/>
                <a:ea typeface="微软雅黑" panose="020B0503020204020204" charset="-122"/>
              </a:rPr>
              <a:t>年</a:t>
            </a:r>
            <a:r>
              <a:rPr lang="en-US" altLang="zh-CN" sz="1600" b="0" i="0">
                <a:solidFill>
                  <a:schemeClr val="tx1"/>
                </a:solidFill>
                <a:latin typeface="微软雅黑" panose="020B0503020204020204" charset="-122"/>
                <a:ea typeface="微软雅黑" panose="020B0503020204020204" charset="-122"/>
              </a:rPr>
              <a:t>3</a:t>
            </a:r>
            <a:r>
              <a:rPr lang="zh-CN" altLang="en-US" sz="1600" b="0" i="0">
                <a:solidFill>
                  <a:schemeClr val="tx1"/>
                </a:solidFill>
                <a:latin typeface="微软雅黑" panose="020B0503020204020204" charset="-122"/>
                <a:ea typeface="微软雅黑" panose="020B0503020204020204" charset="-122"/>
              </a:rPr>
              <a:t>月</a:t>
            </a:r>
            <a:r>
              <a:rPr lang="en-US" altLang="zh-CN" sz="1600" b="0" i="0">
                <a:solidFill>
                  <a:schemeClr val="tx1"/>
                </a:solidFill>
                <a:latin typeface="微软雅黑" panose="020B0503020204020204" charset="-122"/>
                <a:ea typeface="微软雅黑" panose="020B0503020204020204" charset="-122"/>
              </a:rPr>
              <a:t>8</a:t>
            </a:r>
            <a:r>
              <a:rPr lang="zh-CN" altLang="en-US" sz="1600" b="0" i="0">
                <a:solidFill>
                  <a:schemeClr val="tx1"/>
                </a:solidFill>
                <a:latin typeface="微软雅黑" panose="020B0503020204020204" charset="-122"/>
                <a:ea typeface="微软雅黑" panose="020B0503020204020204" charset="-122"/>
              </a:rPr>
              <a:t>日发布</a:t>
            </a:r>
            <a:r>
              <a:rPr lang="en-US" altLang="zh-CN" sz="1600" b="0" i="0">
                <a:solidFill>
                  <a:schemeClr val="tx1"/>
                </a:solidFill>
                <a:latin typeface="微软雅黑" panose="020B0503020204020204" charset="-122"/>
                <a:ea typeface="微软雅黑" panose="020B0503020204020204" charset="-122"/>
              </a:rPr>
              <a:t>“</a:t>
            </a:r>
            <a:r>
              <a:rPr lang="zh-CN" altLang="en-US" sz="1600" b="0" i="0">
                <a:solidFill>
                  <a:schemeClr val="tx1"/>
                </a:solidFill>
                <a:latin typeface="微软雅黑" panose="020B0503020204020204" charset="-122"/>
                <a:ea typeface="微软雅黑" panose="020B0503020204020204" charset="-122"/>
              </a:rPr>
              <a:t>万得微盘股指数</a:t>
            </a:r>
            <a:r>
              <a:rPr lang="en-US" altLang="zh-CN" sz="1600" b="0" i="0">
                <a:solidFill>
                  <a:schemeClr val="tx1"/>
                </a:solidFill>
                <a:latin typeface="微软雅黑" panose="020B0503020204020204" charset="-122"/>
                <a:ea typeface="微软雅黑" panose="020B0503020204020204" charset="-122"/>
              </a:rPr>
              <a:t>”</a:t>
            </a:r>
            <a:r>
              <a:rPr lang="zh-CN" altLang="en-US" sz="1600" b="0" i="0">
                <a:solidFill>
                  <a:schemeClr val="tx1"/>
                </a:solidFill>
                <a:latin typeface="微软雅黑" panose="020B0503020204020204" charset="-122"/>
                <a:ea typeface="微软雅黑" panose="020B0503020204020204" charset="-122"/>
              </a:rPr>
              <a:t>。</a:t>
            </a:r>
            <a:endParaRPr lang="zh-CN" altLang="en-US" sz="1600" b="0" i="0">
              <a:solidFill>
                <a:schemeClr val="tx1"/>
              </a:solidFill>
              <a:latin typeface="微软雅黑" panose="020B0503020204020204" charset="-122"/>
              <a:ea typeface="微软雅黑" panose="020B0503020204020204" charset="-122"/>
            </a:endParaRPr>
          </a:p>
          <a:p>
            <a:pPr marL="0" indent="0"/>
            <a:r>
              <a:rPr lang="zh-CN" altLang="en-US" sz="1600" b="0" i="0">
                <a:solidFill>
                  <a:schemeClr val="tx1"/>
                </a:solidFill>
                <a:latin typeface="微软雅黑" panose="020B0503020204020204" charset="-122"/>
                <a:ea typeface="微软雅黑" panose="020B0503020204020204" charset="-122"/>
              </a:rPr>
              <a:t>微盘股：全部</a:t>
            </a:r>
            <a:r>
              <a:rPr lang="en-US" altLang="zh-CN" sz="1600" b="0" i="0">
                <a:solidFill>
                  <a:schemeClr val="tx1"/>
                </a:solidFill>
                <a:latin typeface="微软雅黑" panose="020B0503020204020204" charset="-122"/>
                <a:ea typeface="微软雅黑" panose="020B0503020204020204" charset="-122"/>
              </a:rPr>
              <a:t>A</a:t>
            </a:r>
            <a:r>
              <a:rPr lang="zh-CN" altLang="en-US" sz="1600" b="0" i="0">
                <a:solidFill>
                  <a:schemeClr val="tx1"/>
                </a:solidFill>
                <a:latin typeface="微软雅黑" panose="020B0503020204020204" charset="-122"/>
                <a:ea typeface="微软雅黑" panose="020B0503020204020204" charset="-122"/>
              </a:rPr>
              <a:t>股中市值居于后</a:t>
            </a:r>
            <a:r>
              <a:rPr lang="en-US" altLang="zh-CN" sz="1600" b="0" i="0">
                <a:solidFill>
                  <a:schemeClr val="tx1"/>
                </a:solidFill>
                <a:latin typeface="微软雅黑" panose="020B0503020204020204" charset="-122"/>
                <a:ea typeface="微软雅黑" panose="020B0503020204020204" charset="-122"/>
              </a:rPr>
              <a:t>400</a:t>
            </a:r>
            <a:r>
              <a:rPr lang="zh-CN" altLang="en-US" sz="1600" b="0" i="0">
                <a:solidFill>
                  <a:schemeClr val="tx1"/>
                </a:solidFill>
                <a:latin typeface="微软雅黑" panose="020B0503020204020204" charset="-122"/>
                <a:ea typeface="微软雅黑" panose="020B0503020204020204" charset="-122"/>
              </a:rPr>
              <a:t>的个股，剔除</a:t>
            </a:r>
            <a:r>
              <a:rPr lang="en-US" altLang="zh-CN" sz="1600" b="0" i="0">
                <a:solidFill>
                  <a:schemeClr val="tx1"/>
                </a:solidFill>
                <a:latin typeface="微软雅黑" panose="020B0503020204020204" charset="-122"/>
                <a:ea typeface="微软雅黑" panose="020B0503020204020204" charset="-122"/>
              </a:rPr>
              <a:t>ST</a:t>
            </a:r>
            <a:r>
              <a:rPr lang="zh-CN" altLang="en-US" sz="1600" b="0" i="0">
                <a:solidFill>
                  <a:schemeClr val="tx1"/>
                </a:solidFill>
                <a:latin typeface="微软雅黑" panose="020B0503020204020204" charset="-122"/>
                <a:ea typeface="微软雅黑" panose="020B0503020204020204" charset="-122"/>
              </a:rPr>
              <a:t>、</a:t>
            </a:r>
            <a:r>
              <a:rPr lang="en-US" altLang="zh-CN" sz="1600" b="0" i="0">
                <a:solidFill>
                  <a:schemeClr val="tx1"/>
                </a:solidFill>
                <a:latin typeface="微软雅黑" panose="020B0503020204020204" charset="-122"/>
                <a:ea typeface="微软雅黑" panose="020B0503020204020204" charset="-122"/>
              </a:rPr>
              <a:t>*ST</a:t>
            </a:r>
            <a:r>
              <a:rPr lang="zh-CN" altLang="en-US" sz="1600" b="0" i="0">
                <a:solidFill>
                  <a:schemeClr val="tx1"/>
                </a:solidFill>
                <a:latin typeface="微软雅黑" panose="020B0503020204020204" charset="-122"/>
                <a:ea typeface="微软雅黑" panose="020B0503020204020204" charset="-122"/>
              </a:rPr>
              <a:t>、退市整理股、首发连板未打开的标的。每日更新</a:t>
            </a:r>
            <a:endParaRPr lang="zh-CN" altLang="en-US" sz="1600" b="0" i="0">
              <a:solidFill>
                <a:schemeClr val="tx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535305" y="1565910"/>
            <a:ext cx="11122025" cy="4707255"/>
          </a:xfrm>
          <a:prstGeom prst="rect">
            <a:avLst/>
          </a:prstGeom>
        </p:spPr>
      </p:pic>
      <p:pic>
        <p:nvPicPr>
          <p:cNvPr id="6" name="图片 5"/>
          <p:cNvPicPr>
            <a:picLocks noChangeAspect="1"/>
          </p:cNvPicPr>
          <p:nvPr/>
        </p:nvPicPr>
        <p:blipFill>
          <a:blip r:embed="rId2"/>
          <a:stretch>
            <a:fillRect/>
          </a:stretch>
        </p:blipFill>
        <p:spPr>
          <a:xfrm>
            <a:off x="389890" y="706755"/>
            <a:ext cx="5916930" cy="259778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562860" y="2130425"/>
            <a:ext cx="2803525" cy="464185"/>
          </a:xfrm>
          <a:prstGeom prst="rect">
            <a:avLst/>
          </a:prstGeom>
          <a:noFill/>
          <a:effectLst>
            <a:reflection blurRad="6350" stA="36000" endA="300" endPos="25000" dir="5400000" sy="-100000" algn="bl" rotWithShape="0"/>
          </a:effectLst>
        </p:spPr>
        <p:txBody>
          <a:bodyPr wrap="square" rtlCol="0">
            <a:noAutofit/>
          </a:bodyPr>
          <a:p>
            <a:pPr algn="l">
              <a:lnSpc>
                <a:spcPct val="80000"/>
              </a:lnSpc>
            </a:pPr>
            <a:r>
              <a:rPr lang="zh-CN" altLang="en-US" sz="4200">
                <a:gradFill>
                  <a:gsLst>
                    <a:gs pos="0">
                      <a:schemeClr val="bg1"/>
                    </a:gs>
                    <a:gs pos="100000">
                      <a:srgbClr val="FFF795"/>
                    </a:gs>
                  </a:gsLst>
                  <a:lin ang="540000" scaled="1"/>
                </a:gradFill>
                <a:latin typeface="黑体" panose="02010609060101010101" charset="-122"/>
                <a:ea typeface="黑体" panose="02010609060101010101" charset="-122"/>
              </a:rPr>
              <a:t>PART 0</a:t>
            </a:r>
            <a:r>
              <a:rPr lang="en-US" altLang="zh-CN" sz="4200">
                <a:gradFill>
                  <a:gsLst>
                    <a:gs pos="0">
                      <a:schemeClr val="bg1"/>
                    </a:gs>
                    <a:gs pos="100000">
                      <a:srgbClr val="FFF795"/>
                    </a:gs>
                  </a:gsLst>
                  <a:lin ang="540000" scaled="1"/>
                </a:gradFill>
                <a:latin typeface="黑体" panose="02010609060101010101" charset="-122"/>
                <a:ea typeface="黑体" panose="02010609060101010101" charset="-122"/>
              </a:rPr>
              <a:t>3</a:t>
            </a:r>
            <a:endParaRPr lang="en-US" altLang="zh-CN" sz="4200">
              <a:gradFill>
                <a:gsLst>
                  <a:gs pos="0">
                    <a:schemeClr val="bg1"/>
                  </a:gs>
                  <a:gs pos="100000">
                    <a:srgbClr val="FFF795"/>
                  </a:gs>
                </a:gsLst>
                <a:lin ang="540000" scaled="1"/>
              </a:gradFill>
              <a:latin typeface="黑体" panose="02010609060101010101" charset="-122"/>
              <a:ea typeface="黑体" panose="02010609060101010101" charset="-122"/>
            </a:endParaRPr>
          </a:p>
        </p:txBody>
      </p:sp>
      <p:sp>
        <p:nvSpPr>
          <p:cNvPr id="3" name="文本框 2"/>
          <p:cNvSpPr txBox="1"/>
          <p:nvPr/>
        </p:nvSpPr>
        <p:spPr>
          <a:xfrm>
            <a:off x="0" y="2871470"/>
            <a:ext cx="12192000" cy="752475"/>
          </a:xfrm>
          <a:prstGeom prst="rect">
            <a:avLst/>
          </a:prstGeom>
          <a:noFill/>
          <a:effectLst>
            <a:reflection blurRad="6350" stA="15000" endA="300" endPos="20000" dir="5400000" sy="-100000" algn="bl" rotWithShape="0"/>
          </a:effectLst>
        </p:spPr>
        <p:txBody>
          <a:bodyPr wrap="square" rtlCol="0">
            <a:noAutofit/>
          </a:bodyPr>
          <a:p>
            <a:pPr algn="ctr">
              <a:lnSpc>
                <a:spcPct val="80000"/>
              </a:lnSpc>
            </a:pPr>
            <a:r>
              <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rPr>
              <a:t>要慢牛不要疯牛</a:t>
            </a:r>
            <a:endPar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前</a:t>
            </a: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11</a:t>
            </a: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月都谁跑得快？</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p:txBody>
      </p:sp>
      <p:pic>
        <p:nvPicPr>
          <p:cNvPr id="3" name="图片 2"/>
          <p:cNvPicPr/>
          <p:nvPr/>
        </p:nvPicPr>
        <p:blipFill>
          <a:blip r:embed="rId1"/>
          <a:stretch>
            <a:fillRect/>
          </a:stretch>
        </p:blipFill>
        <p:spPr>
          <a:xfrm>
            <a:off x="6638925" y="3505835"/>
            <a:ext cx="4953635" cy="2852420"/>
          </a:xfrm>
          <a:prstGeom prst="rect">
            <a:avLst/>
          </a:prstGeom>
        </p:spPr>
      </p:pic>
      <p:pic>
        <p:nvPicPr>
          <p:cNvPr id="4" name="图片 3"/>
          <p:cNvPicPr/>
          <p:nvPr/>
        </p:nvPicPr>
        <p:blipFill>
          <a:blip r:embed="rId2"/>
          <a:stretch>
            <a:fillRect/>
          </a:stretch>
        </p:blipFill>
        <p:spPr>
          <a:xfrm>
            <a:off x="6638925" y="604520"/>
            <a:ext cx="4954270" cy="2825115"/>
          </a:xfrm>
          <a:prstGeom prst="rect">
            <a:avLst/>
          </a:prstGeom>
        </p:spPr>
      </p:pic>
      <p:sp>
        <p:nvSpPr>
          <p:cNvPr id="6" name="文本框 5"/>
          <p:cNvSpPr txBox="1"/>
          <p:nvPr/>
        </p:nvSpPr>
        <p:spPr>
          <a:xfrm>
            <a:off x="560070" y="605155"/>
            <a:ext cx="6079490" cy="2609850"/>
          </a:xfrm>
          <a:prstGeom prst="rect">
            <a:avLst/>
          </a:prstGeom>
        </p:spPr>
        <p:txBody>
          <a:bodyPr>
            <a:noAutofit/>
          </a:bodyPr>
          <a:p>
            <a:pPr marL="0" indent="0">
              <a:lnSpc>
                <a:spcPct val="110000"/>
              </a:lnSpc>
            </a:pPr>
            <a:r>
              <a:rPr lang="zh-CN" altLang="en-US" sz="1600" b="0" i="0">
                <a:solidFill>
                  <a:schemeClr val="tx1"/>
                </a:solidFill>
                <a:latin typeface="黑体" panose="02010609060101010101" charset="-122"/>
                <a:ea typeface="黑体" panose="02010609060101010101" charset="-122"/>
                <a:cs typeface="黑体" panose="02010609060101010101" charset="-122"/>
              </a:rPr>
              <a:t>【指数】截至</a:t>
            </a:r>
            <a:r>
              <a:rPr lang="en-US" altLang="zh-CN" sz="1600" b="0" i="0">
                <a:solidFill>
                  <a:schemeClr val="tx1"/>
                </a:solidFill>
                <a:latin typeface="黑体" panose="02010609060101010101" charset="-122"/>
                <a:ea typeface="黑体" panose="02010609060101010101" charset="-122"/>
                <a:cs typeface="黑体" panose="02010609060101010101" charset="-122"/>
              </a:rPr>
              <a:t>11</a:t>
            </a:r>
            <a:r>
              <a:rPr lang="zh-CN" altLang="en-US" sz="1600" b="0" i="0">
                <a:solidFill>
                  <a:schemeClr val="tx1"/>
                </a:solidFill>
                <a:latin typeface="黑体" panose="02010609060101010101" charset="-122"/>
                <a:ea typeface="黑体" panose="02010609060101010101" charset="-122"/>
                <a:cs typeface="黑体" panose="02010609060101010101" charset="-122"/>
              </a:rPr>
              <a:t>月</a:t>
            </a:r>
            <a:r>
              <a:rPr lang="en-US" altLang="zh-CN" sz="1600" b="0" i="0">
                <a:solidFill>
                  <a:schemeClr val="tx1"/>
                </a:solidFill>
                <a:latin typeface="黑体" panose="02010609060101010101" charset="-122"/>
                <a:ea typeface="黑体" panose="02010609060101010101" charset="-122"/>
                <a:cs typeface="黑体" panose="02010609060101010101" charset="-122"/>
              </a:rPr>
              <a:t>29</a:t>
            </a:r>
            <a:r>
              <a:rPr lang="zh-CN" altLang="en-US" sz="1600" b="0" i="0">
                <a:solidFill>
                  <a:schemeClr val="tx1"/>
                </a:solidFill>
                <a:latin typeface="黑体" panose="02010609060101010101" charset="-122"/>
                <a:ea typeface="黑体" panose="02010609060101010101" charset="-122"/>
                <a:cs typeface="黑体" panose="02010609060101010101" charset="-122"/>
              </a:rPr>
              <a:t>日，</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北证</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50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指数涨幅近</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0" i="0">
                <a:solidFill>
                  <a:schemeClr val="tx1"/>
                </a:solidFill>
                <a:latin typeface="黑体" panose="02010609060101010101" charset="-122"/>
                <a:ea typeface="黑体" panose="02010609060101010101" charset="-122"/>
                <a:cs typeface="黑体" panose="02010609060101010101" charset="-122"/>
              </a:rPr>
              <a:t>上证指数、深证成指、沪深</a:t>
            </a:r>
            <a:r>
              <a:rPr lang="en-US" altLang="zh-CN" sz="1600" b="0" i="0">
                <a:solidFill>
                  <a:schemeClr val="tx1"/>
                </a:solidFill>
                <a:latin typeface="黑体" panose="02010609060101010101" charset="-122"/>
                <a:ea typeface="黑体" panose="02010609060101010101" charset="-122"/>
                <a:cs typeface="黑体" panose="02010609060101010101" charset="-122"/>
              </a:rPr>
              <a:t>300</a:t>
            </a:r>
            <a:r>
              <a:rPr lang="zh-CN" altLang="en-US" sz="1600" b="0" i="0">
                <a:solidFill>
                  <a:schemeClr val="tx1"/>
                </a:solidFill>
                <a:latin typeface="黑体" panose="02010609060101010101" charset="-122"/>
                <a:ea typeface="黑体" panose="02010609060101010101" charset="-122"/>
                <a:cs typeface="黑体" panose="02010609060101010101" charset="-122"/>
              </a:rPr>
              <a:t>指数分别涨</a:t>
            </a:r>
            <a:r>
              <a:rPr lang="en-US" altLang="zh-CN" sz="1600" b="0" i="0">
                <a:solidFill>
                  <a:schemeClr val="tx1"/>
                </a:solidFill>
                <a:latin typeface="黑体" panose="02010609060101010101" charset="-122"/>
                <a:ea typeface="黑体" panose="02010609060101010101" charset="-122"/>
                <a:cs typeface="黑体" panose="02010609060101010101" charset="-122"/>
              </a:rPr>
              <a:t>11.82%</a:t>
            </a:r>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11.41%</a:t>
            </a:r>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14.15%</a:t>
            </a:r>
            <a:r>
              <a:rPr lang="zh-CN" altLang="en-US" sz="1600" b="0" i="0">
                <a:solidFill>
                  <a:schemeClr val="tx1"/>
                </a:solidFill>
                <a:latin typeface="黑体" panose="02010609060101010101" charset="-122"/>
                <a:ea typeface="黑体" panose="02010609060101010101" charset="-122"/>
                <a:cs typeface="黑体" panose="02010609060101010101" charset="-122"/>
              </a:rPr>
              <a:t>。</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lnSpc>
                <a:spcPct val="110000"/>
              </a:lnSpc>
            </a:pPr>
            <a:r>
              <a:rPr lang="zh-CN" altLang="en-US" sz="1600" b="0" i="0">
                <a:solidFill>
                  <a:schemeClr val="tx1"/>
                </a:solidFill>
                <a:latin typeface="黑体" panose="02010609060101010101" charset="-122"/>
                <a:ea typeface="黑体" panose="02010609060101010101" charset="-122"/>
                <a:cs typeface="黑体" panose="02010609060101010101" charset="-122"/>
              </a:rPr>
              <a:t>【行业】非银金融涨幅</a:t>
            </a:r>
            <a:r>
              <a:rPr lang="en-US" altLang="zh-CN" sz="1600" b="0" i="0">
                <a:solidFill>
                  <a:schemeClr val="tx1"/>
                </a:solidFill>
                <a:latin typeface="黑体" panose="02010609060101010101" charset="-122"/>
                <a:ea typeface="黑体" panose="02010609060101010101" charset="-122"/>
                <a:cs typeface="黑体" panose="02010609060101010101" charset="-122"/>
              </a:rPr>
              <a:t>34.59%</a:t>
            </a:r>
            <a:r>
              <a:rPr lang="zh-CN" altLang="en-US" sz="1600" b="0" i="0">
                <a:solidFill>
                  <a:schemeClr val="tx1"/>
                </a:solidFill>
                <a:latin typeface="黑体" panose="02010609060101010101" charset="-122"/>
                <a:ea typeface="黑体" panose="02010609060101010101" charset="-122"/>
                <a:cs typeface="黑体" panose="02010609060101010101" charset="-122"/>
              </a:rPr>
              <a:t>，银行、通信、家用电器等涨幅也超</a:t>
            </a:r>
            <a:r>
              <a:rPr lang="en-US" altLang="zh-CN" sz="1600" b="0" i="0">
                <a:solidFill>
                  <a:schemeClr val="tx1"/>
                </a:solidFill>
                <a:latin typeface="黑体" panose="02010609060101010101" charset="-122"/>
                <a:ea typeface="黑体" panose="02010609060101010101" charset="-122"/>
                <a:cs typeface="黑体" panose="02010609060101010101" charset="-122"/>
              </a:rPr>
              <a:t>20%</a:t>
            </a:r>
            <a:r>
              <a:rPr lang="zh-CN" altLang="en-US" sz="1600" b="0" i="0">
                <a:solidFill>
                  <a:schemeClr val="tx1"/>
                </a:solidFill>
                <a:latin typeface="黑体" panose="02010609060101010101" charset="-122"/>
                <a:ea typeface="黑体" panose="02010609060101010101" charset="-122"/>
                <a:cs typeface="黑体" panose="02010609060101010101" charset="-122"/>
              </a:rPr>
              <a:t>。而食品饮料、农林牧渔、医药生物等板块跌幅超过</a:t>
            </a:r>
            <a:r>
              <a:rPr lang="en-US" altLang="zh-CN" sz="1600" b="0" i="0">
                <a:solidFill>
                  <a:schemeClr val="tx1"/>
                </a:solidFill>
                <a:latin typeface="黑体" panose="02010609060101010101" charset="-122"/>
                <a:ea typeface="黑体" panose="02010609060101010101" charset="-122"/>
                <a:cs typeface="黑体" panose="02010609060101010101" charset="-122"/>
              </a:rPr>
              <a:t>6%</a:t>
            </a:r>
            <a:r>
              <a:rPr lang="zh-CN" altLang="en-US" sz="1600" b="0" i="0">
                <a:solidFill>
                  <a:schemeClr val="tx1"/>
                </a:solidFill>
                <a:latin typeface="黑体" panose="02010609060101010101" charset="-122"/>
                <a:ea typeface="黑体" panose="02010609060101010101" charset="-122"/>
                <a:cs typeface="黑体" panose="02010609060101010101" charset="-122"/>
              </a:rPr>
              <a:t>。</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【公募基金】若不计算</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2024</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年成立的新基金，前</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11</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月权益基金整体获得</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6.39%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的净值增长率（包括指数型、混合型、股票型，不含</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FOF</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，仅算主代码）。</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lnSpc>
                <a:spcPct val="110000"/>
              </a:lnSpc>
            </a:pPr>
            <a:r>
              <a:rPr lang="zh-CN" altLang="en-US" sz="1600" b="0" i="0">
                <a:solidFill>
                  <a:schemeClr val="tx1"/>
                </a:solidFill>
                <a:latin typeface="黑体" panose="02010609060101010101" charset="-122"/>
                <a:ea typeface="黑体" panose="02010609060101010101" charset="-122"/>
                <a:cs typeface="黑体" panose="02010609060101010101" charset="-122"/>
              </a:rPr>
              <a:t>截至</a:t>
            </a:r>
            <a:r>
              <a:rPr lang="en-US" altLang="zh-CN" sz="1600" b="0" i="0">
                <a:solidFill>
                  <a:schemeClr val="tx1"/>
                </a:solidFill>
                <a:latin typeface="黑体" panose="02010609060101010101" charset="-122"/>
                <a:ea typeface="黑体" panose="02010609060101010101" charset="-122"/>
                <a:cs typeface="黑体" panose="02010609060101010101" charset="-122"/>
              </a:rPr>
              <a:t>11</a:t>
            </a:r>
            <a:r>
              <a:rPr lang="zh-CN" altLang="en-US" sz="1600" b="0" i="0">
                <a:solidFill>
                  <a:schemeClr val="tx1"/>
                </a:solidFill>
                <a:latin typeface="黑体" panose="02010609060101010101" charset="-122"/>
                <a:ea typeface="黑体" panose="02010609060101010101" charset="-122"/>
                <a:cs typeface="黑体" panose="02010609060101010101" charset="-122"/>
              </a:rPr>
              <a:t>月</a:t>
            </a:r>
            <a:r>
              <a:rPr lang="en-US" altLang="zh-CN" sz="1600" b="0" i="0">
                <a:solidFill>
                  <a:schemeClr val="tx1"/>
                </a:solidFill>
                <a:latin typeface="黑体" panose="02010609060101010101" charset="-122"/>
                <a:ea typeface="黑体" panose="02010609060101010101" charset="-122"/>
                <a:cs typeface="黑体" panose="02010609060101010101" charset="-122"/>
              </a:rPr>
              <a:t>29</a:t>
            </a:r>
            <a:r>
              <a:rPr lang="zh-CN" altLang="en-US" sz="1600" b="0" i="0">
                <a:solidFill>
                  <a:schemeClr val="tx1"/>
                </a:solidFill>
                <a:latin typeface="黑体" panose="02010609060101010101" charset="-122"/>
                <a:ea typeface="黑体" panose="02010609060101010101" charset="-122"/>
                <a:cs typeface="黑体" panose="02010609060101010101" charset="-122"/>
              </a:rPr>
              <a:t>日，今年以来共有</a:t>
            </a:r>
            <a:r>
              <a:rPr lang="en-US" altLang="zh-CN" sz="1600" b="0" i="0">
                <a:solidFill>
                  <a:schemeClr val="tx1"/>
                </a:solidFill>
                <a:latin typeface="黑体" panose="02010609060101010101" charset="-122"/>
                <a:ea typeface="黑体" panose="02010609060101010101" charset="-122"/>
                <a:cs typeface="黑体" panose="02010609060101010101" charset="-122"/>
              </a:rPr>
              <a:t>1145</a:t>
            </a:r>
            <a:r>
              <a:rPr lang="zh-CN" altLang="en-US" sz="1600" b="0" i="0">
                <a:solidFill>
                  <a:schemeClr val="tx1"/>
                </a:solidFill>
                <a:latin typeface="黑体" panose="02010609060101010101" charset="-122"/>
                <a:ea typeface="黑体" panose="02010609060101010101" charset="-122"/>
                <a:cs typeface="黑体" panose="02010609060101010101" charset="-122"/>
              </a:rPr>
              <a:t>只主动权益基金净值增长率超过</a:t>
            </a:r>
            <a:r>
              <a:rPr lang="en-US" altLang="zh-CN" sz="1600" b="0" i="0">
                <a:solidFill>
                  <a:schemeClr val="tx1"/>
                </a:solidFill>
                <a:latin typeface="黑体" panose="02010609060101010101" charset="-122"/>
                <a:ea typeface="黑体" panose="02010609060101010101" charset="-122"/>
                <a:cs typeface="黑体" panose="02010609060101010101" charset="-122"/>
              </a:rPr>
              <a:t>10%</a:t>
            </a:r>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264</a:t>
            </a:r>
            <a:r>
              <a:rPr lang="zh-CN" altLang="en-US" sz="1600" b="0" i="0">
                <a:solidFill>
                  <a:schemeClr val="tx1"/>
                </a:solidFill>
                <a:latin typeface="黑体" panose="02010609060101010101" charset="-122"/>
                <a:ea typeface="黑体" panose="02010609060101010101" charset="-122"/>
                <a:cs typeface="黑体" panose="02010609060101010101" charset="-122"/>
              </a:rPr>
              <a:t>只超过</a:t>
            </a:r>
            <a:r>
              <a:rPr lang="en-US" altLang="zh-CN" sz="1600" b="0" i="0">
                <a:solidFill>
                  <a:schemeClr val="tx1"/>
                </a:solidFill>
                <a:latin typeface="黑体" panose="02010609060101010101" charset="-122"/>
                <a:ea typeface="黑体" panose="02010609060101010101" charset="-122"/>
                <a:cs typeface="黑体" panose="02010609060101010101" charset="-122"/>
              </a:rPr>
              <a:t>20%</a:t>
            </a:r>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65</a:t>
            </a:r>
            <a:r>
              <a:rPr lang="zh-CN" altLang="en-US" sz="1600" b="0" i="0">
                <a:solidFill>
                  <a:schemeClr val="tx1"/>
                </a:solidFill>
                <a:latin typeface="黑体" panose="02010609060101010101" charset="-122"/>
                <a:ea typeface="黑体" panose="02010609060101010101" charset="-122"/>
                <a:cs typeface="黑体" panose="02010609060101010101" charset="-122"/>
              </a:rPr>
              <a:t>只业绩超过</a:t>
            </a:r>
            <a:r>
              <a:rPr lang="en-US" altLang="zh-CN" sz="1600" b="0" i="0">
                <a:solidFill>
                  <a:schemeClr val="tx1"/>
                </a:solidFill>
                <a:latin typeface="黑体" panose="02010609060101010101" charset="-122"/>
                <a:ea typeface="黑体" panose="02010609060101010101" charset="-122"/>
                <a:cs typeface="黑体" panose="02010609060101010101" charset="-122"/>
              </a:rPr>
              <a:t>30%</a:t>
            </a:r>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4</a:t>
            </a:r>
            <a:r>
              <a:rPr lang="zh-CN" altLang="en-US" sz="1600" b="0" i="0">
                <a:solidFill>
                  <a:schemeClr val="tx1"/>
                </a:solidFill>
                <a:latin typeface="黑体" panose="02010609060101010101" charset="-122"/>
                <a:ea typeface="黑体" panose="02010609060101010101" charset="-122"/>
                <a:cs typeface="黑体" panose="02010609060101010101" charset="-122"/>
              </a:rPr>
              <a:t>只产品业绩超</a:t>
            </a:r>
            <a:r>
              <a:rPr lang="en-US" altLang="zh-CN" sz="1600" b="0" i="0">
                <a:solidFill>
                  <a:schemeClr val="tx1"/>
                </a:solidFill>
                <a:latin typeface="黑体" panose="02010609060101010101" charset="-122"/>
                <a:ea typeface="黑体" panose="02010609060101010101" charset="-122"/>
                <a:cs typeface="黑体" panose="02010609060101010101" charset="-122"/>
              </a:rPr>
              <a:t>50%</a:t>
            </a:r>
            <a:r>
              <a:rPr lang="zh-CN" altLang="en-US" sz="1600" b="0" i="0">
                <a:solidFill>
                  <a:schemeClr val="tx1"/>
                </a:solidFill>
                <a:latin typeface="黑体" panose="02010609060101010101" charset="-122"/>
                <a:ea typeface="黑体" panose="02010609060101010101" charset="-122"/>
                <a:cs typeface="黑体" panose="02010609060101010101" charset="-122"/>
              </a:rPr>
              <a:t>，最牛基金是国融融盛龙头严选</a:t>
            </a:r>
            <a:r>
              <a:rPr lang="en-US" altLang="zh-CN" sz="1600" b="0" i="0">
                <a:solidFill>
                  <a:schemeClr val="tx1"/>
                </a:solidFill>
                <a:latin typeface="黑体" panose="02010609060101010101" charset="-122"/>
                <a:ea typeface="黑体" panose="02010609060101010101" charset="-122"/>
                <a:cs typeface="黑体" panose="02010609060101010101" charset="-122"/>
              </a:rPr>
              <a:t>A</a:t>
            </a:r>
            <a:r>
              <a:rPr lang="zh-CN" altLang="en-US" sz="1600" b="0" i="0">
                <a:solidFill>
                  <a:schemeClr val="tx1"/>
                </a:solidFill>
                <a:latin typeface="黑体" panose="02010609060101010101" charset="-122"/>
                <a:ea typeface="黑体" panose="02010609060101010101" charset="-122"/>
                <a:cs typeface="黑体" panose="02010609060101010101" charset="-122"/>
              </a:rPr>
              <a:t>，净值增长</a:t>
            </a:r>
            <a:r>
              <a:rPr lang="en-US" altLang="zh-CN" sz="1600" b="0" i="0">
                <a:solidFill>
                  <a:schemeClr val="tx1"/>
                </a:solidFill>
                <a:latin typeface="黑体" panose="02010609060101010101" charset="-122"/>
                <a:ea typeface="黑体" panose="02010609060101010101" charset="-122"/>
                <a:cs typeface="黑体" panose="02010609060101010101" charset="-122"/>
              </a:rPr>
              <a:t>53.6%</a:t>
            </a:r>
            <a:r>
              <a:rPr lang="zh-CN" altLang="en-US" sz="1600" b="0" i="0">
                <a:solidFill>
                  <a:schemeClr val="tx1"/>
                </a:solidFill>
                <a:latin typeface="黑体" panose="02010609060101010101" charset="-122"/>
                <a:ea typeface="黑体" panose="02010609060101010101" charset="-122"/>
                <a:cs typeface="黑体" panose="02010609060101010101" charset="-122"/>
              </a:rPr>
              <a:t>。</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pic>
        <p:nvPicPr>
          <p:cNvPr id="7" name="图片 6"/>
          <p:cNvPicPr>
            <a:picLocks noChangeAspect="1"/>
          </p:cNvPicPr>
          <p:nvPr/>
        </p:nvPicPr>
        <p:blipFill>
          <a:blip r:embed="rId3"/>
          <a:srcRect l="67073"/>
          <a:stretch>
            <a:fillRect/>
          </a:stretch>
        </p:blipFill>
        <p:spPr>
          <a:xfrm>
            <a:off x="4581525" y="3382645"/>
            <a:ext cx="1974215" cy="2893060"/>
          </a:xfrm>
          <a:prstGeom prst="rect">
            <a:avLst/>
          </a:prstGeom>
        </p:spPr>
      </p:pic>
      <p:pic>
        <p:nvPicPr>
          <p:cNvPr id="9" name="图片 8"/>
          <p:cNvPicPr>
            <a:picLocks noChangeAspect="1"/>
          </p:cNvPicPr>
          <p:nvPr/>
        </p:nvPicPr>
        <p:blipFill>
          <a:blip r:embed="rId4"/>
          <a:srcRect r="33333"/>
          <a:stretch>
            <a:fillRect/>
          </a:stretch>
        </p:blipFill>
        <p:spPr>
          <a:xfrm>
            <a:off x="666750" y="3430905"/>
            <a:ext cx="4000500" cy="2895600"/>
          </a:xfrm>
          <a:prstGeom prst="rect">
            <a:avLst/>
          </a:prstGeom>
        </p:spPr>
      </p:pic>
      <p:sp>
        <p:nvSpPr>
          <p:cNvPr id="10" name="文本框 9"/>
          <p:cNvSpPr txBox="1"/>
          <p:nvPr/>
        </p:nvSpPr>
        <p:spPr>
          <a:xfrm>
            <a:off x="781050" y="6205220"/>
            <a:ext cx="2819400" cy="306705"/>
          </a:xfrm>
          <a:prstGeom prst="rect">
            <a:avLst/>
          </a:prstGeom>
          <a:noFill/>
        </p:spPr>
        <p:txBody>
          <a:bodyPr wrap="square" rtlCol="0">
            <a:spAutoFit/>
          </a:bodyPr>
          <a:p>
            <a:r>
              <a:rPr lang="zh-CN" altLang="en-US" sz="1400">
                <a:latin typeface="黑体" panose="02010609060101010101" charset="-122"/>
                <a:ea typeface="黑体" panose="02010609060101010101" charset="-122"/>
                <a:sym typeface="+mn-ea"/>
              </a:rPr>
              <a:t>（图片来源：网络）</a:t>
            </a:r>
            <a:endParaRPr lang="zh-CN" altLang="en-US" sz="1400">
              <a:latin typeface="黑体" panose="02010609060101010101" charset="-122"/>
              <a:ea typeface="黑体" panose="02010609060101010101" charset="-122"/>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rPr>
              <a:t>11</a:t>
            </a: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rPr>
              <a:t>月牛熊股的思考</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615315" y="715010"/>
            <a:ext cx="6783705" cy="3867785"/>
          </a:xfrm>
          <a:prstGeom prst="rect">
            <a:avLst/>
          </a:prstGeom>
        </p:spPr>
        <p:txBody>
          <a:bodyPr>
            <a:noAutofit/>
          </a:bodyPr>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日均成交额】</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月日均</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2.01</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万亿元，</a:t>
            </a:r>
            <a:r>
              <a:rPr lang="en-US" altLang="zh-CN" sz="1600" b="0" i="0">
                <a:solidFill>
                  <a:schemeClr val="tx1"/>
                </a:solidFill>
                <a:latin typeface="黑体" panose="02010609060101010101" charset="-122"/>
                <a:ea typeface="黑体" panose="02010609060101010101" charset="-122"/>
                <a:cs typeface="黑体" panose="02010609060101010101" charset="-122"/>
              </a:rPr>
              <a:t>11</a:t>
            </a:r>
            <a:r>
              <a:rPr lang="zh-CN" altLang="en-US" sz="1600" b="0" i="0">
                <a:solidFill>
                  <a:schemeClr val="tx1"/>
                </a:solidFill>
                <a:latin typeface="黑体" panose="02010609060101010101" charset="-122"/>
                <a:ea typeface="黑体" panose="02010609060101010101" charset="-122"/>
                <a:cs typeface="黑体" panose="02010609060101010101" charset="-122"/>
              </a:rPr>
              <a:t>月</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日均</a:t>
            </a:r>
            <a:r>
              <a:rPr lang="en-US" altLang="zh-CN" sz="1600" b="0" i="0">
                <a:solidFill>
                  <a:schemeClr val="tx1"/>
                </a:solidFill>
                <a:latin typeface="黑体" panose="02010609060101010101" charset="-122"/>
                <a:ea typeface="黑体" panose="02010609060101010101" charset="-122"/>
                <a:cs typeface="黑体" panose="02010609060101010101" charset="-122"/>
              </a:rPr>
              <a:t>1.93</a:t>
            </a:r>
            <a:r>
              <a:rPr lang="zh-CN" altLang="en-US" sz="1600" b="0" i="0">
                <a:solidFill>
                  <a:schemeClr val="tx1"/>
                </a:solidFill>
                <a:latin typeface="黑体" panose="02010609060101010101" charset="-122"/>
                <a:ea typeface="黑体" panose="02010609060101010101" charset="-122"/>
                <a:cs typeface="黑体" panose="02010609060101010101" charset="-122"/>
              </a:rPr>
              <a:t>万亿元。</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en-US" altLang="zh-CN" sz="1600" b="0" i="0">
                <a:solidFill>
                  <a:schemeClr val="tx1"/>
                </a:solidFill>
                <a:latin typeface="黑体" panose="02010609060101010101" charset="-122"/>
                <a:ea typeface="黑体" panose="02010609060101010101" charset="-122"/>
                <a:cs typeface="黑体" panose="02010609060101010101" charset="-122"/>
              </a:rPr>
              <a:t>11</a:t>
            </a:r>
            <a:r>
              <a:rPr lang="zh-CN" altLang="en-US" sz="1600" b="0" i="0">
                <a:solidFill>
                  <a:schemeClr val="tx1"/>
                </a:solidFill>
                <a:latin typeface="黑体" panose="02010609060101010101" charset="-122"/>
                <a:ea typeface="黑体" panose="02010609060101010101" charset="-122"/>
                <a:cs typeface="黑体" panose="02010609060101010101" charset="-122"/>
              </a:rPr>
              <a:t>月牛股】充电桩概念股日出东方（</a:t>
            </a:r>
            <a:r>
              <a:rPr lang="en-US" altLang="zh-CN" sz="1600" b="0" i="0">
                <a:solidFill>
                  <a:schemeClr val="tx1"/>
                </a:solidFill>
                <a:latin typeface="黑体" panose="02010609060101010101" charset="-122"/>
                <a:ea typeface="黑体" panose="02010609060101010101" charset="-122"/>
                <a:cs typeface="黑体" panose="02010609060101010101" charset="-122"/>
              </a:rPr>
              <a:t>603366</a:t>
            </a:r>
            <a:r>
              <a:rPr lang="zh-CN" altLang="en-US" sz="1600" b="0" i="0">
                <a:solidFill>
                  <a:schemeClr val="tx1"/>
                </a:solidFill>
                <a:latin typeface="黑体" panose="02010609060101010101" charset="-122"/>
                <a:ea typeface="黑体" panose="02010609060101010101" charset="-122"/>
                <a:cs typeface="黑体" panose="02010609060101010101" charset="-122"/>
              </a:rPr>
              <a:t>），涨幅</a:t>
            </a:r>
            <a:r>
              <a:rPr lang="en-US" altLang="zh-CN" sz="1600" b="0" i="0">
                <a:solidFill>
                  <a:schemeClr val="tx1"/>
                </a:solidFill>
                <a:latin typeface="黑体" panose="02010609060101010101" charset="-122"/>
                <a:ea typeface="黑体" panose="02010609060101010101" charset="-122"/>
                <a:cs typeface="黑体" panose="02010609060101010101" charset="-122"/>
              </a:rPr>
              <a:t>393.88%</a:t>
            </a:r>
            <a:r>
              <a:rPr lang="zh-CN" altLang="en-US" sz="1600" b="0" i="0">
                <a:solidFill>
                  <a:schemeClr val="tx1"/>
                </a:solidFill>
                <a:latin typeface="黑体" panose="02010609060101010101" charset="-122"/>
                <a:ea typeface="黑体" panose="02010609060101010101" charset="-122"/>
                <a:cs typeface="黑体" panose="02010609060101010101" charset="-122"/>
              </a:rPr>
              <a:t>。</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股权转让概念股浩欧博，固态电池概念股粤桂股份、</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灵鸽科技</a:t>
            </a:r>
            <a:r>
              <a:rPr lang="zh-CN" altLang="en-US" sz="1600" b="0" i="0">
                <a:solidFill>
                  <a:schemeClr val="tx1"/>
                </a:solidFill>
                <a:latin typeface="黑体" panose="02010609060101010101" charset="-122"/>
                <a:ea typeface="黑体" panose="02010609060101010101" charset="-122"/>
                <a:cs typeface="黑体" panose="02010609060101010101" charset="-122"/>
              </a:rPr>
              <a:t>，重组概念南京化纤，人工智能概念股贝仕达克。</a:t>
            </a:r>
            <a:r>
              <a:rPr lang="en-US" altLang="zh-CN" sz="1600" b="0" i="0">
                <a:solidFill>
                  <a:schemeClr val="tx1"/>
                </a:solidFill>
                <a:latin typeface="黑体" panose="02010609060101010101" charset="-122"/>
                <a:ea typeface="黑体" panose="02010609060101010101" charset="-122"/>
                <a:cs typeface="黑体" panose="02010609060101010101" charset="-122"/>
              </a:rPr>
              <a:t>IP</a:t>
            </a:r>
            <a:r>
              <a:rPr lang="zh-CN" altLang="en-US" sz="1600" b="0" i="0">
                <a:solidFill>
                  <a:schemeClr val="tx1"/>
                </a:solidFill>
                <a:latin typeface="黑体" panose="02010609060101010101" charset="-122"/>
                <a:ea typeface="黑体" panose="02010609060101010101" charset="-122"/>
                <a:cs typeface="黑体" panose="02010609060101010101" charset="-122"/>
              </a:rPr>
              <a:t>经济概念股广博股份</a:t>
            </a:r>
            <a:r>
              <a:rPr lang="zh-CN" sz="1600" b="0" i="0">
                <a:solidFill>
                  <a:schemeClr val="tx1"/>
                </a:solidFill>
                <a:latin typeface="黑体" panose="02010609060101010101" charset="-122"/>
                <a:ea typeface="黑体" panose="02010609060101010101" charset="-122"/>
                <a:cs typeface="黑体" panose="02010609060101010101" charset="-122"/>
              </a:rPr>
              <a:t>，</a:t>
            </a:r>
            <a:r>
              <a:rPr lang="zh-CN" altLang="en-US" sz="1600" b="0" i="0">
                <a:solidFill>
                  <a:schemeClr val="tx1"/>
                </a:solidFill>
                <a:latin typeface="黑体" panose="02010609060101010101" charset="-122"/>
                <a:ea typeface="黑体" panose="02010609060101010101" charset="-122"/>
                <a:cs typeface="黑体" panose="02010609060101010101" charset="-122"/>
              </a:rPr>
              <a:t>信创叠加股权转让题材的汇金科技、充电桩概念大地电气等。</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pic>
        <p:nvPicPr>
          <p:cNvPr id="7" name="图片 6"/>
          <p:cNvPicPr>
            <a:picLocks noChangeAspect="1"/>
          </p:cNvPicPr>
          <p:nvPr/>
        </p:nvPicPr>
        <p:blipFill>
          <a:blip r:embed="rId1"/>
          <a:stretch>
            <a:fillRect/>
          </a:stretch>
        </p:blipFill>
        <p:spPr>
          <a:xfrm>
            <a:off x="7399020" y="574040"/>
            <a:ext cx="4554220" cy="5883910"/>
          </a:xfrm>
          <a:prstGeom prst="rect">
            <a:avLst/>
          </a:prstGeom>
        </p:spPr>
      </p:pic>
      <p:sp>
        <p:nvSpPr>
          <p:cNvPr id="9" name="文本框 8"/>
          <p:cNvSpPr txBox="1"/>
          <p:nvPr/>
        </p:nvSpPr>
        <p:spPr>
          <a:xfrm>
            <a:off x="507365" y="5325745"/>
            <a:ext cx="6452870" cy="1123315"/>
          </a:xfrm>
          <a:prstGeom prst="rect">
            <a:avLst/>
          </a:prstGeom>
          <a:noFill/>
        </p:spPr>
        <p:txBody>
          <a:bodyPr wrap="square" rtlCol="0" anchor="t">
            <a:noAutofit/>
          </a:bodyPr>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11</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月熊股】前十多数是</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月牛股回吐，因为整顿、监管。</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除了榜首</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*ST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卓朗（</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600225</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），跌幅</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65.93%</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1600" i="0">
              <a:solidFill>
                <a:schemeClr val="tx1"/>
              </a:solidFill>
              <a:latin typeface="黑体" panose="02010609060101010101" charset="-122"/>
              <a:ea typeface="黑体" panose="02010609060101010101" charset="-122"/>
              <a:cs typeface="黑体" panose="02010609060101010101" charset="-122"/>
            </a:endParaRPr>
          </a:p>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而</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月份的“十大熊股”，多数是创业板及科创板股！跌幅最大的均为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月份上市的创业板新股，长联科技</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-70.49%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、无限传媒</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-61.69%</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2"/>
          <a:stretch>
            <a:fillRect/>
          </a:stretch>
        </p:blipFill>
        <p:spPr>
          <a:xfrm>
            <a:off x="742950" y="2058670"/>
            <a:ext cx="5981700" cy="3171825"/>
          </a:xfrm>
          <a:prstGeom prst="rect">
            <a:avLst/>
          </a:prstGeom>
        </p:spPr>
      </p:pic>
      <p:sp>
        <p:nvSpPr>
          <p:cNvPr id="10" name="文本框 9"/>
          <p:cNvSpPr txBox="1"/>
          <p:nvPr/>
        </p:nvSpPr>
        <p:spPr>
          <a:xfrm>
            <a:off x="6000750" y="5230495"/>
            <a:ext cx="1550035" cy="275590"/>
          </a:xfrm>
          <a:prstGeom prst="rect">
            <a:avLst/>
          </a:prstGeom>
          <a:noFill/>
        </p:spPr>
        <p:txBody>
          <a:bodyPr wrap="square" rtlCol="0">
            <a:spAutoFit/>
          </a:bodyPr>
          <a:p>
            <a:r>
              <a:rPr lang="zh-CN" altLang="en-US" sz="1200">
                <a:latin typeface="黑体" panose="02010609060101010101" charset="-122"/>
                <a:ea typeface="黑体" panose="02010609060101010101" charset="-122"/>
              </a:rPr>
              <a:t>（图片来源：网络）</a:t>
            </a:r>
            <a:endParaRPr lang="zh-CN" altLang="en-US" sz="1200">
              <a:latin typeface="黑体" panose="02010609060101010101" charset="-122"/>
              <a:ea typeface="黑体" panose="02010609060101010101" charset="-122"/>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重点处置非法荐股</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3" name="文本框 2"/>
          <p:cNvSpPr txBox="1"/>
          <p:nvPr/>
        </p:nvSpPr>
        <p:spPr>
          <a:xfrm>
            <a:off x="557530" y="638810"/>
            <a:ext cx="11107420" cy="1043305"/>
          </a:xfrm>
          <a:prstGeom prst="rect">
            <a:avLst/>
          </a:prstGeom>
        </p:spPr>
        <p:txBody>
          <a:bodyPr>
            <a:noAutofit/>
          </a:bodyPr>
          <a:p>
            <a:pPr marL="0" indent="0" algn="l"/>
            <a:r>
              <a:rPr lang="zh-CN" altLang="en-US" sz="1600" b="0" i="0">
                <a:solidFill>
                  <a:schemeClr val="tx1"/>
                </a:solidFill>
                <a:latin typeface="黑体" panose="02010609060101010101" charset="-122"/>
                <a:ea typeface="黑体" panose="02010609060101010101" charset="-122"/>
                <a:cs typeface="黑体" panose="02010609060101010101" charset="-122"/>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抖音回应</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抖音炒股</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：已在重点处置】</a:t>
            </a:r>
            <a:r>
              <a:rPr lang="zh-CN" altLang="en-US" sz="1600" b="0" i="0">
                <a:solidFill>
                  <a:schemeClr val="tx1"/>
                </a:solidFill>
                <a:latin typeface="黑体" panose="02010609060101010101" charset="-122"/>
                <a:ea typeface="黑体" panose="02010609060101010101" charset="-122"/>
                <a:cs typeface="黑体" panose="02010609060101010101" charset="-122"/>
              </a:rPr>
              <a:t>有些个股中，没有主力，只有跟风者的一腔热情蜂拥而至。</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lgn="l"/>
            <a:r>
              <a:rPr lang="en-US" altLang="zh-CN" sz="1600" b="0" i="0">
                <a:solidFill>
                  <a:schemeClr val="tx1"/>
                </a:solidFill>
                <a:latin typeface="黑体" panose="02010609060101010101" charset="-122"/>
                <a:ea typeface="黑体" panose="02010609060101010101" charset="-122"/>
                <a:cs typeface="黑体" panose="02010609060101010101" charset="-122"/>
              </a:rPr>
              <a:t>9</a:t>
            </a:r>
            <a:r>
              <a:rPr lang="zh-CN" altLang="en-US" sz="1600" b="0" i="0">
                <a:solidFill>
                  <a:schemeClr val="tx1"/>
                </a:solidFill>
                <a:latin typeface="黑体" panose="02010609060101010101" charset="-122"/>
                <a:ea typeface="黑体" panose="02010609060101010101" charset="-122"/>
                <a:cs typeface="黑体" panose="02010609060101010101" charset="-122"/>
              </a:rPr>
              <a:t>月这轮行情，</a:t>
            </a:r>
            <a:r>
              <a:rPr lang="en-US" altLang="zh-CN" sz="1600" b="0" i="0">
                <a:solidFill>
                  <a:schemeClr val="tx1"/>
                </a:solidFill>
                <a:latin typeface="黑体" panose="02010609060101010101" charset="-122"/>
                <a:ea typeface="黑体" panose="02010609060101010101" charset="-122"/>
                <a:cs typeface="黑体" panose="02010609060101010101" charset="-122"/>
              </a:rPr>
              <a:t>“</a:t>
            </a:r>
            <a:r>
              <a:rPr lang="zh-CN" altLang="en-US" sz="1600" b="0" i="0">
                <a:solidFill>
                  <a:schemeClr val="tx1"/>
                </a:solidFill>
                <a:latin typeface="黑体" panose="02010609060101010101" charset="-122"/>
                <a:ea typeface="黑体" panose="02010609060101010101" charset="-122"/>
                <a:cs typeface="黑体" panose="02010609060101010101" charset="-122"/>
              </a:rPr>
              <a:t>抖音炒股</a:t>
            </a:r>
            <a:r>
              <a:rPr lang="en-US" altLang="zh-CN" sz="1600" b="0" i="0">
                <a:solidFill>
                  <a:schemeClr val="tx1"/>
                </a:solidFill>
                <a:latin typeface="黑体" panose="02010609060101010101" charset="-122"/>
                <a:ea typeface="黑体" panose="02010609060101010101" charset="-122"/>
                <a:cs typeface="黑体" panose="02010609060101010101" charset="-122"/>
              </a:rPr>
              <a:t>”</a:t>
            </a:r>
            <a:r>
              <a:rPr lang="zh-CN" altLang="en-US" sz="1600" b="0" i="0">
                <a:solidFill>
                  <a:schemeClr val="tx1"/>
                </a:solidFill>
                <a:latin typeface="黑体" panose="02010609060101010101" charset="-122"/>
                <a:ea typeface="黑体" panose="02010609060101010101" charset="-122"/>
                <a:cs typeface="黑体" panose="02010609060101010101" charset="-122"/>
              </a:rPr>
              <a:t>爆火：一个有黏性的上万人直播间，撬动的增量资金甚至可以碾压一个普通的游资大佬。抖音流量成为最近市场重要的增量资金。抖音有几万个财经主播，人数上万的有好几百个财经直播，一些中小盘被直接干板，</a:t>
            </a:r>
            <a:r>
              <a:rPr lang="zh-CN" altLang="en-US" sz="1600" b="0" i="0">
                <a:solidFill>
                  <a:schemeClr val="tx1"/>
                </a:solidFill>
                <a:latin typeface="黑体" panose="02010609060101010101" charset="-122"/>
                <a:ea typeface="黑体" panose="02010609060101010101" charset="-122"/>
                <a:cs typeface="黑体" panose="02010609060101010101" charset="-122"/>
              </a:rPr>
              <a:t>背后往往有这类推手。【直播间】投顾变荐股，引导加社群、私域营销、卖课，甚至诱导新手投资者</a:t>
            </a:r>
            <a:r>
              <a:rPr lang="en-US" altLang="zh-CN" sz="1600" b="0" i="0">
                <a:solidFill>
                  <a:schemeClr val="tx1"/>
                </a:solidFill>
                <a:latin typeface="黑体" panose="02010609060101010101" charset="-122"/>
                <a:ea typeface="黑体" panose="02010609060101010101" charset="-122"/>
                <a:cs typeface="黑体" panose="02010609060101010101" charset="-122"/>
              </a:rPr>
              <a:t>“</a:t>
            </a:r>
            <a:r>
              <a:rPr lang="zh-CN" altLang="en-US" sz="1600" b="0" i="0">
                <a:solidFill>
                  <a:schemeClr val="tx1"/>
                </a:solidFill>
                <a:latin typeface="黑体" panose="02010609060101010101" charset="-122"/>
                <a:ea typeface="黑体" panose="02010609060101010101" charset="-122"/>
                <a:cs typeface="黑体" panose="02010609060101010101" charset="-122"/>
              </a:rPr>
              <a:t>接盘</a:t>
            </a:r>
            <a:r>
              <a:rPr lang="en-US" altLang="zh-CN" sz="1600" b="0" i="0">
                <a:solidFill>
                  <a:schemeClr val="tx1"/>
                </a:solidFill>
                <a:latin typeface="黑体" panose="02010609060101010101" charset="-122"/>
                <a:ea typeface="黑体" panose="02010609060101010101" charset="-122"/>
                <a:cs typeface="黑体" panose="02010609060101010101" charset="-122"/>
              </a:rPr>
              <a:t>”</a:t>
            </a:r>
            <a:r>
              <a:rPr lang="zh-CN" altLang="en-US" sz="1600" b="0" i="0">
                <a:solidFill>
                  <a:schemeClr val="tx1"/>
                </a:solidFill>
                <a:latin typeface="黑体" panose="02010609060101010101" charset="-122"/>
                <a:ea typeface="黑体" panose="02010609060101010101" charset="-122"/>
                <a:cs typeface="黑体" panose="02010609060101010101" charset="-122"/>
              </a:rPr>
              <a:t>乱象不止。</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pic>
        <p:nvPicPr>
          <p:cNvPr id="8" name="图片 7"/>
          <p:cNvPicPr>
            <a:picLocks noChangeAspect="1"/>
          </p:cNvPicPr>
          <p:nvPr/>
        </p:nvPicPr>
        <p:blipFill>
          <a:blip r:embed="rId1"/>
          <a:stretch>
            <a:fillRect/>
          </a:stretch>
        </p:blipFill>
        <p:spPr>
          <a:xfrm>
            <a:off x="7746365" y="1883410"/>
            <a:ext cx="3543300" cy="4304665"/>
          </a:xfrm>
          <a:prstGeom prst="rect">
            <a:avLst/>
          </a:prstGeom>
        </p:spPr>
      </p:pic>
      <p:pic>
        <p:nvPicPr>
          <p:cNvPr id="9" name="图片 8"/>
          <p:cNvPicPr>
            <a:picLocks noChangeAspect="1"/>
          </p:cNvPicPr>
          <p:nvPr/>
        </p:nvPicPr>
        <p:blipFill>
          <a:blip r:embed="rId2"/>
          <a:stretch>
            <a:fillRect/>
          </a:stretch>
        </p:blipFill>
        <p:spPr>
          <a:xfrm>
            <a:off x="760095" y="1883410"/>
            <a:ext cx="6924675" cy="4248150"/>
          </a:xfrm>
          <a:prstGeom prst="rect">
            <a:avLst/>
          </a:prstGeom>
        </p:spPr>
      </p:pic>
      <p:sp>
        <p:nvSpPr>
          <p:cNvPr id="4" name="文本框 3"/>
          <p:cNvSpPr txBox="1"/>
          <p:nvPr/>
        </p:nvSpPr>
        <p:spPr>
          <a:xfrm>
            <a:off x="760095" y="6131560"/>
            <a:ext cx="609600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rPr>
              <a:t>回顾：急涨之后是慢跌</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grpSp>
        <p:nvGrpSpPr>
          <p:cNvPr id="14" name="组合 13"/>
          <p:cNvGrpSpPr/>
          <p:nvPr/>
        </p:nvGrpSpPr>
        <p:grpSpPr>
          <a:xfrm>
            <a:off x="494665" y="551180"/>
            <a:ext cx="11201400" cy="5877560"/>
            <a:chOff x="306" y="689"/>
            <a:chExt cx="17640" cy="9256"/>
          </a:xfrm>
        </p:grpSpPr>
        <p:pic>
          <p:nvPicPr>
            <p:cNvPr id="3" name="图片 2"/>
            <p:cNvPicPr>
              <a:picLocks noChangeAspect="1"/>
            </p:cNvPicPr>
            <p:nvPr/>
          </p:nvPicPr>
          <p:blipFill>
            <a:blip r:embed="rId1"/>
            <a:stretch>
              <a:fillRect/>
            </a:stretch>
          </p:blipFill>
          <p:spPr>
            <a:xfrm>
              <a:off x="306" y="689"/>
              <a:ext cx="17640" cy="9256"/>
            </a:xfrm>
            <a:prstGeom prst="rect">
              <a:avLst/>
            </a:prstGeom>
          </p:spPr>
        </p:pic>
        <p:grpSp>
          <p:nvGrpSpPr>
            <p:cNvPr id="13" name="组合 12"/>
            <p:cNvGrpSpPr/>
            <p:nvPr/>
          </p:nvGrpSpPr>
          <p:grpSpPr>
            <a:xfrm>
              <a:off x="2480" y="1813"/>
              <a:ext cx="14559" cy="3642"/>
              <a:chOff x="2480" y="1813"/>
              <a:chExt cx="14559" cy="3642"/>
            </a:xfrm>
          </p:grpSpPr>
          <p:pic>
            <p:nvPicPr>
              <p:cNvPr id="8" name="图片 7"/>
              <p:cNvPicPr>
                <a:picLocks noChangeAspect="1"/>
              </p:cNvPicPr>
              <p:nvPr/>
            </p:nvPicPr>
            <p:blipFill>
              <a:blip r:embed="rId2"/>
              <a:stretch>
                <a:fillRect/>
              </a:stretch>
            </p:blipFill>
            <p:spPr>
              <a:xfrm>
                <a:off x="2616" y="3133"/>
                <a:ext cx="3533" cy="2125"/>
              </a:xfrm>
              <a:prstGeom prst="rect">
                <a:avLst/>
              </a:prstGeom>
            </p:spPr>
          </p:pic>
          <p:pic>
            <p:nvPicPr>
              <p:cNvPr id="9" name="图片 8"/>
              <p:cNvPicPr>
                <a:picLocks noChangeAspect="1"/>
              </p:cNvPicPr>
              <p:nvPr/>
            </p:nvPicPr>
            <p:blipFill>
              <a:blip r:embed="rId2"/>
              <a:stretch>
                <a:fillRect/>
              </a:stretch>
            </p:blipFill>
            <p:spPr>
              <a:xfrm>
                <a:off x="7833" y="2659"/>
                <a:ext cx="3249" cy="1999"/>
              </a:xfrm>
              <a:prstGeom prst="rect">
                <a:avLst/>
              </a:prstGeom>
            </p:spPr>
          </p:pic>
          <p:pic>
            <p:nvPicPr>
              <p:cNvPr id="10" name="图片 9"/>
              <p:cNvPicPr>
                <a:picLocks noChangeAspect="1"/>
              </p:cNvPicPr>
              <p:nvPr/>
            </p:nvPicPr>
            <p:blipFill>
              <a:blip r:embed="rId2"/>
              <a:stretch>
                <a:fillRect/>
              </a:stretch>
            </p:blipFill>
            <p:spPr>
              <a:xfrm>
                <a:off x="13024" y="1813"/>
                <a:ext cx="3391" cy="2902"/>
              </a:xfrm>
              <a:prstGeom prst="rect">
                <a:avLst/>
              </a:prstGeom>
            </p:spPr>
          </p:pic>
          <p:sp>
            <p:nvSpPr>
              <p:cNvPr id="7" name="文本框 6"/>
              <p:cNvSpPr txBox="1"/>
              <p:nvPr/>
            </p:nvSpPr>
            <p:spPr>
              <a:xfrm>
                <a:off x="2480" y="2936"/>
                <a:ext cx="3805" cy="2519"/>
              </a:xfrm>
              <a:prstGeom prst="rect">
                <a:avLst/>
              </a:prstGeom>
              <a:noFill/>
            </p:spPr>
            <p:txBody>
              <a:bodyPr wrap="square" rtlCol="0" anchor="t">
                <a:spAutoFit/>
              </a:bodyPr>
              <a:p>
                <a:r>
                  <a:rPr lang="en-US" altLang="zh-CN">
                    <a:latin typeface="黑体" panose="02010609060101010101" charset="-122"/>
                    <a:ea typeface="黑体" panose="02010609060101010101" charset="-122"/>
                    <a:cs typeface="黑体" panose="02010609060101010101" charset="-122"/>
                  </a:rPr>
                  <a:t>2004/01/31</a:t>
                </a:r>
                <a:endParaRPr lang="en-US" altLang="zh-CN">
                  <a:latin typeface="黑体" panose="02010609060101010101" charset="-122"/>
                  <a:ea typeface="黑体" panose="02010609060101010101" charset="-122"/>
                  <a:cs typeface="黑体" panose="02010609060101010101" charset="-122"/>
                </a:endParaRPr>
              </a:p>
              <a:p>
                <a:r>
                  <a:rPr lang="zh-CN" altLang="en-US" sz="1600">
                    <a:latin typeface="黑体" panose="02010609060101010101" charset="-122"/>
                    <a:ea typeface="黑体" panose="02010609060101010101" charset="-122"/>
                    <a:cs typeface="黑体" panose="02010609060101010101" charset="-122"/>
                  </a:rPr>
                  <a:t>国务院发布《国务院关于推进资本市场改革开放和稳定发展的若干意见》</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简称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国九条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提出解决股权分置问题</a:t>
                </a:r>
                <a:endParaRPr lang="zh-CN" altLang="en-US" sz="1600">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7752" y="2659"/>
                <a:ext cx="3805" cy="2082"/>
              </a:xfrm>
              <a:prstGeom prst="rect">
                <a:avLst/>
              </a:prstGeom>
              <a:noFill/>
            </p:spPr>
            <p:txBody>
              <a:bodyPr wrap="square" rtlCol="0" anchor="t">
                <a:spAutoFit/>
              </a:bodyPr>
              <a:p>
                <a:r>
                  <a:rPr lang="en-US" altLang="zh-CN" sz="1600">
                    <a:latin typeface="黑体" panose="02010609060101010101" charset="-122"/>
                    <a:ea typeface="黑体" panose="02010609060101010101" charset="-122"/>
                    <a:cs typeface="黑体" panose="02010609060101010101" charset="-122"/>
                  </a:rPr>
                  <a:t>2014/05/09</a:t>
                </a:r>
                <a:endParaRPr lang="en-US" altLang="zh-CN" sz="1600">
                  <a:latin typeface="黑体" panose="02010609060101010101" charset="-122"/>
                  <a:ea typeface="黑体" panose="02010609060101010101" charset="-122"/>
                  <a:cs typeface="黑体" panose="02010609060101010101" charset="-122"/>
                </a:endParaRPr>
              </a:p>
              <a:p>
                <a:r>
                  <a:rPr lang="zh-CN" altLang="en-US" sz="1600">
                    <a:latin typeface="黑体" panose="02010609060101010101" charset="-122"/>
                    <a:ea typeface="黑体" panose="02010609060101010101" charset="-122"/>
                    <a:cs typeface="黑体" panose="02010609060101010101" charset="-122"/>
                  </a:rPr>
                  <a:t>国务院发布《关于进一步促进资本市场健康发展的若干意见》</a:t>
                </a:r>
                <a:endParaRPr lang="zh-CN" altLang="en-US" sz="1600">
                  <a:latin typeface="黑体" panose="02010609060101010101" charset="-122"/>
                  <a:ea typeface="黑体" panose="02010609060101010101" charset="-122"/>
                  <a:cs typeface="黑体" panose="02010609060101010101" charset="-122"/>
                </a:endParaRPr>
              </a:p>
              <a:p>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简称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新国九条</a:t>
                </a:r>
                <a:r>
                  <a:rPr lang="en-US" altLang="zh-CN" sz="1600">
                    <a:latin typeface="黑体" panose="02010609060101010101" charset="-122"/>
                    <a:ea typeface="黑体" panose="02010609060101010101" charset="-122"/>
                    <a:cs typeface="黑体" panose="02010609060101010101" charset="-122"/>
                  </a:rPr>
                  <a:t>”)</a:t>
                </a:r>
                <a:endParaRPr lang="en-US" altLang="zh-CN" sz="1600">
                  <a:latin typeface="黑体" panose="02010609060101010101" charset="-122"/>
                  <a:ea typeface="黑体" panose="02010609060101010101" charset="-122"/>
                  <a:cs typeface="黑体" panose="02010609060101010101" charset="-122"/>
                </a:endParaRPr>
              </a:p>
            </p:txBody>
          </p:sp>
          <p:sp>
            <p:nvSpPr>
              <p:cNvPr id="12" name="文本框 11"/>
              <p:cNvSpPr txBox="1"/>
              <p:nvPr/>
            </p:nvSpPr>
            <p:spPr>
              <a:xfrm>
                <a:off x="12766" y="1813"/>
                <a:ext cx="4273" cy="2902"/>
              </a:xfrm>
              <a:prstGeom prst="rect">
                <a:avLst/>
              </a:prstGeom>
              <a:noFill/>
            </p:spPr>
            <p:txBody>
              <a:bodyPr wrap="square" rtlCol="0" anchor="t">
                <a:noAutofit/>
              </a:bodyPr>
              <a:p>
                <a:r>
                  <a:rPr lang="en-US" altLang="zh-CN" sz="1600">
                    <a:latin typeface="黑体" panose="02010609060101010101" charset="-122"/>
                    <a:ea typeface="黑体" panose="02010609060101010101" charset="-122"/>
                    <a:cs typeface="黑体" panose="02010609060101010101" charset="-122"/>
                  </a:rPr>
                  <a:t>2024/04/12</a:t>
                </a:r>
                <a:endParaRPr lang="en-US" altLang="zh-CN" sz="1600">
                  <a:latin typeface="黑体" panose="02010609060101010101" charset="-122"/>
                  <a:ea typeface="黑体" panose="02010609060101010101" charset="-122"/>
                  <a:cs typeface="黑体" panose="02010609060101010101" charset="-122"/>
                </a:endParaRPr>
              </a:p>
              <a:p>
                <a:r>
                  <a:rPr lang="zh-CN" altLang="en-US" sz="1600">
                    <a:latin typeface="黑体" panose="02010609060101010101" charset="-122"/>
                    <a:ea typeface="黑体" panose="02010609060101010101" charset="-122"/>
                    <a:cs typeface="黑体" panose="02010609060101010101" charset="-122"/>
                  </a:rPr>
                  <a:t>第三次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国九条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发布内容涵盖了上市标准、新股上市监管、高价超募、</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壳</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资源价值、上市公司分红、资本市场法治建设、融资融券</a:t>
                </a:r>
                <a:endParaRPr lang="zh-CN" altLang="en-US" sz="1600">
                  <a:latin typeface="黑体" panose="02010609060101010101" charset="-122"/>
                  <a:ea typeface="黑体" panose="02010609060101010101" charset="-122"/>
                  <a:cs typeface="黑体" panose="02010609060101010101" charset="-122"/>
                </a:endParaRPr>
              </a:p>
              <a:p>
                <a:r>
                  <a:rPr lang="zh-CN" altLang="en-US" sz="1600">
                    <a:latin typeface="黑体" panose="02010609060101010101" charset="-122"/>
                    <a:ea typeface="黑体" panose="02010609060101010101" charset="-122"/>
                    <a:cs typeface="黑体" panose="02010609060101010101" charset="-122"/>
                  </a:rPr>
                  <a:t>等多个方面</a:t>
                </a:r>
                <a:endParaRPr lang="zh-CN" altLang="en-US" sz="1600">
                  <a:latin typeface="黑体" panose="02010609060101010101" charset="-122"/>
                  <a:ea typeface="黑体" panose="02010609060101010101" charset="-122"/>
                  <a:cs typeface="黑体" panose="02010609060101010101" charset="-122"/>
                </a:endParaRPr>
              </a:p>
            </p:txBody>
          </p:sp>
        </p:grpSp>
      </p:grpSp>
      <p:sp>
        <p:nvSpPr>
          <p:cNvPr id="4" name="文本框 3"/>
          <p:cNvSpPr txBox="1"/>
          <p:nvPr/>
        </p:nvSpPr>
        <p:spPr>
          <a:xfrm>
            <a:off x="866775" y="6153150"/>
            <a:ext cx="609600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22140" y="1789430"/>
            <a:ext cx="7770495" cy="774700"/>
          </a:xfrm>
          <a:prstGeom prst="rect">
            <a:avLst/>
          </a:prstGeom>
          <a:noFill/>
          <a:effectLst>
            <a:reflection blurRad="6350" stA="36000" endA="300" endPos="25000" dir="5400000" sy="-100000" algn="bl" rotWithShape="0"/>
          </a:effectLst>
        </p:spPr>
        <p:txBody>
          <a:bodyPr wrap="square" rtlCol="0">
            <a:noAutofit/>
          </a:bodyPr>
          <a:p>
            <a:pPr algn="l">
              <a:lnSpc>
                <a:spcPct val="80000"/>
              </a:lnSpc>
            </a:pPr>
            <a:r>
              <a:rPr lang="zh-CN" altLang="en-US" sz="6000">
                <a:gradFill>
                  <a:gsLst>
                    <a:gs pos="0">
                      <a:schemeClr val="bg1"/>
                    </a:gs>
                    <a:gs pos="100000">
                      <a:srgbClr val="FFF795"/>
                    </a:gs>
                  </a:gsLst>
                  <a:lin ang="540000" scaled="1"/>
                </a:gradFill>
                <a:latin typeface="黑体" panose="02010609060101010101" charset="-122"/>
                <a:ea typeface="黑体" panose="02010609060101010101" charset="-122"/>
                <a:sym typeface="+mn-ea"/>
              </a:rPr>
              <a:t>政策提振市场预期</a:t>
            </a:r>
            <a:endParaRPr lang="zh-CN" altLang="en-US" sz="6000">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562860" y="2130425"/>
            <a:ext cx="2803525" cy="464185"/>
          </a:xfrm>
          <a:prstGeom prst="rect">
            <a:avLst/>
          </a:prstGeom>
          <a:noFill/>
          <a:effectLst>
            <a:reflection blurRad="6350" stA="36000" endA="300" endPos="25000" dir="5400000" sy="-100000" algn="bl" rotWithShape="0"/>
          </a:effectLst>
        </p:spPr>
        <p:txBody>
          <a:bodyPr wrap="square" rtlCol="0">
            <a:noAutofit/>
          </a:bodyPr>
          <a:p>
            <a:pPr algn="l">
              <a:lnSpc>
                <a:spcPct val="80000"/>
              </a:lnSpc>
            </a:pPr>
            <a:r>
              <a:rPr lang="zh-CN" altLang="en-US" sz="4200">
                <a:gradFill>
                  <a:gsLst>
                    <a:gs pos="0">
                      <a:schemeClr val="bg1"/>
                    </a:gs>
                    <a:gs pos="100000">
                      <a:srgbClr val="FFF795"/>
                    </a:gs>
                  </a:gsLst>
                  <a:lin ang="540000" scaled="1"/>
                </a:gradFill>
                <a:latin typeface="黑体" panose="02010609060101010101" charset="-122"/>
                <a:ea typeface="黑体" panose="02010609060101010101" charset="-122"/>
              </a:rPr>
              <a:t>PART 0</a:t>
            </a:r>
            <a:r>
              <a:rPr lang="en-US" altLang="zh-CN" sz="4200">
                <a:gradFill>
                  <a:gsLst>
                    <a:gs pos="0">
                      <a:schemeClr val="bg1"/>
                    </a:gs>
                    <a:gs pos="100000">
                      <a:srgbClr val="FFF795"/>
                    </a:gs>
                  </a:gsLst>
                  <a:lin ang="540000" scaled="1"/>
                </a:gradFill>
                <a:latin typeface="黑体" panose="02010609060101010101" charset="-122"/>
                <a:ea typeface="黑体" panose="02010609060101010101" charset="-122"/>
              </a:rPr>
              <a:t>4</a:t>
            </a:r>
            <a:endParaRPr lang="en-US" altLang="zh-CN" sz="4200">
              <a:gradFill>
                <a:gsLst>
                  <a:gs pos="0">
                    <a:schemeClr val="bg1"/>
                  </a:gs>
                  <a:gs pos="100000">
                    <a:srgbClr val="FFF795"/>
                  </a:gs>
                </a:gsLst>
                <a:lin ang="540000" scaled="1"/>
              </a:gradFill>
              <a:latin typeface="黑体" panose="02010609060101010101" charset="-122"/>
              <a:ea typeface="黑体" panose="02010609060101010101" charset="-122"/>
            </a:endParaRPr>
          </a:p>
        </p:txBody>
      </p:sp>
      <p:sp>
        <p:nvSpPr>
          <p:cNvPr id="3" name="文本框 2"/>
          <p:cNvSpPr txBox="1"/>
          <p:nvPr/>
        </p:nvSpPr>
        <p:spPr>
          <a:xfrm>
            <a:off x="0" y="2871470"/>
            <a:ext cx="12192000" cy="752475"/>
          </a:xfrm>
          <a:prstGeom prst="rect">
            <a:avLst/>
          </a:prstGeom>
          <a:noFill/>
          <a:effectLst>
            <a:reflection blurRad="6350" stA="15000" endA="300" endPos="20000" dir="5400000" sy="-100000" algn="bl" rotWithShape="0"/>
          </a:effectLst>
        </p:spPr>
        <p:txBody>
          <a:bodyPr wrap="square" rtlCol="0">
            <a:noAutofit/>
          </a:bodyPr>
          <a:p>
            <a:pPr algn="ctr">
              <a:lnSpc>
                <a:spcPct val="80000"/>
              </a:lnSpc>
            </a:pPr>
            <a:r>
              <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rPr>
              <a:t>科技强则国家强</a:t>
            </a:r>
            <a:endPar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投早、投小、投长期、投硬科技</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pic>
        <p:nvPicPr>
          <p:cNvPr id="3" name="图片 2"/>
          <p:cNvPicPr/>
          <p:nvPr/>
        </p:nvPicPr>
        <p:blipFill>
          <a:blip r:embed="rId1"/>
          <a:stretch>
            <a:fillRect/>
          </a:stretch>
        </p:blipFill>
        <p:spPr>
          <a:xfrm>
            <a:off x="4833620" y="2950845"/>
            <a:ext cx="6824980" cy="3421380"/>
          </a:xfrm>
          <a:prstGeom prst="rect">
            <a:avLst/>
          </a:prstGeom>
        </p:spPr>
      </p:pic>
      <p:sp>
        <p:nvSpPr>
          <p:cNvPr id="4" name="文本框 3"/>
          <p:cNvSpPr txBox="1"/>
          <p:nvPr/>
        </p:nvSpPr>
        <p:spPr>
          <a:xfrm>
            <a:off x="4833620" y="735965"/>
            <a:ext cx="6824980" cy="2044700"/>
          </a:xfrm>
          <a:prstGeom prst="rect">
            <a:avLst/>
          </a:prstGeom>
        </p:spPr>
        <p:txBody>
          <a:bodyPr>
            <a:noAutofit/>
          </a:bodyPr>
          <a:p>
            <a:pPr marL="0" indent="0"/>
            <a:r>
              <a:rPr lang="en-US" altLang="zh-CN" sz="1600" b="0" i="0">
                <a:solidFill>
                  <a:schemeClr val="tx1"/>
                </a:solidFill>
                <a:latin typeface="黑体" panose="02010609060101010101" charset="-122"/>
                <a:ea typeface="黑体" panose="02010609060101010101" charset="-122"/>
                <a:cs typeface="黑体" panose="02010609060101010101" charset="-122"/>
              </a:rPr>
              <a:t>2021</a:t>
            </a:r>
            <a:r>
              <a:rPr lang="zh-CN" altLang="en-US" sz="1600" b="0" i="0">
                <a:solidFill>
                  <a:schemeClr val="tx1"/>
                </a:solidFill>
                <a:latin typeface="黑体" panose="02010609060101010101" charset="-122"/>
                <a:ea typeface="黑体" panose="02010609060101010101" charset="-122"/>
                <a:cs typeface="黑体" panose="02010609060101010101" charset="-122"/>
              </a:rPr>
              <a:t>年</a:t>
            </a:r>
            <a:r>
              <a:rPr lang="en-US" altLang="zh-CN" sz="1600" b="0" i="0">
                <a:solidFill>
                  <a:schemeClr val="tx1"/>
                </a:solidFill>
                <a:latin typeface="黑体" panose="02010609060101010101" charset="-122"/>
                <a:ea typeface="黑体" panose="02010609060101010101" charset="-122"/>
                <a:cs typeface="黑体" panose="02010609060101010101" charset="-122"/>
              </a:rPr>
              <a:t>12</a:t>
            </a:r>
            <a:r>
              <a:rPr lang="zh-CN" altLang="en-US" sz="1600" b="0" i="0">
                <a:solidFill>
                  <a:schemeClr val="tx1"/>
                </a:solidFill>
                <a:latin typeface="黑体" panose="02010609060101010101" charset="-122"/>
                <a:ea typeface="黑体" panose="02010609060101010101" charset="-122"/>
                <a:cs typeface="黑体" panose="02010609060101010101" charset="-122"/>
              </a:rPr>
              <a:t>月发布的</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“十四五”规划</a:t>
            </a:r>
            <a:r>
              <a:rPr lang="zh-CN" altLang="en-US" sz="1600" b="0" i="0">
                <a:solidFill>
                  <a:schemeClr val="tx1"/>
                </a:solidFill>
                <a:latin typeface="黑体" panose="02010609060101010101" charset="-122"/>
                <a:ea typeface="黑体" panose="02010609060101010101" charset="-122"/>
                <a:cs typeface="黑体" panose="02010609060101010101" charset="-122"/>
              </a:rPr>
              <a:t>和</a:t>
            </a:r>
            <a:r>
              <a:rPr lang="en-US" altLang="zh-CN" sz="1600" b="0" i="0">
                <a:solidFill>
                  <a:schemeClr val="tx1"/>
                </a:solidFill>
                <a:latin typeface="黑体" panose="02010609060101010101" charset="-122"/>
                <a:ea typeface="黑体" panose="02010609060101010101" charset="-122"/>
                <a:cs typeface="黑体" panose="02010609060101010101" charset="-122"/>
              </a:rPr>
              <a:t>2035</a:t>
            </a:r>
            <a:r>
              <a:rPr lang="zh-CN" altLang="en-US" sz="1600" b="0" i="0">
                <a:solidFill>
                  <a:schemeClr val="tx1"/>
                </a:solidFill>
                <a:latin typeface="黑体" panose="02010609060101010101" charset="-122"/>
                <a:ea typeface="黑体" panose="02010609060101010101" charset="-122"/>
                <a:cs typeface="黑体" panose="02010609060101010101" charset="-122"/>
              </a:rPr>
              <a:t>目标纲要中，建设数字中国的表述占了一篇四章的内容，其中对人工智能、大数据、区块链、云计算、网络安全等新兴数字产业着墨甚多，未来我国将推进网络强国建设，加快建设数字经济、数字社会、数字政府，以数字化转型整体驱动生产方式、生活方式和治理方式变革。</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r>
              <a:rPr lang="en-US" altLang="zh-CN" sz="1600" b="0" i="0">
                <a:solidFill>
                  <a:schemeClr val="tx1"/>
                </a:solidFill>
                <a:latin typeface="黑体" panose="02010609060101010101" charset="-122"/>
                <a:ea typeface="黑体" panose="02010609060101010101" charset="-122"/>
                <a:cs typeface="黑体" panose="02010609060101010101" charset="-122"/>
              </a:rPr>
              <a:t>12</a:t>
            </a:r>
            <a:r>
              <a:rPr lang="zh-CN" altLang="en-US" sz="1600" b="0" i="0">
                <a:solidFill>
                  <a:schemeClr val="tx1"/>
                </a:solidFill>
                <a:latin typeface="黑体" panose="02010609060101010101" charset="-122"/>
                <a:ea typeface="黑体" panose="02010609060101010101" charset="-122"/>
                <a:cs typeface="黑体" panose="02010609060101010101" charset="-122"/>
              </a:rPr>
              <a:t>月</a:t>
            </a:r>
            <a:r>
              <a:rPr lang="en-US" altLang="zh-CN" sz="1600" b="0" i="0">
                <a:solidFill>
                  <a:schemeClr val="tx1"/>
                </a:solidFill>
                <a:latin typeface="黑体" panose="02010609060101010101" charset="-122"/>
                <a:ea typeface="黑体" panose="02010609060101010101" charset="-122"/>
                <a:cs typeface="黑体" panose="02010609060101010101" charset="-122"/>
              </a:rPr>
              <a:t>2</a:t>
            </a:r>
            <a:r>
              <a:rPr lang="zh-CN" altLang="en-US" sz="1600" b="0" i="0">
                <a:solidFill>
                  <a:schemeClr val="tx1"/>
                </a:solidFill>
                <a:latin typeface="黑体" panose="02010609060101010101" charset="-122"/>
                <a:ea typeface="黑体" panose="02010609060101010101" charset="-122"/>
                <a:cs typeface="黑体" panose="02010609060101010101" charset="-122"/>
              </a:rPr>
              <a:t>日，国务院国资委、国家发展改革委联合出台政策措施，支持中央企业发起设立创业投资基金，重点投早、投小、投长期、投硬科技。中央企业创业投资基金存续期最长可到</a:t>
            </a:r>
            <a:r>
              <a:rPr lang="en-US" altLang="zh-CN" sz="1600" b="0" i="0">
                <a:solidFill>
                  <a:schemeClr val="tx1"/>
                </a:solidFill>
                <a:latin typeface="黑体" panose="02010609060101010101" charset="-122"/>
                <a:ea typeface="黑体" panose="02010609060101010101" charset="-122"/>
                <a:cs typeface="黑体" panose="02010609060101010101" charset="-122"/>
              </a:rPr>
              <a:t>15</a:t>
            </a:r>
            <a:r>
              <a:rPr lang="zh-CN" altLang="en-US" sz="1600" b="0" i="0">
                <a:solidFill>
                  <a:schemeClr val="tx1"/>
                </a:solidFill>
                <a:latin typeface="黑体" panose="02010609060101010101" charset="-122"/>
                <a:ea typeface="黑体" panose="02010609060101010101" charset="-122"/>
                <a:cs typeface="黑体" panose="02010609060101010101" charset="-122"/>
              </a:rPr>
              <a:t>年，鼓励国有资金敢于投、大胆投。</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pic>
        <p:nvPicPr>
          <p:cNvPr id="6" name="图片 5"/>
          <p:cNvPicPr/>
          <p:nvPr/>
        </p:nvPicPr>
        <p:blipFill>
          <a:blip r:embed="rId2"/>
          <a:stretch>
            <a:fillRect/>
          </a:stretch>
        </p:blipFill>
        <p:spPr>
          <a:xfrm>
            <a:off x="493395" y="735965"/>
            <a:ext cx="4175760" cy="5636895"/>
          </a:xfrm>
          <a:prstGeom prst="rect">
            <a:avLst/>
          </a:prstGeom>
        </p:spPr>
      </p:pic>
      <p:sp>
        <p:nvSpPr>
          <p:cNvPr id="7" name="文本框 6"/>
          <p:cNvSpPr txBox="1"/>
          <p:nvPr/>
        </p:nvSpPr>
        <p:spPr>
          <a:xfrm>
            <a:off x="447675" y="6132195"/>
            <a:ext cx="305308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668337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以科技创新引领现代化产业体系建设</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4" name="文本框 3"/>
          <p:cNvSpPr txBox="1"/>
          <p:nvPr/>
        </p:nvSpPr>
        <p:spPr>
          <a:xfrm>
            <a:off x="4692650" y="762635"/>
            <a:ext cx="6830695" cy="2202180"/>
          </a:xfrm>
          <a:prstGeom prst="rect">
            <a:avLst/>
          </a:prstGeom>
          <a:noFill/>
        </p:spPr>
        <p:txBody>
          <a:bodyPr wrap="square" rtlCol="0" anchor="t">
            <a:noAutofit/>
          </a:bodyPr>
          <a:p>
            <a:r>
              <a:rPr lang="zh-CN" altLang="en-US">
                <a:solidFill>
                  <a:schemeClr val="tx1"/>
                </a:solidFill>
                <a:latin typeface="黑体" panose="02010609060101010101" charset="-122"/>
                <a:ea typeface="黑体" panose="02010609060101010101" charset="-122"/>
              </a:rPr>
              <a:t>要以科技创新推动产业创新，特别是以颠覆性技术和前沿技术催生新产业、新模式、新动能，发展新质生产力。</a:t>
            </a:r>
            <a:endParaRPr lang="zh-CN" altLang="en-US">
              <a:solidFill>
                <a:schemeClr val="tx1"/>
              </a:solidFill>
              <a:latin typeface="黑体" panose="02010609060101010101" charset="-122"/>
              <a:ea typeface="黑体" panose="02010609060101010101" charset="-122"/>
            </a:endParaRPr>
          </a:p>
          <a:p>
            <a:r>
              <a:rPr lang="zh-CN" altLang="en-US">
                <a:solidFill>
                  <a:schemeClr val="tx1"/>
                </a:solidFill>
                <a:latin typeface="黑体" panose="02010609060101010101" charset="-122"/>
                <a:ea typeface="黑体" panose="02010609060101010101" charset="-122"/>
              </a:rPr>
              <a:t>要大力推进新型工业化，发展数字经济，加快推动人工智能发展。打造生物制造、商业航天、低空经济等若干战略性新兴产业，开辟量子、生命科学等未来产业新赛道，广泛应用数智技术、绿色技术，加快传统产业转型升级。</a:t>
            </a:r>
            <a:endParaRPr lang="zh-CN" altLang="en-US">
              <a:solidFill>
                <a:schemeClr val="tx1"/>
              </a:solidFill>
              <a:latin typeface="黑体" panose="02010609060101010101" charset="-122"/>
              <a:ea typeface="黑体" panose="02010609060101010101" charset="-122"/>
            </a:endParaRPr>
          </a:p>
          <a:p>
            <a:r>
              <a:rPr lang="zh-CN" altLang="en-US">
                <a:solidFill>
                  <a:schemeClr val="tx1"/>
                </a:solidFill>
                <a:latin typeface="黑体" panose="02010609060101010101" charset="-122"/>
                <a:ea typeface="黑体" panose="02010609060101010101" charset="-122"/>
              </a:rPr>
              <a:t>鼓励发展创业投资、股权投资。积极探索创新融资的模式。</a:t>
            </a:r>
            <a:endParaRPr lang="zh-CN" altLang="en-US">
              <a:solidFill>
                <a:schemeClr val="tx1"/>
              </a:solidFill>
              <a:latin typeface="黑体" panose="02010609060101010101" charset="-122"/>
              <a:ea typeface="黑体" panose="02010609060101010101" charset="-122"/>
            </a:endParaRPr>
          </a:p>
        </p:txBody>
      </p:sp>
      <p:pic>
        <p:nvPicPr>
          <p:cNvPr id="6" name="图片 5"/>
          <p:cNvPicPr/>
          <p:nvPr/>
        </p:nvPicPr>
        <p:blipFill>
          <a:blip r:embed="rId1"/>
          <a:stretch>
            <a:fillRect/>
          </a:stretch>
        </p:blipFill>
        <p:spPr>
          <a:xfrm>
            <a:off x="700405" y="716915"/>
            <a:ext cx="3903345" cy="5546090"/>
          </a:xfrm>
          <a:prstGeom prst="rect">
            <a:avLst/>
          </a:prstGeom>
        </p:spPr>
      </p:pic>
      <p:pic>
        <p:nvPicPr>
          <p:cNvPr id="3" name="图片 2"/>
          <p:cNvPicPr>
            <a:picLocks noChangeAspect="1"/>
          </p:cNvPicPr>
          <p:nvPr/>
        </p:nvPicPr>
        <p:blipFill>
          <a:blip r:embed="rId2"/>
          <a:stretch>
            <a:fillRect/>
          </a:stretch>
        </p:blipFill>
        <p:spPr>
          <a:xfrm>
            <a:off x="4799330" y="2815590"/>
            <a:ext cx="6723380" cy="3447415"/>
          </a:xfrm>
          <a:prstGeom prst="rect">
            <a:avLst/>
          </a:prstGeom>
        </p:spPr>
      </p:pic>
      <p:sp>
        <p:nvSpPr>
          <p:cNvPr id="7" name="文本框 6"/>
          <p:cNvSpPr txBox="1"/>
          <p:nvPr/>
        </p:nvSpPr>
        <p:spPr>
          <a:xfrm>
            <a:off x="873760" y="6132195"/>
            <a:ext cx="305308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打造数字经济新优势</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10" name="矩形 9"/>
          <p:cNvSpPr/>
          <p:nvPr>
            <p:custDataLst>
              <p:tags r:id="rId1"/>
            </p:custDataLst>
          </p:nvPr>
        </p:nvSpPr>
        <p:spPr>
          <a:xfrm>
            <a:off x="1694180" y="1527810"/>
            <a:ext cx="4036060" cy="16002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ln>
                  <a:noFill/>
                  <a:prstDash val="sysDot"/>
                </a:ln>
                <a:solidFill>
                  <a:schemeClr val="tx1"/>
                </a:solidFill>
                <a:latin typeface="黑体" panose="02010609060101010101" charset="-122"/>
                <a:ea typeface="黑体" panose="02010609060101010101" charset="-122"/>
                <a:cs typeface="黑体" panose="02010609060101010101" charset="-122"/>
                <a:sym typeface="+mn-ea"/>
              </a:rPr>
              <a:t>聚焦高端芯片、操作系统、人工智能关键算法、传感器等关键领域，加快布局量子计算、量子通信、神经芯片、</a:t>
            </a:r>
            <a:r>
              <a:rPr lang="en-US" altLang="zh-CN" sz="1600" dirty="0">
                <a:ln>
                  <a:noFill/>
                  <a:prstDash val="sysDot"/>
                </a:ln>
                <a:solidFill>
                  <a:schemeClr val="tx1"/>
                </a:solidFill>
                <a:latin typeface="黑体" panose="02010609060101010101" charset="-122"/>
                <a:ea typeface="黑体" panose="02010609060101010101" charset="-122"/>
                <a:cs typeface="黑体" panose="02010609060101010101" charset="-122"/>
                <a:sym typeface="+mn-ea"/>
              </a:rPr>
              <a:t>DNA</a:t>
            </a:r>
            <a:r>
              <a:rPr lang="zh-CN" altLang="en-US" sz="1600" dirty="0">
                <a:ln>
                  <a:noFill/>
                  <a:prstDash val="sysDot"/>
                </a:ln>
                <a:solidFill>
                  <a:schemeClr val="tx1"/>
                </a:solidFill>
                <a:latin typeface="黑体" panose="02010609060101010101" charset="-122"/>
                <a:ea typeface="黑体" panose="02010609060101010101" charset="-122"/>
                <a:cs typeface="黑体" panose="02010609060101010101" charset="-122"/>
                <a:sym typeface="+mn-ea"/>
              </a:rPr>
              <a:t>存储等前沿技术，支持数字技术开源社区等创新联合体发展。</a:t>
            </a:r>
            <a:endParaRPr lang="zh-CN" altLang="en-US" sz="1600" dirty="0">
              <a:ln>
                <a:noFill/>
                <a:prstDash val="sysDot"/>
              </a:ln>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1" name="矩形 10"/>
          <p:cNvSpPr/>
          <p:nvPr>
            <p:custDataLst>
              <p:tags r:id="rId2"/>
            </p:custDataLst>
          </p:nvPr>
        </p:nvSpPr>
        <p:spPr>
          <a:xfrm>
            <a:off x="1814830" y="996315"/>
            <a:ext cx="3651250" cy="503555"/>
          </a:xfrm>
          <a:prstGeom prst="rect">
            <a:avLst/>
          </a:prstGeom>
          <a:noFill/>
        </p:spPr>
        <p:txBody>
          <a:bodyPr wrap="square" lIns="0" tIns="0" rIns="0" bIns="0" rtlCol="0" anchor="ctr">
            <a:noAutofit/>
          </a:bodyPr>
          <a:p>
            <a:pPr>
              <a:spcBef>
                <a:spcPct val="0"/>
              </a:spcBef>
              <a:spcAft>
                <a:spcPct val="0"/>
              </a:spcAft>
            </a:pPr>
            <a:r>
              <a:rPr lang="zh-CN" altLang="en-US" sz="2200" b="1">
                <a:solidFill>
                  <a:schemeClr val="tx1"/>
                </a:solidFill>
                <a:latin typeface="黑体" panose="02010609060101010101" charset="-122"/>
                <a:ea typeface="黑体" panose="02010609060101010101" charset="-122"/>
                <a:cs typeface="+mn-ea"/>
                <a:sym typeface="+mn-ea"/>
              </a:rPr>
              <a:t>加强关键数字技术创新应用</a:t>
            </a:r>
            <a:endParaRPr lang="zh-CN" altLang="en-US" sz="2200" b="1">
              <a:solidFill>
                <a:schemeClr val="tx1"/>
              </a:solidFill>
              <a:latin typeface="黑体" panose="02010609060101010101" charset="-122"/>
              <a:ea typeface="黑体" panose="02010609060101010101" charset="-122"/>
              <a:cs typeface="+mn-ea"/>
              <a:sym typeface="+mn-ea"/>
            </a:endParaRPr>
          </a:p>
        </p:txBody>
      </p:sp>
      <p:sp>
        <p:nvSpPr>
          <p:cNvPr id="12" name="矩形 11"/>
          <p:cNvSpPr/>
          <p:nvPr>
            <p:custDataLst>
              <p:tags r:id="rId3"/>
            </p:custDataLst>
          </p:nvPr>
        </p:nvSpPr>
        <p:spPr>
          <a:xfrm>
            <a:off x="697140" y="1073068"/>
            <a:ext cx="921801" cy="1644190"/>
          </a:xfrm>
          <a:prstGeom prst="rect">
            <a:avLst/>
          </a:prstGeom>
          <a:noFill/>
        </p:spPr>
        <p:txBody>
          <a:bodyPr wrap="none" lIns="0" tIns="0" rIns="0" bIns="0" rtlCol="0" anchor="t" anchorCtr="0">
            <a:noAutofit/>
          </a:bodyPr>
          <a:p>
            <a:pPr algn="ctr">
              <a:spcBef>
                <a:spcPct val="0"/>
              </a:spcBef>
              <a:spcAft>
                <a:spcPct val="0"/>
              </a:spcAft>
            </a:pPr>
            <a:r>
              <a:rPr lang="en-US" altLang="zh-CN" sz="11500" b="1" dirty="0">
                <a:solidFill>
                  <a:schemeClr val="tx1"/>
                </a:solidFill>
                <a:latin typeface="+mn-ea"/>
                <a:cs typeface="+mn-ea"/>
                <a:sym typeface="+mn-ea"/>
              </a:rPr>
              <a:t>1</a:t>
            </a:r>
            <a:endParaRPr lang="en-US" altLang="zh-CN" sz="11500" b="1" dirty="0">
              <a:solidFill>
                <a:schemeClr val="tx1"/>
              </a:solidFill>
              <a:latin typeface="+mn-ea"/>
              <a:cs typeface="+mn-ea"/>
              <a:sym typeface="+mn-ea"/>
            </a:endParaRPr>
          </a:p>
        </p:txBody>
      </p:sp>
      <p:sp>
        <p:nvSpPr>
          <p:cNvPr id="14" name="矩形 13"/>
          <p:cNvSpPr/>
          <p:nvPr>
            <p:custDataLst>
              <p:tags r:id="rId4"/>
            </p:custDataLst>
          </p:nvPr>
        </p:nvSpPr>
        <p:spPr>
          <a:xfrm>
            <a:off x="6384298" y="1065448"/>
            <a:ext cx="921801" cy="1644190"/>
          </a:xfrm>
          <a:prstGeom prst="rect">
            <a:avLst/>
          </a:prstGeom>
          <a:noFill/>
        </p:spPr>
        <p:txBody>
          <a:bodyPr wrap="none" lIns="0" tIns="0" rIns="0" bIns="0" rtlCol="0" anchor="t" anchorCtr="0">
            <a:noAutofit/>
          </a:bodyPr>
          <a:p>
            <a:pPr algn="ctr">
              <a:spcBef>
                <a:spcPct val="0"/>
              </a:spcBef>
              <a:spcAft>
                <a:spcPct val="0"/>
              </a:spcAft>
            </a:pPr>
            <a:r>
              <a:rPr lang="en-US" altLang="zh-CN" sz="11500" b="1">
                <a:solidFill>
                  <a:schemeClr val="tx1"/>
                </a:solidFill>
                <a:latin typeface="黑体" panose="02010609060101010101" charset="-122"/>
                <a:ea typeface="黑体" panose="02010609060101010101" charset="-122"/>
                <a:cs typeface="+mn-ea"/>
                <a:sym typeface="+mn-ea"/>
              </a:rPr>
              <a:t>2</a:t>
            </a:r>
            <a:endParaRPr lang="en-US" altLang="zh-CN" sz="11500" b="1">
              <a:solidFill>
                <a:schemeClr val="tx1"/>
              </a:solidFill>
              <a:latin typeface="黑体" panose="02010609060101010101" charset="-122"/>
              <a:ea typeface="黑体" panose="02010609060101010101" charset="-122"/>
              <a:cs typeface="+mn-ea"/>
              <a:sym typeface="+mn-ea"/>
            </a:endParaRPr>
          </a:p>
        </p:txBody>
      </p:sp>
      <p:sp>
        <p:nvSpPr>
          <p:cNvPr id="15" name="矩形 14"/>
          <p:cNvSpPr/>
          <p:nvPr>
            <p:custDataLst>
              <p:tags r:id="rId5"/>
            </p:custDataLst>
          </p:nvPr>
        </p:nvSpPr>
        <p:spPr>
          <a:xfrm>
            <a:off x="1693545" y="4034790"/>
            <a:ext cx="4036695" cy="15868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dirty="0">
                <a:ln>
                  <a:noFill/>
                  <a:prstDash val="sysDot"/>
                </a:ln>
                <a:solidFill>
                  <a:schemeClr val="tx1"/>
                </a:solidFill>
                <a:latin typeface="黑体" panose="02010609060101010101" charset="-122"/>
                <a:ea typeface="黑体" panose="02010609060101010101" charset="-122"/>
                <a:cs typeface="+mn-ea"/>
                <a:sym typeface="+mn-ea"/>
              </a:rPr>
              <a:t>在重点行业和区域建设若干国际水准的工业互联网平台和数字化转型促进中心。深入推进服务业数字化转型，培育众包设计、智慧物流、新零售等新增长点。</a:t>
            </a:r>
            <a:endParaRPr lang="zh-CN" altLang="en-US" sz="1600" dirty="0">
              <a:ln>
                <a:noFill/>
                <a:prstDash val="sysDot"/>
              </a:ln>
              <a:solidFill>
                <a:schemeClr val="tx1"/>
              </a:solidFill>
              <a:latin typeface="黑体" panose="02010609060101010101" charset="-122"/>
              <a:ea typeface="黑体" panose="02010609060101010101" charset="-122"/>
              <a:cs typeface="+mn-ea"/>
              <a:sym typeface="+mn-ea"/>
            </a:endParaRPr>
          </a:p>
          <a:p>
            <a:pPr algn="just">
              <a:lnSpc>
                <a:spcPct val="150000"/>
              </a:lnSpc>
              <a:spcBef>
                <a:spcPct val="0"/>
              </a:spcBef>
              <a:spcAft>
                <a:spcPct val="0"/>
              </a:spcAft>
            </a:pPr>
            <a:r>
              <a:rPr lang="zh-CN" altLang="en-US" sz="1600" dirty="0">
                <a:ln>
                  <a:noFill/>
                  <a:prstDash val="sysDot"/>
                </a:ln>
                <a:solidFill>
                  <a:schemeClr val="tx1"/>
                </a:solidFill>
                <a:latin typeface="黑体" panose="02010609060101010101" charset="-122"/>
                <a:ea typeface="黑体" panose="02010609060101010101" charset="-122"/>
                <a:cs typeface="+mn-ea"/>
                <a:sym typeface="+mn-ea"/>
              </a:rPr>
              <a:t>推进农业生产经营和管理服务数字化改造。</a:t>
            </a:r>
            <a:endParaRPr lang="zh-CN" altLang="en-US" sz="1600" dirty="0">
              <a:ln>
                <a:noFill/>
                <a:prstDash val="sysDot"/>
              </a:ln>
              <a:solidFill>
                <a:schemeClr val="tx1"/>
              </a:solidFill>
              <a:latin typeface="黑体" panose="02010609060101010101" charset="-122"/>
              <a:ea typeface="黑体" panose="02010609060101010101" charset="-122"/>
              <a:cs typeface="+mn-ea"/>
              <a:sym typeface="+mn-ea"/>
            </a:endParaRPr>
          </a:p>
        </p:txBody>
      </p:sp>
      <p:sp>
        <p:nvSpPr>
          <p:cNvPr id="16" name="矩形 15"/>
          <p:cNvSpPr/>
          <p:nvPr>
            <p:custDataLst>
              <p:tags r:id="rId6"/>
            </p:custDataLst>
          </p:nvPr>
        </p:nvSpPr>
        <p:spPr>
          <a:xfrm>
            <a:off x="1814830" y="3489960"/>
            <a:ext cx="3651250" cy="561340"/>
          </a:xfrm>
          <a:prstGeom prst="rect">
            <a:avLst/>
          </a:prstGeom>
          <a:noFill/>
        </p:spPr>
        <p:txBody>
          <a:bodyPr wrap="square" lIns="0" tIns="0" rIns="0" bIns="0" rtlCol="0" anchor="ctr">
            <a:noAutofit/>
          </a:bodyPr>
          <a:p>
            <a:pPr>
              <a:spcBef>
                <a:spcPct val="0"/>
              </a:spcBef>
              <a:spcAft>
                <a:spcPct val="0"/>
              </a:spcAft>
            </a:pPr>
            <a:r>
              <a:rPr lang="zh-CN" altLang="en-US" sz="2200" b="1">
                <a:solidFill>
                  <a:schemeClr val="tx1"/>
                </a:solidFill>
                <a:latin typeface="黑体" panose="02010609060101010101" charset="-122"/>
                <a:ea typeface="黑体" panose="02010609060101010101" charset="-122"/>
                <a:cs typeface="+mn-ea"/>
                <a:sym typeface="+mn-ea"/>
              </a:rPr>
              <a:t>推进产业数字化转型</a:t>
            </a:r>
            <a:endParaRPr lang="zh-CN" altLang="en-US" sz="2200" b="1">
              <a:solidFill>
                <a:schemeClr val="tx1"/>
              </a:solidFill>
              <a:latin typeface="黑体" panose="02010609060101010101" charset="-122"/>
              <a:ea typeface="黑体" panose="02010609060101010101" charset="-122"/>
              <a:cs typeface="+mn-ea"/>
              <a:sym typeface="+mn-ea"/>
            </a:endParaRPr>
          </a:p>
        </p:txBody>
      </p:sp>
      <p:sp>
        <p:nvSpPr>
          <p:cNvPr id="17" name="矩形 16"/>
          <p:cNvSpPr/>
          <p:nvPr>
            <p:custDataLst>
              <p:tags r:id="rId7"/>
            </p:custDataLst>
          </p:nvPr>
        </p:nvSpPr>
        <p:spPr>
          <a:xfrm>
            <a:off x="696505" y="3566756"/>
            <a:ext cx="921801" cy="1644190"/>
          </a:xfrm>
          <a:prstGeom prst="rect">
            <a:avLst/>
          </a:prstGeom>
          <a:noFill/>
        </p:spPr>
        <p:txBody>
          <a:bodyPr wrap="none" lIns="0" tIns="0" rIns="0" bIns="0" rtlCol="0" anchor="t" anchorCtr="0">
            <a:noAutofit/>
          </a:bodyPr>
          <a:p>
            <a:pPr algn="ctr">
              <a:spcBef>
                <a:spcPct val="0"/>
              </a:spcBef>
              <a:spcAft>
                <a:spcPct val="0"/>
              </a:spcAft>
            </a:pPr>
            <a:r>
              <a:rPr lang="en-US" altLang="zh-CN" sz="11500" b="1">
                <a:solidFill>
                  <a:schemeClr val="tx1"/>
                </a:solidFill>
                <a:latin typeface="+mn-ea"/>
                <a:cs typeface="+mn-ea"/>
                <a:sym typeface="+mn-ea"/>
              </a:rPr>
              <a:t>3</a:t>
            </a:r>
            <a:endParaRPr lang="en-US" altLang="zh-CN" sz="11500" b="1">
              <a:solidFill>
                <a:schemeClr val="tx1"/>
              </a:solidFill>
              <a:latin typeface="+mn-ea"/>
              <a:cs typeface="+mn-ea"/>
              <a:sym typeface="+mn-ea"/>
            </a:endParaRPr>
          </a:p>
        </p:txBody>
      </p:sp>
      <p:sp>
        <p:nvSpPr>
          <p:cNvPr id="19" name="矩形 18"/>
          <p:cNvSpPr/>
          <p:nvPr>
            <p:custDataLst>
              <p:tags r:id="rId8"/>
            </p:custDataLst>
          </p:nvPr>
        </p:nvSpPr>
        <p:spPr>
          <a:xfrm>
            <a:off x="6383663" y="3559136"/>
            <a:ext cx="921801" cy="1644190"/>
          </a:xfrm>
          <a:prstGeom prst="rect">
            <a:avLst/>
          </a:prstGeom>
          <a:noFill/>
        </p:spPr>
        <p:txBody>
          <a:bodyPr wrap="none" lIns="0" tIns="0" rIns="0" bIns="0" rtlCol="0" anchor="t" anchorCtr="0">
            <a:noAutofit/>
          </a:bodyPr>
          <a:p>
            <a:pPr algn="ctr">
              <a:spcBef>
                <a:spcPct val="0"/>
              </a:spcBef>
              <a:spcAft>
                <a:spcPct val="0"/>
              </a:spcAft>
            </a:pPr>
            <a:r>
              <a:rPr lang="en-US" altLang="zh-CN" sz="11500" b="1" dirty="0">
                <a:solidFill>
                  <a:schemeClr val="tx1"/>
                </a:solidFill>
                <a:latin typeface="黑体" panose="02010609060101010101" charset="-122"/>
                <a:ea typeface="黑体" panose="02010609060101010101" charset="-122"/>
                <a:cs typeface="+mn-ea"/>
                <a:sym typeface="+mn-ea"/>
              </a:rPr>
              <a:t>4</a:t>
            </a:r>
            <a:endParaRPr lang="en-US" altLang="zh-CN" sz="11500" b="1" dirty="0">
              <a:solidFill>
                <a:schemeClr val="tx1"/>
              </a:solidFill>
              <a:latin typeface="黑体" panose="02010609060101010101" charset="-122"/>
              <a:ea typeface="黑体" panose="02010609060101010101" charset="-122"/>
              <a:cs typeface="+mn-ea"/>
              <a:sym typeface="+mn-ea"/>
            </a:endParaRPr>
          </a:p>
        </p:txBody>
      </p:sp>
      <p:sp>
        <p:nvSpPr>
          <p:cNvPr id="20" name="矩形 19"/>
          <p:cNvSpPr/>
          <p:nvPr>
            <p:custDataLst>
              <p:tags r:id="rId9"/>
            </p:custDataLst>
          </p:nvPr>
        </p:nvSpPr>
        <p:spPr>
          <a:xfrm>
            <a:off x="7502525" y="1342390"/>
            <a:ext cx="3651250" cy="168084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培育壮大人工智能、大数据、区块链、云计算、网络安全等新兴数字产业，构建基于</a:t>
            </a:r>
            <a:r>
              <a:rPr lang="en-US" altLang="zh-CN"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5G</a:t>
            </a: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的应用场景和产业生态，在智能交通、智慧物流、智慧能源、智慧医疗等重点领域开展试点示范。</a:t>
            </a:r>
            <a:endPar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21" name="矩形 20"/>
          <p:cNvSpPr/>
          <p:nvPr>
            <p:custDataLst>
              <p:tags r:id="rId10"/>
            </p:custDataLst>
          </p:nvPr>
        </p:nvSpPr>
        <p:spPr>
          <a:xfrm>
            <a:off x="7502525" y="897255"/>
            <a:ext cx="3651250" cy="549910"/>
          </a:xfrm>
          <a:prstGeom prst="rect">
            <a:avLst/>
          </a:prstGeom>
          <a:noFill/>
        </p:spPr>
        <p:txBody>
          <a:bodyPr wrap="square" lIns="0" tIns="0" rIns="0" bIns="0" rtlCol="0" anchor="ctr">
            <a:noAutofit/>
          </a:bodyPr>
          <a:p>
            <a:pPr>
              <a:spcBef>
                <a:spcPct val="0"/>
              </a:spcBef>
              <a:spcAft>
                <a:spcPct val="0"/>
              </a:spcAft>
            </a:pPr>
            <a:r>
              <a:rPr lang="zh-CN" altLang="en-US" sz="2200" b="1">
                <a:solidFill>
                  <a:schemeClr val="tx1"/>
                </a:solidFill>
                <a:latin typeface="黑体" panose="02010609060101010101" charset="-122"/>
                <a:ea typeface="黑体" panose="02010609060101010101" charset="-122"/>
                <a:cs typeface="+mn-ea"/>
                <a:sym typeface="+mn-ea"/>
              </a:rPr>
              <a:t>加快推动数字产业化</a:t>
            </a:r>
            <a:endParaRPr lang="zh-CN" altLang="en-US" sz="2200" b="1">
              <a:solidFill>
                <a:schemeClr val="tx1"/>
              </a:solidFill>
              <a:latin typeface="黑体" panose="02010609060101010101" charset="-122"/>
              <a:ea typeface="黑体" panose="02010609060101010101" charset="-122"/>
              <a:cs typeface="+mn-ea"/>
              <a:sym typeface="+mn-ea"/>
            </a:endParaRPr>
          </a:p>
        </p:txBody>
      </p:sp>
      <p:sp>
        <p:nvSpPr>
          <p:cNvPr id="22" name="矩形 21"/>
          <p:cNvSpPr/>
          <p:nvPr>
            <p:custDataLst>
              <p:tags r:id="rId11"/>
            </p:custDataLst>
          </p:nvPr>
        </p:nvSpPr>
        <p:spPr>
          <a:xfrm>
            <a:off x="7502525" y="4055110"/>
            <a:ext cx="3799840" cy="178752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完善开源知识产权和法律体系，鼓励企业开放软件源代码、硬件设计和应用服务。</a:t>
            </a:r>
            <a:endPar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endParaRPr>
          </a:p>
          <a:p>
            <a:pPr algn="just">
              <a:lnSpc>
                <a:spcPct val="150000"/>
              </a:lnSpc>
              <a:spcBef>
                <a:spcPct val="0"/>
              </a:spcBef>
              <a:spcAft>
                <a:spcPct val="0"/>
              </a:spcAft>
            </a:pP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国资委：鼓励央企利用创业投资基金</a:t>
            </a:r>
            <a:r>
              <a:rPr lang="en-US" altLang="zh-CN"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投早、投小、投长期、投硬科技</a:t>
            </a:r>
            <a:r>
              <a:rPr lang="en-US" altLang="zh-CN"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1600">
              <a:ln>
                <a:noFill/>
                <a:prstDash val="sysDot"/>
              </a:ln>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23" name="矩形 22"/>
          <p:cNvSpPr/>
          <p:nvPr>
            <p:custDataLst>
              <p:tags r:id="rId12"/>
            </p:custDataLst>
          </p:nvPr>
        </p:nvSpPr>
        <p:spPr>
          <a:xfrm>
            <a:off x="7502525" y="3566795"/>
            <a:ext cx="3651250" cy="418465"/>
          </a:xfrm>
          <a:prstGeom prst="rect">
            <a:avLst/>
          </a:prstGeom>
          <a:noFill/>
        </p:spPr>
        <p:txBody>
          <a:bodyPr wrap="square" lIns="0" tIns="0" rIns="0" bIns="0" rtlCol="0" anchor="ctr">
            <a:noAutofit/>
          </a:bodyPr>
          <a:p>
            <a:pPr>
              <a:spcBef>
                <a:spcPct val="0"/>
              </a:spcBef>
              <a:spcAft>
                <a:spcPct val="0"/>
              </a:spcAft>
            </a:pPr>
            <a:r>
              <a:rPr lang="zh-CN" altLang="en-US" sz="2200" b="1">
                <a:solidFill>
                  <a:schemeClr val="tx1"/>
                </a:solidFill>
                <a:latin typeface="黑体" panose="02010609060101010101" charset="-122"/>
                <a:ea typeface="黑体" panose="02010609060101010101" charset="-122"/>
                <a:cs typeface="+mn-ea"/>
                <a:sym typeface="+mn-ea"/>
              </a:rPr>
              <a:t>配套服务</a:t>
            </a:r>
            <a:endParaRPr lang="zh-CN" altLang="en-US" sz="2200" b="1">
              <a:solidFill>
                <a:schemeClr val="tx1"/>
              </a:solidFill>
              <a:latin typeface="黑体" panose="02010609060101010101" charset="-122"/>
              <a:ea typeface="黑体" panose="02010609060101010101" charset="-122"/>
              <a:cs typeface="+mn-ea"/>
              <a:sym typeface="+mn-ea"/>
            </a:endParaRPr>
          </a:p>
        </p:txBody>
      </p:sp>
      <p:sp>
        <p:nvSpPr>
          <p:cNvPr id="4" name="文本框 3"/>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Tree>
    <p:custDataLst>
      <p:tags r:id="rId1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题材猜想</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9" name="矩形 8"/>
          <p:cNvSpPr/>
          <p:nvPr>
            <p:custDataLst>
              <p:tags r:id="rId1"/>
            </p:custDataLst>
          </p:nvPr>
        </p:nvSpPr>
        <p:spPr>
          <a:xfrm>
            <a:off x="6498590" y="4758373"/>
            <a:ext cx="5093335" cy="688999"/>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bg1"/>
                </a:solidFill>
                <a:latin typeface="黑体" panose="02010609060101010101" charset="-122"/>
                <a:ea typeface="黑体" panose="02010609060101010101" charset="-122"/>
                <a:cs typeface="黑体" panose="02010609060101010101" charset="-122"/>
                <a:sym typeface="+mn-ea"/>
              </a:rPr>
              <a:t>主题趋势进入多头排列，趋势形成</a:t>
            </a:r>
            <a:r>
              <a:rPr lang="en-US" altLang="zh-CN" dirty="0">
                <a:solidFill>
                  <a:schemeClr val="bg1"/>
                </a:solidFill>
                <a:latin typeface="黑体" panose="02010609060101010101" charset="-122"/>
                <a:ea typeface="黑体" panose="02010609060101010101" charset="-122"/>
                <a:cs typeface="黑体" panose="02010609060101010101" charset="-122"/>
                <a:sym typeface="+mn-ea"/>
              </a:rPr>
              <a:t> </a:t>
            </a:r>
            <a:r>
              <a:rPr lang="zh-CN" altLang="en-US" dirty="0">
                <a:solidFill>
                  <a:schemeClr val="bg1"/>
                </a:solidFill>
                <a:latin typeface="黑体" panose="02010609060101010101" charset="-122"/>
                <a:ea typeface="黑体" panose="02010609060101010101" charset="-122"/>
                <a:cs typeface="黑体" panose="02010609060101010101" charset="-122"/>
                <a:sym typeface="+mn-ea"/>
              </a:rPr>
              <a:t>牛股诞生</a:t>
            </a:r>
            <a:endParaRPr lang="zh-CN" altLang="en-US" dirty="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11" name="矩形 10"/>
          <p:cNvSpPr/>
          <p:nvPr>
            <p:custDataLst>
              <p:tags r:id="rId2"/>
            </p:custDataLst>
          </p:nvPr>
        </p:nvSpPr>
        <p:spPr>
          <a:xfrm>
            <a:off x="6480175" y="1425258"/>
            <a:ext cx="5093335" cy="688999"/>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bg1"/>
                </a:solidFill>
                <a:latin typeface="黑体" panose="02010609060101010101" charset="-122"/>
                <a:ea typeface="黑体" panose="02010609060101010101" charset="-122"/>
                <a:cs typeface="黑体" panose="02010609060101010101" charset="-122"/>
                <a:sym typeface="+mn-ea"/>
              </a:rPr>
              <a:t>最少炒作</a:t>
            </a:r>
            <a:r>
              <a:rPr lang="en-US" altLang="zh-CN" dirty="0">
                <a:solidFill>
                  <a:schemeClr val="bg1"/>
                </a:solidFill>
                <a:latin typeface="黑体" panose="02010609060101010101" charset="-122"/>
                <a:ea typeface="黑体" panose="02010609060101010101" charset="-122"/>
                <a:cs typeface="黑体" panose="02010609060101010101" charset="-122"/>
                <a:sym typeface="+mn-ea"/>
              </a:rPr>
              <a:t>10</a:t>
            </a:r>
            <a:r>
              <a:rPr lang="zh-CN" altLang="en-US" dirty="0">
                <a:solidFill>
                  <a:schemeClr val="bg1"/>
                </a:solidFill>
                <a:latin typeface="黑体" panose="02010609060101010101" charset="-122"/>
                <a:ea typeface="黑体" panose="02010609060101010101" charset="-122"/>
                <a:cs typeface="黑体" panose="02010609060101010101" charset="-122"/>
                <a:sym typeface="+mn-ea"/>
              </a:rPr>
              <a:t>次以上的主题才叫能</a:t>
            </a:r>
            <a:r>
              <a:rPr lang="zh-CN" altLang="en-US" dirty="0">
                <a:solidFill>
                  <a:schemeClr val="bg1"/>
                </a:solidFill>
                <a:latin typeface="黑体" panose="02010609060101010101" charset="-122"/>
                <a:ea typeface="黑体" panose="02010609060101010101" charset="-122"/>
                <a:cs typeface="黑体" panose="02010609060101010101" charset="-122"/>
                <a:sym typeface="+mn-ea"/>
              </a:rPr>
              <a:t>叫主线主题</a:t>
            </a:r>
            <a:endParaRPr lang="zh-CN" altLang="en-US" dirty="0">
              <a:solidFill>
                <a:schemeClr val="bg1"/>
              </a:solidFill>
              <a:latin typeface="黑体" panose="02010609060101010101" charset="-122"/>
              <a:ea typeface="黑体" panose="02010609060101010101" charset="-122"/>
              <a:cs typeface="黑体" panose="02010609060101010101" charset="-122"/>
              <a:sym typeface="+mn-ea"/>
            </a:endParaRPr>
          </a:p>
          <a:p>
            <a:pPr>
              <a:lnSpc>
                <a:spcPct val="130000"/>
              </a:lnSpc>
              <a:spcBef>
                <a:spcPct val="0"/>
              </a:spcBef>
              <a:spcAft>
                <a:spcPct val="0"/>
              </a:spcAft>
            </a:pPr>
            <a:r>
              <a:rPr lang="zh-CN" altLang="en-US" dirty="0">
                <a:solidFill>
                  <a:schemeClr val="bg1"/>
                </a:solidFill>
                <a:latin typeface="黑体" panose="02010609060101010101" charset="-122"/>
                <a:ea typeface="黑体" panose="02010609060101010101" charset="-122"/>
                <a:cs typeface="黑体" panose="02010609060101010101" charset="-122"/>
                <a:sym typeface="+mn-ea"/>
              </a:rPr>
              <a:t>持续时间周期必须要超过</a:t>
            </a:r>
            <a:r>
              <a:rPr lang="en-US" altLang="zh-CN" dirty="0">
                <a:solidFill>
                  <a:schemeClr val="bg1"/>
                </a:solidFill>
                <a:latin typeface="黑体" panose="02010609060101010101" charset="-122"/>
                <a:ea typeface="黑体" panose="02010609060101010101" charset="-122"/>
                <a:cs typeface="黑体" panose="02010609060101010101" charset="-122"/>
                <a:sym typeface="+mn-ea"/>
              </a:rPr>
              <a:t>1</a:t>
            </a:r>
            <a:r>
              <a:rPr lang="zh-CN" altLang="en-US" dirty="0">
                <a:solidFill>
                  <a:schemeClr val="bg1"/>
                </a:solidFill>
                <a:latin typeface="黑体" panose="02010609060101010101" charset="-122"/>
                <a:ea typeface="黑体" panose="02010609060101010101" charset="-122"/>
                <a:cs typeface="黑体" panose="02010609060101010101" charset="-122"/>
                <a:sym typeface="+mn-ea"/>
              </a:rPr>
              <a:t>个星期</a:t>
            </a:r>
            <a:r>
              <a:rPr lang="zh-CN" altLang="en-US" dirty="0">
                <a:solidFill>
                  <a:schemeClr val="bg1"/>
                </a:solidFill>
                <a:latin typeface="黑体" panose="02010609060101010101" charset="-122"/>
                <a:ea typeface="黑体" panose="02010609060101010101" charset="-122"/>
                <a:cs typeface="黑体" panose="02010609060101010101" charset="-122"/>
                <a:sym typeface="+mn-ea"/>
              </a:rPr>
              <a:t>以上</a:t>
            </a:r>
            <a:endParaRPr lang="zh-CN" altLang="en-US" dirty="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12" name="矩形 11"/>
          <p:cNvSpPr/>
          <p:nvPr>
            <p:custDataLst>
              <p:tags r:id="rId3"/>
            </p:custDataLst>
          </p:nvPr>
        </p:nvSpPr>
        <p:spPr>
          <a:xfrm>
            <a:off x="6934200" y="3084513"/>
            <a:ext cx="5093335" cy="688999"/>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en-US" altLang="zh-CN" dirty="0">
                <a:solidFill>
                  <a:schemeClr val="bg1"/>
                </a:solidFill>
                <a:latin typeface="+mn-ea"/>
                <a:cs typeface="+mn-ea"/>
                <a:sym typeface="+mn-ea"/>
              </a:rPr>
              <a:t>5</a:t>
            </a:r>
            <a:r>
              <a:rPr lang="zh-CN" altLang="en-US" dirty="0">
                <a:solidFill>
                  <a:schemeClr val="bg1"/>
                </a:solidFill>
                <a:latin typeface="+mn-ea"/>
                <a:cs typeface="+mn-ea"/>
                <a:sym typeface="+mn-ea"/>
              </a:rPr>
              <a:t>日以及</a:t>
            </a:r>
            <a:r>
              <a:rPr lang="en-US" altLang="zh-CN" dirty="0">
                <a:solidFill>
                  <a:schemeClr val="bg1"/>
                </a:solidFill>
                <a:latin typeface="+mn-ea"/>
                <a:cs typeface="+mn-ea"/>
                <a:sym typeface="+mn-ea"/>
              </a:rPr>
              <a:t>10</a:t>
            </a:r>
            <a:r>
              <a:rPr lang="zh-CN" altLang="en-US" dirty="0">
                <a:solidFill>
                  <a:schemeClr val="bg1"/>
                </a:solidFill>
                <a:latin typeface="+mn-ea"/>
                <a:cs typeface="+mn-ea"/>
                <a:sym typeface="+mn-ea"/>
              </a:rPr>
              <a:t>日资金都持续靠前，资金进场</a:t>
            </a:r>
            <a:r>
              <a:rPr lang="zh-CN" altLang="en-US" dirty="0">
                <a:solidFill>
                  <a:schemeClr val="bg1"/>
                </a:solidFill>
                <a:latin typeface="+mn-ea"/>
                <a:cs typeface="+mn-ea"/>
                <a:sym typeface="+mn-ea"/>
              </a:rPr>
              <a:t>明显</a:t>
            </a:r>
            <a:endParaRPr lang="zh-CN" altLang="en-US" dirty="0">
              <a:solidFill>
                <a:schemeClr val="bg1"/>
              </a:solidFill>
              <a:latin typeface="+mn-ea"/>
              <a:cs typeface="+mn-ea"/>
              <a:sym typeface="+mn-ea"/>
            </a:endParaRPr>
          </a:p>
        </p:txBody>
      </p:sp>
      <p:sp>
        <p:nvSpPr>
          <p:cNvPr id="3" name="文本框 2"/>
          <p:cNvSpPr txBox="1"/>
          <p:nvPr>
            <p:custDataLst>
              <p:tags r:id="rId4"/>
            </p:custDataLst>
          </p:nvPr>
        </p:nvSpPr>
        <p:spPr>
          <a:xfrm>
            <a:off x="676910" y="932815"/>
            <a:ext cx="10991850" cy="760730"/>
          </a:xfrm>
          <a:prstGeom prst="rect">
            <a:avLst/>
          </a:prstGeom>
          <a:noFill/>
        </p:spPr>
        <p:txBody>
          <a:bodyPr wrap="square" rtlCol="0" anchor="t">
            <a:noAutofit/>
          </a:bodyPr>
          <a:p>
            <a:r>
              <a:rPr lang="zh-CN" altLang="en-US">
                <a:solidFill>
                  <a:schemeClr val="bg1"/>
                </a:solidFill>
                <a:latin typeface="黑体" panose="02010609060101010101" charset="-122"/>
                <a:ea typeface="黑体" panose="02010609060101010101" charset="-122"/>
                <a:cs typeface="黑体" panose="02010609060101010101" charset="-122"/>
              </a:rPr>
              <a:t>2024年，是中华人民共和国成立75周年，中共中央政治局12月8日召开会议，分析研究2024年经济工作。</a:t>
            </a:r>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按照过往经验，在每年12月份的政治局会议召开之后一周之内，</a:t>
            </a:r>
            <a:r>
              <a:rPr lang="zh-CN" altLang="en-US">
                <a:solidFill>
                  <a:schemeClr val="bg1"/>
                </a:solidFill>
                <a:latin typeface="黑体" panose="02010609060101010101" charset="-122"/>
                <a:ea typeface="黑体" panose="02010609060101010101" charset="-122"/>
                <a:cs typeface="黑体" panose="02010609060101010101" charset="-122"/>
                <a:sym typeface="+mn-ea"/>
              </a:rPr>
              <a:t>举行</a:t>
            </a:r>
            <a:r>
              <a:rPr lang="zh-CN" altLang="en-US">
                <a:solidFill>
                  <a:schemeClr val="bg1"/>
                </a:solidFill>
                <a:latin typeface="黑体" panose="02010609060101010101" charset="-122"/>
                <a:ea typeface="黑体" panose="02010609060101010101" charset="-122"/>
                <a:cs typeface="黑体" panose="02010609060101010101" charset="-122"/>
              </a:rPr>
              <a:t>中央经济工作会议。</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sp>
        <p:nvSpPr>
          <p:cNvPr id="39" name="PA-文本框 42"/>
          <p:cNvSpPr txBox="1"/>
          <p:nvPr>
            <p:custDataLst>
              <p:tags r:id="rId5"/>
            </p:custDataLst>
          </p:nvPr>
        </p:nvSpPr>
        <p:spPr>
          <a:xfrm>
            <a:off x="6304280" y="1799590"/>
            <a:ext cx="5098415" cy="190182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marL="0" indent="0">
              <a:lnSpc>
                <a:spcPct val="110000"/>
              </a:lnSpc>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十八大以来</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中央连续出台的</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12</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个指导</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三农</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工作的一号文件，始终贯穿了重农强农惠农富农的主线。</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marL="0" indent="0">
              <a:lnSpc>
                <a:spcPct val="110000"/>
              </a:lnSpc>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种业、农机、化肥、智慧农业、数字乡村。</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40" name="PA-文本框 42"/>
          <p:cNvSpPr txBox="1"/>
          <p:nvPr>
            <p:custDataLst>
              <p:tags r:id="rId6"/>
            </p:custDataLst>
          </p:nvPr>
        </p:nvSpPr>
        <p:spPr>
          <a:xfrm>
            <a:off x="676910" y="4396740"/>
            <a:ext cx="5201285" cy="2028190"/>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algn="l"/>
            <a:r>
              <a:rPr lang="en-US" altLang="zh-CN" sz="1600">
                <a:solidFill>
                  <a:schemeClr val="tx1"/>
                </a:solidFill>
                <a:latin typeface="黑体" panose="02010609060101010101" charset="-122"/>
                <a:ea typeface="黑体" panose="02010609060101010101" charset="-122"/>
                <a:cs typeface="黑体" panose="02010609060101010101" charset="-122"/>
                <a:sym typeface="+mn-ea"/>
              </a:rPr>
              <a:t>2024</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年</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月</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18</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日在中新天津生态城挂牌成立，这是党的二十届三中全会后新组建的中央企业。</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algn="l"/>
            <a:r>
              <a:rPr lang="zh-CN" altLang="en-US" sz="1600" i="0">
                <a:solidFill>
                  <a:schemeClr val="tx1"/>
                </a:solidFill>
                <a:latin typeface="黑体" panose="02010609060101010101" charset="-122"/>
                <a:ea typeface="黑体" panose="02010609060101010101" charset="-122"/>
                <a:cs typeface="黑体" panose="02010609060101010101" charset="-122"/>
              </a:rPr>
              <a:t>搭建多层次、立体化、高效率的资源回收再利用体系，指导企业在废旧动力电池、废旧电子电器产品等领域重点布局</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i="0">
                <a:solidFill>
                  <a:schemeClr val="tx1"/>
                </a:solidFill>
                <a:latin typeface="黑体" panose="02010609060101010101" charset="-122"/>
                <a:ea typeface="黑体" panose="02010609060101010101" charset="-122"/>
                <a:cs typeface="黑体" panose="02010609060101010101" charset="-122"/>
              </a:rPr>
              <a:t>健全废弃物循环利用体系】</a:t>
            </a:r>
            <a:endParaRPr lang="en-US" altLang="zh-CN" sz="1600" i="0">
              <a:solidFill>
                <a:schemeClr val="tx1"/>
              </a:solidFill>
              <a:latin typeface="黑体" panose="02010609060101010101" charset="-122"/>
              <a:ea typeface="黑体" panose="02010609060101010101" charset="-122"/>
              <a:cs typeface="黑体" panose="02010609060101010101" charset="-122"/>
            </a:endParaRPr>
          </a:p>
          <a:p>
            <a:pPr algn="l"/>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41" name="PA-文本框 42"/>
          <p:cNvSpPr txBox="1"/>
          <p:nvPr>
            <p:custDataLst>
              <p:tags r:id="rId7"/>
            </p:custDataLst>
          </p:nvPr>
        </p:nvSpPr>
        <p:spPr>
          <a:xfrm>
            <a:off x="6237605" y="4396740"/>
            <a:ext cx="5378450" cy="208470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algn="l">
              <a:lnSpc>
                <a:spcPct val="110000"/>
              </a:lnSpc>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交锋多数在高科技领域</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——自主可控</a:t>
            </a: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a:t>
            </a:r>
            <a:r>
              <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国产替代</a:t>
            </a:r>
            <a:endParaRPr lang="en-US" alt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algn="l">
              <a:lnSpc>
                <a:spcPct val="110000"/>
              </a:lnSpc>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商务部：严控镓、锗、锑、超硬材料、石墨相关两用物项对美国出口。</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algn="l">
              <a:lnSpc>
                <a:spcPct val="110000"/>
              </a:lnSpc>
            </a:pPr>
            <a:r>
              <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rPr>
              <a:t>中矿资源、云南锗业、驰宏锌锗、罗平锌电、湖南黄金等</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a:p>
            <a:pPr algn="l">
              <a:lnSpc>
                <a:spcPct val="110000"/>
              </a:lnSpc>
            </a:pPr>
            <a:endParaRPr lang="zh-CN" sz="1600" dirty="0">
              <a:solidFill>
                <a:schemeClr val="tx1"/>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42" name="PA-文本框 42"/>
          <p:cNvSpPr txBox="1"/>
          <p:nvPr>
            <p:custDataLst>
              <p:tags r:id="rId8"/>
            </p:custDataLst>
          </p:nvPr>
        </p:nvSpPr>
        <p:spPr>
          <a:xfrm>
            <a:off x="756920" y="1832610"/>
            <a:ext cx="5180965" cy="1787525"/>
          </a:xfrm>
          <a:prstGeom prst="rect">
            <a:avLst/>
          </a:prstGeom>
        </p:spPr>
        <p:txBody>
          <a:bodyPr wrap="square">
            <a:noAutofit/>
          </a:bodyPr>
          <a:lstStyle>
            <a:defPPr>
              <a:defRPr lang="zh-CN"/>
            </a:defPPr>
            <a:lvl1pPr defTabSz="457200">
              <a:lnSpc>
                <a:spcPct val="130000"/>
              </a:lnSpc>
              <a:defRPr sz="1400">
                <a:solidFill>
                  <a:schemeClr val="bg1">
                    <a:lumMod val="50000"/>
                  </a:schemeClr>
                </a:solidFill>
                <a:latin typeface="思源黑体 CN Normal" panose="020B0400000000000000" pitchFamily="34" charset="-128"/>
                <a:ea typeface="思源黑体 CN Normal" panose="020B0400000000000000" pitchFamily="34" charset="-128"/>
              </a:defRPr>
            </a:lvl1pPr>
          </a:lstStyle>
          <a:p>
            <a:pPr lvl="0" algn="l">
              <a:lnSpc>
                <a:spcPct val="110000"/>
              </a:lnSpc>
              <a:buClrTx/>
              <a:buSzTx/>
              <a:buFontTx/>
            </a:pPr>
            <a:r>
              <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rPr>
              <a:t>春运：航空、高铁、公路等交通运输，物流</a:t>
            </a:r>
            <a:endPar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endParaRPr>
          </a:p>
          <a:p>
            <a:pPr lvl="0" algn="l">
              <a:lnSpc>
                <a:spcPct val="110000"/>
              </a:lnSpc>
              <a:buClrTx/>
              <a:buSzTx/>
              <a:buFontTx/>
            </a:pPr>
            <a:r>
              <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rPr>
              <a:t>消费旺季：宴请、礼品</a:t>
            </a:r>
            <a:endPar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endParaRPr>
          </a:p>
          <a:p>
            <a:pPr lvl="0" algn="l">
              <a:lnSpc>
                <a:spcPct val="110000"/>
              </a:lnSpc>
              <a:buClrTx/>
              <a:buSzTx/>
              <a:buFontTx/>
            </a:pPr>
            <a:r>
              <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rPr>
              <a:t>文化娱乐：电影、旅游、健身</a:t>
            </a:r>
            <a:endParaRPr lang="zh-CN" sz="1600" dirty="0">
              <a:solidFill>
                <a:schemeClr val="tx1"/>
              </a:solidFill>
              <a:latin typeface="黑体" panose="02010609060101010101" charset="-122"/>
              <a:ea typeface="黑体" panose="02010609060101010101" charset="-122"/>
              <a:cs typeface="宋体" panose="02010600030101010101" pitchFamily="2" charset="-122"/>
              <a:sym typeface="Source Han Sans SC" panose="020B0500000000000000" pitchFamily="34" charset="-122"/>
            </a:endParaRPr>
          </a:p>
        </p:txBody>
      </p:sp>
      <p:grpSp>
        <p:nvGrpSpPr>
          <p:cNvPr id="8" name="组合 7"/>
          <p:cNvGrpSpPr/>
          <p:nvPr>
            <p:custDataLst>
              <p:tags r:id="rId9"/>
            </p:custDataLst>
          </p:nvPr>
        </p:nvGrpSpPr>
        <p:grpSpPr>
          <a:xfrm>
            <a:off x="6262370" y="976630"/>
            <a:ext cx="5398770" cy="734060"/>
            <a:chOff x="1029694" y="2562704"/>
            <a:chExt cx="4805514" cy="683649"/>
          </a:xfrm>
          <a:gradFill>
            <a:gsLst>
              <a:gs pos="0">
                <a:srgbClr val="F9C574"/>
              </a:gs>
              <a:gs pos="68000">
                <a:srgbClr val="FEE6BD"/>
              </a:gs>
            </a:gsLst>
            <a:path path="circle">
              <a:fillToRect l="100000" t="100000"/>
            </a:path>
            <a:tileRect r="-100000" b="-100000"/>
          </a:gradFill>
        </p:grpSpPr>
        <p:grpSp>
          <p:nvGrpSpPr>
            <p:cNvPr id="4" name="组合 3"/>
            <p:cNvGrpSpPr/>
            <p:nvPr/>
          </p:nvGrpSpPr>
          <p:grpSpPr>
            <a:xfrm>
              <a:off x="1029694" y="2562704"/>
              <a:ext cx="4805514" cy="683649"/>
              <a:chOff x="1462296" y="2554916"/>
              <a:chExt cx="4381905" cy="623385"/>
            </a:xfrm>
            <a:grpFill/>
          </p:grpSpPr>
          <p:sp>
            <p:nvSpPr>
              <p:cNvPr id="43" name="任意多边形 26"/>
              <p:cNvSpPr/>
              <p:nvPr>
                <p:custDataLst>
                  <p:tags r:id="rId10"/>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44" name="任意多边形 38"/>
              <p:cNvSpPr/>
              <p:nvPr>
                <p:custDataLst>
                  <p:tags r:id="rId11"/>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45" name="任意多边形 39"/>
              <p:cNvSpPr/>
              <p:nvPr>
                <p:custDataLst>
                  <p:tags r:id="rId12"/>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黑体" panose="02010609060101010101" charset="-122"/>
                  <a:ea typeface="黑体" panose="02010609060101010101" charset="-122"/>
                  <a:sym typeface="Source Han Sans SC" panose="020B0500000000000000" pitchFamily="34" charset="-122"/>
                </a:endParaRPr>
              </a:p>
            </p:txBody>
          </p:sp>
        </p:grpSp>
        <p:sp>
          <p:nvSpPr>
            <p:cNvPr id="46" name="文本框 45"/>
            <p:cNvSpPr txBox="1"/>
            <p:nvPr>
              <p:custDataLst>
                <p:tags r:id="rId13"/>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pPr lvl="0" algn="l">
                <a:buClrTx/>
                <a:buSzTx/>
                <a:buFontTx/>
              </a:pPr>
              <a:r>
                <a:rPr lang="en-US" altLang="zh-CN" b="1" dirty="0">
                  <a:solidFill>
                    <a:srgbClr val="C00000"/>
                  </a:solidFill>
                  <a:latin typeface="黑体" panose="02010609060101010101" charset="-122"/>
                  <a:ea typeface="黑体" panose="02010609060101010101" charset="-122"/>
                  <a:cs typeface="黑体" panose="02010609060101010101" charset="-122"/>
                  <a:sym typeface="Source Han Sans SC" panose="020B0500000000000000" pitchFamily="34" charset="-122"/>
                </a:rPr>
                <a:t>1</a:t>
              </a:r>
              <a:r>
                <a:rPr lang="zh-CN" altLang="en-US" b="1" dirty="0">
                  <a:solidFill>
                    <a:srgbClr val="C00000"/>
                  </a:solidFill>
                  <a:latin typeface="黑体" panose="02010609060101010101" charset="-122"/>
                  <a:ea typeface="黑体" panose="02010609060101010101" charset="-122"/>
                  <a:cs typeface="黑体" panose="02010609060101010101" charset="-122"/>
                  <a:sym typeface="Source Han Sans SC" panose="020B0500000000000000" pitchFamily="34" charset="-122"/>
                </a:rPr>
                <a:t>号文件</a:t>
              </a:r>
              <a:endParaRPr lang="zh-CN" altLang="en-US" b="1" dirty="0">
                <a:solidFill>
                  <a:srgbClr val="C00000"/>
                </a:solidFill>
                <a:latin typeface="黑体" panose="02010609060101010101" charset="-122"/>
                <a:ea typeface="黑体" panose="02010609060101010101" charset="-122"/>
                <a:cs typeface="黑体" panose="02010609060101010101" charset="-122"/>
                <a:sym typeface="Source Han Sans SC" panose="020B0500000000000000" pitchFamily="34" charset="-122"/>
              </a:endParaRPr>
            </a:p>
          </p:txBody>
        </p:sp>
        <p:sp>
          <p:nvSpPr>
            <p:cNvPr id="47" name="文本框 46"/>
            <p:cNvSpPr txBox="1"/>
            <p:nvPr>
              <p:custDataLst>
                <p:tags r:id="rId14"/>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rPr>
                <a:t>02</a:t>
              </a:r>
              <a:endPar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cxnSp>
          <p:nvCxnSpPr>
            <p:cNvPr id="48" name="直接连接符 10"/>
            <p:cNvCxnSpPr/>
            <p:nvPr>
              <p:custDataLst>
                <p:tags r:id="rId15"/>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custDataLst>
              <p:tags r:id="rId16"/>
            </p:custDataLst>
          </p:nvPr>
        </p:nvGrpSpPr>
        <p:grpSpPr>
          <a:xfrm>
            <a:off x="666115" y="3620135"/>
            <a:ext cx="5408930" cy="681990"/>
            <a:chOff x="1029694" y="2562704"/>
            <a:chExt cx="4805514" cy="683649"/>
          </a:xfrm>
          <a:gradFill>
            <a:gsLst>
              <a:gs pos="0">
                <a:srgbClr val="F9C574"/>
              </a:gs>
              <a:gs pos="68000">
                <a:srgbClr val="FEE6BD"/>
              </a:gs>
            </a:gsLst>
            <a:path path="circle">
              <a:fillToRect l="100000" t="100000"/>
            </a:path>
            <a:tileRect r="-100000" b="-100000"/>
          </a:gradFill>
        </p:grpSpPr>
        <p:grpSp>
          <p:nvGrpSpPr>
            <p:cNvPr id="50" name="组合 49"/>
            <p:cNvGrpSpPr/>
            <p:nvPr/>
          </p:nvGrpSpPr>
          <p:grpSpPr>
            <a:xfrm>
              <a:off x="1029694" y="2562704"/>
              <a:ext cx="4805514" cy="683649"/>
              <a:chOff x="1462296" y="2554916"/>
              <a:chExt cx="4381905" cy="623385"/>
            </a:xfrm>
            <a:grpFill/>
          </p:grpSpPr>
          <p:sp>
            <p:nvSpPr>
              <p:cNvPr id="51" name="任意多边形 26"/>
              <p:cNvSpPr/>
              <p:nvPr>
                <p:custDataLst>
                  <p:tags r:id="rId17"/>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52" name="任意多边形 38"/>
              <p:cNvSpPr/>
              <p:nvPr>
                <p:custDataLst>
                  <p:tags r:id="rId18"/>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53" name="任意多边形 39"/>
              <p:cNvSpPr/>
              <p:nvPr>
                <p:custDataLst>
                  <p:tags r:id="rId19"/>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黑体" panose="02010609060101010101" charset="-122"/>
                  <a:ea typeface="黑体" panose="02010609060101010101" charset="-122"/>
                  <a:sym typeface="Source Han Sans SC" panose="020B0500000000000000" pitchFamily="34" charset="-122"/>
                </a:endParaRPr>
              </a:p>
            </p:txBody>
          </p:sp>
        </p:grpSp>
        <p:sp>
          <p:nvSpPr>
            <p:cNvPr id="54" name="文本框 53"/>
            <p:cNvSpPr txBox="1"/>
            <p:nvPr>
              <p:custDataLst>
                <p:tags r:id="rId20"/>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r>
                <a:rPr lang="zh-CN" altLang="en-US" b="1" dirty="0">
                  <a:solidFill>
                    <a:srgbClr val="C00000"/>
                  </a:solidFill>
                  <a:latin typeface="黑体" panose="02010609060101010101" charset="-122"/>
                  <a:ea typeface="黑体" panose="02010609060101010101" charset="-122"/>
                  <a:sym typeface="Source Han Sans SC" panose="020B0500000000000000" pitchFamily="34" charset="-122"/>
                </a:rPr>
                <a:t>中国资源循环集团</a:t>
              </a:r>
              <a:endParaRPr lang="zh-CN" altLang="en-US"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sp>
          <p:nvSpPr>
            <p:cNvPr id="55" name="文本框 54"/>
            <p:cNvSpPr txBox="1"/>
            <p:nvPr>
              <p:custDataLst>
                <p:tags r:id="rId21"/>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rPr>
                <a:t>03</a:t>
              </a:r>
              <a:endPar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cxnSp>
          <p:nvCxnSpPr>
            <p:cNvPr id="56" name="直接连接符 10"/>
            <p:cNvCxnSpPr/>
            <p:nvPr>
              <p:custDataLst>
                <p:tags r:id="rId22"/>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custDataLst>
              <p:tags r:id="rId23"/>
            </p:custDataLst>
          </p:nvPr>
        </p:nvGrpSpPr>
        <p:grpSpPr>
          <a:xfrm>
            <a:off x="6155690" y="3620135"/>
            <a:ext cx="5505450" cy="679450"/>
            <a:chOff x="1029694" y="2562704"/>
            <a:chExt cx="4805514" cy="683649"/>
          </a:xfrm>
          <a:gradFill>
            <a:gsLst>
              <a:gs pos="0">
                <a:srgbClr val="F9C574"/>
              </a:gs>
              <a:gs pos="68000">
                <a:srgbClr val="FEE6BD"/>
              </a:gs>
            </a:gsLst>
            <a:path path="circle">
              <a:fillToRect l="100000" t="100000"/>
            </a:path>
            <a:tileRect r="-100000" b="-100000"/>
          </a:gradFill>
        </p:grpSpPr>
        <p:grpSp>
          <p:nvGrpSpPr>
            <p:cNvPr id="58" name="组合 57"/>
            <p:cNvGrpSpPr/>
            <p:nvPr/>
          </p:nvGrpSpPr>
          <p:grpSpPr>
            <a:xfrm>
              <a:off x="1029694" y="2562704"/>
              <a:ext cx="4805514" cy="683649"/>
              <a:chOff x="1462296" y="2554916"/>
              <a:chExt cx="4381905" cy="623385"/>
            </a:xfrm>
            <a:grpFill/>
          </p:grpSpPr>
          <p:sp>
            <p:nvSpPr>
              <p:cNvPr id="59" name="任意多边形 26"/>
              <p:cNvSpPr/>
              <p:nvPr>
                <p:custDataLst>
                  <p:tags r:id="rId24"/>
                </p:custDataLst>
              </p:nvPr>
            </p:nvSpPr>
            <p:spPr>
              <a:xfrm>
                <a:off x="5439001"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60" name="任意多边形 38"/>
              <p:cNvSpPr/>
              <p:nvPr>
                <p:custDataLst>
                  <p:tags r:id="rId25"/>
                </p:custDataLst>
              </p:nvPr>
            </p:nvSpPr>
            <p:spPr>
              <a:xfrm>
                <a:off x="1527527" y="2557192"/>
                <a:ext cx="4251443" cy="621109"/>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61" name="任意多边形 39"/>
              <p:cNvSpPr/>
              <p:nvPr>
                <p:custDataLst>
                  <p:tags r:id="rId26"/>
                </p:custDataLst>
              </p:nvPr>
            </p:nvSpPr>
            <p:spPr>
              <a:xfrm>
                <a:off x="1462296" y="2554916"/>
                <a:ext cx="405200" cy="621109"/>
              </a:xfrm>
              <a:custGeom>
                <a:avLst/>
                <a:gdLst>
                  <a:gd name="connsiteX0" fmla="*/ 1408561 w 1626275"/>
                  <a:gd name="connsiteY0" fmla="*/ 0 h 2492829"/>
                  <a:gd name="connsiteX1" fmla="*/ 1626275 w 1626275"/>
                  <a:gd name="connsiteY1" fmla="*/ 0 h 2492829"/>
                  <a:gd name="connsiteX2" fmla="*/ 217714 w 1626275"/>
                  <a:gd name="connsiteY2" fmla="*/ 2492829 h 2492829"/>
                  <a:gd name="connsiteX3" fmla="*/ 0 w 1626275"/>
                  <a:gd name="connsiteY3" fmla="*/ 2492829 h 2492829"/>
                </a:gdLst>
                <a:ahLst/>
                <a:cxnLst>
                  <a:cxn ang="0">
                    <a:pos x="connsiteX0" y="connsiteY0"/>
                  </a:cxn>
                  <a:cxn ang="0">
                    <a:pos x="connsiteX1" y="connsiteY1"/>
                  </a:cxn>
                  <a:cxn ang="0">
                    <a:pos x="connsiteX2" y="connsiteY2"/>
                  </a:cxn>
                  <a:cxn ang="0">
                    <a:pos x="connsiteX3" y="connsiteY3"/>
                  </a:cxn>
                </a:cxnLst>
                <a:rect l="l" t="t" r="r" b="b"/>
                <a:pathLst>
                  <a:path w="1626275" h="2492829">
                    <a:moveTo>
                      <a:pt x="1408561" y="0"/>
                    </a:moveTo>
                    <a:lnTo>
                      <a:pt x="1626275" y="0"/>
                    </a:lnTo>
                    <a:lnTo>
                      <a:pt x="217714" y="2492829"/>
                    </a:lnTo>
                    <a:lnTo>
                      <a:pt x="0" y="249282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a:latin typeface="黑体" panose="02010609060101010101" charset="-122"/>
                  <a:ea typeface="黑体" panose="02010609060101010101" charset="-122"/>
                  <a:sym typeface="Source Han Sans SC" panose="020B0500000000000000" pitchFamily="34" charset="-122"/>
                </a:endParaRPr>
              </a:p>
            </p:txBody>
          </p:sp>
        </p:grpSp>
        <p:sp>
          <p:nvSpPr>
            <p:cNvPr id="62" name="文本框 61"/>
            <p:cNvSpPr txBox="1"/>
            <p:nvPr>
              <p:custDataLst>
                <p:tags r:id="rId27"/>
              </p:custDataLst>
            </p:nvPr>
          </p:nvSpPr>
          <p:spPr>
            <a:xfrm>
              <a:off x="2130448" y="2736239"/>
              <a:ext cx="3225543" cy="431172"/>
            </a:xfrm>
            <a:prstGeom prst="rect">
              <a:avLst/>
            </a:prstGeom>
            <a:grpFill/>
          </p:spPr>
          <p:txBody>
            <a:bodyPr wrap="square" rtlCol="0">
              <a:noAutofit/>
              <a:scene3d>
                <a:camera prst="orthographicFront"/>
                <a:lightRig rig="threePt" dir="t"/>
              </a:scene3d>
              <a:sp3d contourW="12700"/>
            </a:bodyPr>
            <a:p>
              <a:r>
                <a:rPr lang="zh-CN" altLang="en-US" b="1" dirty="0">
                  <a:solidFill>
                    <a:srgbClr val="C00000"/>
                  </a:solidFill>
                  <a:latin typeface="黑体" panose="02010609060101010101" charset="-122"/>
                  <a:ea typeface="黑体" panose="02010609060101010101" charset="-122"/>
                  <a:sym typeface="Source Han Sans SC" panose="020B0500000000000000" pitchFamily="34" charset="-122"/>
                </a:rPr>
                <a:t>中美关系</a:t>
              </a:r>
              <a:endParaRPr lang="zh-CN" altLang="en-US"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sp>
          <p:nvSpPr>
            <p:cNvPr id="63" name="文本框 62"/>
            <p:cNvSpPr txBox="1"/>
            <p:nvPr>
              <p:custDataLst>
                <p:tags r:id="rId28"/>
              </p:custDataLst>
            </p:nvPr>
          </p:nvSpPr>
          <p:spPr>
            <a:xfrm>
              <a:off x="1597305" y="2758238"/>
              <a:ext cx="439746" cy="292581"/>
            </a:xfrm>
            <a:prstGeom prst="rect">
              <a:avLst/>
            </a:prstGeom>
            <a:grpFill/>
          </p:spPr>
          <p:txBody>
            <a:bodyPr wrap="square" rtlCol="0">
              <a:noAutofit/>
              <a:scene3d>
                <a:camera prst="orthographicFront"/>
                <a:lightRig rig="threePt" dir="t"/>
              </a:scene3d>
              <a:sp3d contourW="12700"/>
            </a:bodyPr>
            <a:p>
              <a:r>
                <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rPr>
                <a:t>04</a:t>
              </a:r>
              <a:endPar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cxnSp>
          <p:nvCxnSpPr>
            <p:cNvPr id="64" name="直接连接符 10"/>
            <p:cNvCxnSpPr/>
            <p:nvPr>
              <p:custDataLst>
                <p:tags r:id="rId29"/>
              </p:custDataLst>
            </p:nvPr>
          </p:nvCxnSpPr>
          <p:spPr>
            <a:xfrm>
              <a:off x="2011665" y="2698840"/>
              <a:ext cx="0" cy="401118"/>
            </a:xfrm>
            <a:prstGeom prst="line">
              <a:avLst/>
            </a:prstGeom>
            <a:grpFill/>
            <a:ln w="12700">
              <a:solidFill>
                <a:srgbClr val="B12737"/>
              </a:solidFill>
            </a:ln>
          </p:spPr>
          <p:style>
            <a:lnRef idx="1">
              <a:schemeClr val="accent1"/>
            </a:lnRef>
            <a:fillRef idx="0">
              <a:schemeClr val="accent1"/>
            </a:fillRef>
            <a:effectRef idx="0">
              <a:schemeClr val="accent1"/>
            </a:effectRef>
            <a:fontRef idx="minor">
              <a:schemeClr val="tx1"/>
            </a:fontRef>
          </p:style>
        </p:cxnSp>
      </p:grpSp>
      <p:sp>
        <p:nvSpPr>
          <p:cNvPr id="10" name="任意多边形 38"/>
          <p:cNvSpPr/>
          <p:nvPr>
            <p:custDataLst>
              <p:tags r:id="rId30"/>
            </p:custDataLst>
          </p:nvPr>
        </p:nvSpPr>
        <p:spPr>
          <a:xfrm>
            <a:off x="776610" y="1019804"/>
            <a:ext cx="5297794" cy="691521"/>
          </a:xfrm>
          <a:custGeom>
            <a:avLst/>
            <a:gdLst>
              <a:gd name="connsiteX0" fmla="*/ 350955 w 4251443"/>
              <a:gd name="connsiteY0" fmla="*/ 0 h 621109"/>
              <a:gd name="connsiteX1" fmla="*/ 1468563 w 4251443"/>
              <a:gd name="connsiteY1" fmla="*/ 0 h 621109"/>
              <a:gd name="connsiteX2" fmla="*/ 2101327 w 4251443"/>
              <a:gd name="connsiteY2" fmla="*/ 0 h 621109"/>
              <a:gd name="connsiteX3" fmla="*/ 2475797 w 4251443"/>
              <a:gd name="connsiteY3" fmla="*/ 0 h 621109"/>
              <a:gd name="connsiteX4" fmla="*/ 3695821 w 4251443"/>
              <a:gd name="connsiteY4" fmla="*/ 0 h 621109"/>
              <a:gd name="connsiteX5" fmla="*/ 4251443 w 4251443"/>
              <a:gd name="connsiteY5" fmla="*/ 0 h 621109"/>
              <a:gd name="connsiteX6" fmla="*/ 3900488 w 4251443"/>
              <a:gd name="connsiteY6" fmla="*/ 621109 h 621109"/>
              <a:gd name="connsiteX7" fmla="*/ 3255606 w 4251443"/>
              <a:gd name="connsiteY7" fmla="*/ 621109 h 621109"/>
              <a:gd name="connsiteX8" fmla="*/ 2475797 w 4251443"/>
              <a:gd name="connsiteY8" fmla="*/ 621109 h 621109"/>
              <a:gd name="connsiteX9" fmla="*/ 1661112 w 4251443"/>
              <a:gd name="connsiteY9" fmla="*/ 621109 h 621109"/>
              <a:gd name="connsiteX10" fmla="*/ 1468563 w 4251443"/>
              <a:gd name="connsiteY10" fmla="*/ 621109 h 621109"/>
              <a:gd name="connsiteX11" fmla="*/ 0 w 4251443"/>
              <a:gd name="connsiteY11" fmla="*/ 621109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1443" h="621109">
                <a:moveTo>
                  <a:pt x="350955" y="0"/>
                </a:moveTo>
                <a:lnTo>
                  <a:pt x="1468563" y="0"/>
                </a:lnTo>
                <a:lnTo>
                  <a:pt x="2101327" y="0"/>
                </a:lnTo>
                <a:lnTo>
                  <a:pt x="2475797" y="0"/>
                </a:lnTo>
                <a:lnTo>
                  <a:pt x="3695821" y="0"/>
                </a:lnTo>
                <a:lnTo>
                  <a:pt x="4251443" y="0"/>
                </a:lnTo>
                <a:lnTo>
                  <a:pt x="3900488" y="621109"/>
                </a:lnTo>
                <a:lnTo>
                  <a:pt x="3255606" y="621109"/>
                </a:lnTo>
                <a:lnTo>
                  <a:pt x="2475797" y="621109"/>
                </a:lnTo>
                <a:lnTo>
                  <a:pt x="1661112" y="621109"/>
                </a:lnTo>
                <a:lnTo>
                  <a:pt x="1468563" y="621109"/>
                </a:lnTo>
                <a:lnTo>
                  <a:pt x="0" y="621109"/>
                </a:lnTo>
                <a:close/>
              </a:path>
            </a:pathLst>
          </a:custGeom>
          <a:gradFill>
            <a:gsLst>
              <a:gs pos="0">
                <a:srgbClr val="F9C574"/>
              </a:gs>
              <a:gs pos="68000">
                <a:srgbClr val="FEE6B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575" b="1" dirty="0">
              <a:latin typeface="黑体" panose="02010609060101010101" charset="-122"/>
              <a:ea typeface="黑体" panose="02010609060101010101" charset="-122"/>
              <a:sym typeface="Source Han Sans SC" panose="020B0500000000000000" pitchFamily="34" charset="-122"/>
            </a:endParaRPr>
          </a:p>
        </p:txBody>
      </p:sp>
      <p:sp>
        <p:nvSpPr>
          <p:cNvPr id="6" name="文本框 5"/>
          <p:cNvSpPr txBox="1"/>
          <p:nvPr>
            <p:custDataLst>
              <p:tags r:id="rId31"/>
            </p:custDataLst>
          </p:nvPr>
        </p:nvSpPr>
        <p:spPr>
          <a:xfrm>
            <a:off x="1946080" y="1193446"/>
            <a:ext cx="3665090" cy="437735"/>
          </a:xfrm>
          <a:prstGeom prst="rect">
            <a:avLst/>
          </a:prstGeom>
          <a:gradFill>
            <a:gsLst>
              <a:gs pos="0">
                <a:srgbClr val="F9C574"/>
              </a:gs>
              <a:gs pos="68000">
                <a:srgbClr val="FEE6BD"/>
              </a:gs>
            </a:gsLst>
            <a:path path="circle">
              <a:fillToRect l="100000" t="100000"/>
            </a:path>
            <a:tileRect r="-100000" b="-100000"/>
          </a:gradFill>
        </p:spPr>
        <p:txBody>
          <a:bodyPr wrap="square" rtlCol="0">
            <a:noAutofit/>
            <a:scene3d>
              <a:camera prst="orthographicFront"/>
              <a:lightRig rig="threePt" dir="t"/>
            </a:scene3d>
            <a:sp3d contourW="12700"/>
          </a:bodyPr>
          <a:p>
            <a:r>
              <a:rPr lang="zh-CN" altLang="en-US" b="1" dirty="0">
                <a:solidFill>
                  <a:srgbClr val="C00000"/>
                </a:solidFill>
                <a:latin typeface="黑体" panose="02010609060101010101" charset="-122"/>
                <a:ea typeface="黑体" panose="02010609060101010101" charset="-122"/>
                <a:sym typeface="Source Han Sans SC" panose="020B0500000000000000" pitchFamily="34" charset="-122"/>
              </a:rPr>
              <a:t>春节大迁徙</a:t>
            </a:r>
            <a:endParaRPr lang="zh-CN" altLang="en-US"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sp>
        <p:nvSpPr>
          <p:cNvPr id="13" name="文本框 12"/>
          <p:cNvSpPr txBox="1"/>
          <p:nvPr>
            <p:custDataLst>
              <p:tags r:id="rId32"/>
            </p:custDataLst>
          </p:nvPr>
        </p:nvSpPr>
        <p:spPr>
          <a:xfrm>
            <a:off x="1340285" y="1215780"/>
            <a:ext cx="499671" cy="297034"/>
          </a:xfrm>
          <a:prstGeom prst="rect">
            <a:avLst/>
          </a:prstGeom>
          <a:gradFill>
            <a:gsLst>
              <a:gs pos="0">
                <a:srgbClr val="F9C574"/>
              </a:gs>
              <a:gs pos="68000">
                <a:srgbClr val="FEE6BD"/>
              </a:gs>
            </a:gsLst>
            <a:path path="circle">
              <a:fillToRect l="100000" t="100000"/>
            </a:path>
            <a:tileRect r="-100000" b="-100000"/>
          </a:gradFill>
        </p:spPr>
        <p:txBody>
          <a:bodyPr wrap="square" rtlCol="0">
            <a:noAutofit/>
            <a:scene3d>
              <a:camera prst="orthographicFront"/>
              <a:lightRig rig="threePt" dir="t"/>
            </a:scene3d>
            <a:sp3d contourW="12700"/>
          </a:bodyPr>
          <a:p>
            <a:r>
              <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rPr>
              <a:t>01</a:t>
            </a:r>
            <a:endParaRPr lang="en-US" altLang="zh-CN" sz="1575" b="1" dirty="0">
              <a:solidFill>
                <a:srgbClr val="C00000"/>
              </a:solidFill>
              <a:latin typeface="黑体" panose="02010609060101010101" charset="-122"/>
              <a:ea typeface="黑体" panose="02010609060101010101" charset="-122"/>
              <a:sym typeface="Source Han Sans SC" panose="020B0500000000000000" pitchFamily="34" charset="-122"/>
            </a:endParaRPr>
          </a:p>
        </p:txBody>
      </p:sp>
    </p:spTree>
    <p:custDataLst>
      <p:tags r:id="rId3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6124-5178</a:t>
            </a: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压力线，大约位于</a:t>
            </a: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4020</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4688840" y="708025"/>
            <a:ext cx="7145655" cy="3081020"/>
          </a:xfrm>
          <a:prstGeom prst="rect">
            <a:avLst/>
          </a:prstGeom>
        </p:spPr>
      </p:pic>
      <p:pic>
        <p:nvPicPr>
          <p:cNvPr id="4" name="图片 3"/>
          <p:cNvPicPr>
            <a:picLocks noChangeAspect="1"/>
          </p:cNvPicPr>
          <p:nvPr/>
        </p:nvPicPr>
        <p:blipFill>
          <a:blip r:embed="rId2"/>
          <a:stretch>
            <a:fillRect/>
          </a:stretch>
        </p:blipFill>
        <p:spPr>
          <a:xfrm>
            <a:off x="436880" y="2733675"/>
            <a:ext cx="8147685" cy="3634740"/>
          </a:xfrm>
          <a:prstGeom prst="rect">
            <a:avLst/>
          </a:prstGeom>
        </p:spPr>
      </p:pic>
      <p:sp>
        <p:nvSpPr>
          <p:cNvPr id="6" name="文本框 5"/>
          <p:cNvSpPr txBox="1"/>
          <p:nvPr/>
        </p:nvSpPr>
        <p:spPr>
          <a:xfrm>
            <a:off x="8729345" y="4183380"/>
            <a:ext cx="3053080" cy="1814195"/>
          </a:xfrm>
          <a:prstGeom prst="rect">
            <a:avLst/>
          </a:prstGeom>
        </p:spPr>
        <p:txBody>
          <a:bodyPr>
            <a:noAutofit/>
          </a:bodyPr>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价格变动大</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&gt;&gt;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带状区变宽；</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价格变动小</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&gt;&gt;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带状区变窄。</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长期横盘之后，布林通道缩窄</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日线上轨</a:t>
            </a:r>
            <a:r>
              <a:rPr lang="en-US" altLang="zh-CN" sz="1600" b="0" i="0">
                <a:solidFill>
                  <a:schemeClr val="tx1"/>
                </a:solidFill>
                <a:latin typeface="黑体" panose="02010609060101010101" charset="-122"/>
                <a:ea typeface="黑体" panose="02010609060101010101" charset="-122"/>
                <a:cs typeface="黑体" panose="02010609060101010101" charset="-122"/>
              </a:rPr>
              <a:t>3475</a:t>
            </a:r>
            <a:r>
              <a:rPr lang="zh-CN" altLang="en-US" sz="1600" b="0" i="0">
                <a:solidFill>
                  <a:schemeClr val="tx1"/>
                </a:solidFill>
                <a:latin typeface="黑体" panose="02010609060101010101" charset="-122"/>
                <a:ea typeface="黑体" panose="02010609060101010101" charset="-122"/>
                <a:cs typeface="黑体" panose="02010609060101010101" charset="-122"/>
              </a:rPr>
              <a:t>点，</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月线上轨</a:t>
            </a:r>
            <a:r>
              <a:rPr lang="en-US" altLang="zh-CN" sz="1600" b="0" i="0">
                <a:solidFill>
                  <a:schemeClr val="tx1"/>
                </a:solidFill>
                <a:latin typeface="黑体" panose="02010609060101010101" charset="-122"/>
                <a:ea typeface="黑体" panose="02010609060101010101" charset="-122"/>
                <a:cs typeface="黑体" panose="02010609060101010101" charset="-122"/>
              </a:rPr>
              <a:t>3428</a:t>
            </a:r>
            <a:r>
              <a:rPr lang="zh-CN" altLang="en-US" sz="1600" b="0" i="0">
                <a:solidFill>
                  <a:schemeClr val="tx1"/>
                </a:solidFill>
                <a:latin typeface="黑体" panose="02010609060101010101" charset="-122"/>
                <a:ea typeface="黑体" panose="02010609060101010101" charset="-122"/>
                <a:cs typeface="黑体" panose="02010609060101010101" charset="-122"/>
              </a:rPr>
              <a:t>点。</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531495" y="647065"/>
            <a:ext cx="4105275" cy="3196590"/>
          </a:xfrm>
          <a:prstGeom prst="rect">
            <a:avLst/>
          </a:prstGeom>
          <a:noFill/>
        </p:spPr>
        <p:txBody>
          <a:bodyPr wrap="square" rtlCol="0" anchor="t">
            <a:noAutofit/>
          </a:bodyPr>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布林通道</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(Bollinger Band)</a:t>
            </a:r>
            <a:endParaRPr lang="en-US" altLang="zh-CN" sz="1600">
              <a:solidFill>
                <a:schemeClr val="tx1"/>
              </a:solidFill>
              <a:latin typeface="黑体" panose="02010609060101010101" charset="-122"/>
              <a:ea typeface="黑体" panose="02010609060101010101" charset="-122"/>
              <a:cs typeface="黑体" panose="02010609060101010101" charset="-122"/>
              <a:sym typeface="+mn-ea"/>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通过计算一段时间内资产价格的移动平均线，并在此基础上加减一定倍数的标准差，从而形成上下两条轨道。中轨默认对应</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天均线，轨道宽度反映价格的变动幅度。</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当价格突破</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布林通道上轨，通常意味着市场处于强势上涨阶段，反之亦是。</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a:p>
            <a:pPr marL="0" indent="0">
              <a:lnSpc>
                <a:spcPct val="110000"/>
              </a:lnSpc>
            </a:pP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custDataLst>
              <p:tags r:id="rId1"/>
            </p:custDataLst>
          </p:nvPr>
        </p:nvGrpSpPr>
        <p:grpSpPr>
          <a:xfrm>
            <a:off x="4751070" y="1307465"/>
            <a:ext cx="6756400" cy="1062355"/>
            <a:chOff x="7564" y="2210"/>
            <a:chExt cx="10640" cy="1673"/>
          </a:xfrm>
        </p:grpSpPr>
        <p:pic>
          <p:nvPicPr>
            <p:cNvPr id="2" name="图片 1" descr="1"/>
            <p:cNvPicPr>
              <a:picLocks noChangeAspect="1"/>
            </p:cNvPicPr>
            <p:nvPr>
              <p:custDataLst>
                <p:tags r:id="rId2"/>
              </p:custDataLst>
            </p:nvPr>
          </p:nvPicPr>
          <p:blipFill>
            <a:blip r:embed="rId3"/>
            <a:stretch>
              <a:fillRect/>
            </a:stretch>
          </p:blipFill>
          <p:spPr>
            <a:xfrm>
              <a:off x="7564" y="2210"/>
              <a:ext cx="10599" cy="1673"/>
            </a:xfrm>
            <a:prstGeom prst="rect">
              <a:avLst/>
            </a:prstGeom>
          </p:spPr>
        </p:pic>
        <p:sp>
          <p:nvSpPr>
            <p:cNvPr id="3" name="文本框 2"/>
            <p:cNvSpPr txBox="1"/>
            <p:nvPr>
              <p:custDataLst>
                <p:tags r:id="rId4"/>
              </p:custDataLst>
            </p:nvPr>
          </p:nvSpPr>
          <p:spPr>
            <a:xfrm>
              <a:off x="7770" y="2450"/>
              <a:ext cx="2318" cy="822"/>
            </a:xfrm>
            <a:prstGeom prst="rect">
              <a:avLst/>
            </a:prstGeom>
            <a:noFill/>
          </p:spPr>
          <p:txBody>
            <a:bodyPr wrap="square" rtlCol="0">
              <a:spAutoFit/>
            </a:bodyPr>
            <a:p>
              <a:pPr algn="ctr"/>
              <a:r>
                <a:rPr lang="zh-CN" altLang="en-US" sz="2800">
                  <a:solidFill>
                    <a:srgbClr val="FFF8DC"/>
                  </a:solidFill>
                  <a:latin typeface="黑体" panose="02010609060101010101" charset="-122"/>
                  <a:ea typeface="黑体" panose="02010609060101010101" charset="-122"/>
                </a:rPr>
                <a:t>第一章</a:t>
              </a:r>
              <a:endParaRPr lang="zh-CN" altLang="en-US" sz="2800">
                <a:solidFill>
                  <a:srgbClr val="FFF8DC"/>
                </a:solidFill>
                <a:latin typeface="黑体" panose="02010609060101010101" charset="-122"/>
                <a:ea typeface="黑体" panose="02010609060101010101" charset="-122"/>
              </a:endParaRPr>
            </a:p>
          </p:txBody>
        </p:sp>
        <p:sp>
          <p:nvSpPr>
            <p:cNvPr id="4" name="文本框 3"/>
            <p:cNvSpPr txBox="1"/>
            <p:nvPr>
              <p:custDataLst>
                <p:tags r:id="rId5"/>
              </p:custDataLst>
            </p:nvPr>
          </p:nvSpPr>
          <p:spPr>
            <a:xfrm>
              <a:off x="10330" y="2410"/>
              <a:ext cx="7874" cy="919"/>
            </a:xfrm>
            <a:prstGeom prst="rect">
              <a:avLst/>
            </a:prstGeom>
            <a:noFill/>
          </p:spPr>
          <p:txBody>
            <a:bodyPr wrap="square" rtlCol="0">
              <a:spAutoFit/>
            </a:bodyPr>
            <a:p>
              <a:pPr algn="l"/>
              <a:r>
                <a:rPr lang="en-US" altLang="zh-CN" sz="3200">
                  <a:solidFill>
                    <a:schemeClr val="tx1">
                      <a:lumMod val="65000"/>
                      <a:lumOff val="35000"/>
                    </a:schemeClr>
                  </a:solidFill>
                  <a:latin typeface="黑体" panose="02010609060101010101" charset="-122"/>
                  <a:ea typeface="黑体" panose="02010609060101010101" charset="-122"/>
                  <a:cs typeface="黑体" panose="02010609060101010101" charset="-122"/>
                </a:rPr>
                <a:t>“924”</a:t>
              </a:r>
              <a:r>
                <a:rPr lang="zh-CN" altLang="en-US" sz="3200">
                  <a:solidFill>
                    <a:schemeClr val="tx1">
                      <a:lumMod val="65000"/>
                      <a:lumOff val="35000"/>
                    </a:schemeClr>
                  </a:solidFill>
                  <a:latin typeface="黑体" panose="02010609060101010101" charset="-122"/>
                  <a:ea typeface="黑体" panose="02010609060101010101" charset="-122"/>
                  <a:cs typeface="黑体" panose="02010609060101010101" charset="-122"/>
                </a:rPr>
                <a:t>政策组合拳</a:t>
              </a:r>
              <a:endParaRPr lang="zh-CN" altLang="en-US" sz="3200">
                <a:solidFill>
                  <a:schemeClr val="tx1">
                    <a:lumMod val="65000"/>
                    <a:lumOff val="35000"/>
                  </a:schemeClr>
                </a:solidFill>
                <a:latin typeface="黑体" panose="02010609060101010101" charset="-122"/>
                <a:ea typeface="黑体" panose="02010609060101010101" charset="-122"/>
                <a:cs typeface="黑体" panose="02010609060101010101" charset="-122"/>
              </a:endParaRPr>
            </a:p>
          </p:txBody>
        </p:sp>
      </p:grpSp>
      <p:grpSp>
        <p:nvGrpSpPr>
          <p:cNvPr id="6" name="组合 5"/>
          <p:cNvGrpSpPr/>
          <p:nvPr>
            <p:custDataLst>
              <p:tags r:id="rId6"/>
            </p:custDataLst>
          </p:nvPr>
        </p:nvGrpSpPr>
        <p:grpSpPr>
          <a:xfrm>
            <a:off x="4751070" y="2488565"/>
            <a:ext cx="6756400" cy="1062355"/>
            <a:chOff x="7564" y="2210"/>
            <a:chExt cx="10640" cy="1673"/>
          </a:xfrm>
        </p:grpSpPr>
        <p:pic>
          <p:nvPicPr>
            <p:cNvPr id="7" name="图片 6" descr="1"/>
            <p:cNvPicPr>
              <a:picLocks noChangeAspect="1"/>
            </p:cNvPicPr>
            <p:nvPr>
              <p:custDataLst>
                <p:tags r:id="rId7"/>
              </p:custDataLst>
            </p:nvPr>
          </p:nvPicPr>
          <p:blipFill>
            <a:blip r:embed="rId3"/>
            <a:stretch>
              <a:fillRect/>
            </a:stretch>
          </p:blipFill>
          <p:spPr>
            <a:xfrm>
              <a:off x="7564" y="2210"/>
              <a:ext cx="10599" cy="1673"/>
            </a:xfrm>
            <a:prstGeom prst="rect">
              <a:avLst/>
            </a:prstGeom>
          </p:spPr>
        </p:pic>
        <p:sp>
          <p:nvSpPr>
            <p:cNvPr id="8" name="文本框 7"/>
            <p:cNvSpPr txBox="1"/>
            <p:nvPr>
              <p:custDataLst>
                <p:tags r:id="rId8"/>
              </p:custDataLst>
            </p:nvPr>
          </p:nvSpPr>
          <p:spPr>
            <a:xfrm>
              <a:off x="7770" y="2450"/>
              <a:ext cx="2318" cy="822"/>
            </a:xfrm>
            <a:prstGeom prst="rect">
              <a:avLst/>
            </a:prstGeom>
            <a:noFill/>
          </p:spPr>
          <p:txBody>
            <a:bodyPr wrap="square" rtlCol="0">
              <a:spAutoFit/>
            </a:bodyPr>
            <a:p>
              <a:pPr algn="ctr"/>
              <a:r>
                <a:rPr lang="zh-CN" altLang="en-US" sz="2800">
                  <a:solidFill>
                    <a:srgbClr val="FFF8DC"/>
                  </a:solidFill>
                  <a:latin typeface="黑体" panose="02010609060101010101" charset="-122"/>
                  <a:ea typeface="黑体" panose="02010609060101010101" charset="-122"/>
                </a:rPr>
                <a:t>第二章</a:t>
              </a:r>
              <a:endParaRPr lang="zh-CN" altLang="en-US" sz="2800">
                <a:solidFill>
                  <a:srgbClr val="FFF8DC"/>
                </a:solidFill>
                <a:latin typeface="黑体" panose="02010609060101010101" charset="-122"/>
                <a:ea typeface="黑体" panose="02010609060101010101" charset="-122"/>
              </a:endParaRPr>
            </a:p>
          </p:txBody>
        </p:sp>
        <p:sp>
          <p:nvSpPr>
            <p:cNvPr id="9" name="文本框 8"/>
            <p:cNvSpPr txBox="1"/>
            <p:nvPr>
              <p:custDataLst>
                <p:tags r:id="rId9"/>
              </p:custDataLst>
            </p:nvPr>
          </p:nvSpPr>
          <p:spPr>
            <a:xfrm>
              <a:off x="10330" y="2410"/>
              <a:ext cx="7874" cy="919"/>
            </a:xfrm>
            <a:prstGeom prst="rect">
              <a:avLst/>
            </a:prstGeom>
            <a:noFill/>
          </p:spPr>
          <p:txBody>
            <a:bodyPr wrap="square" rtlCol="0">
              <a:spAutoFit/>
            </a:bodyPr>
            <a:p>
              <a:pPr algn="l"/>
              <a:r>
                <a:rPr lang="zh-CN" altLang="en-US" sz="3200">
                  <a:solidFill>
                    <a:schemeClr val="tx1">
                      <a:lumMod val="65000"/>
                      <a:lumOff val="35000"/>
                    </a:schemeClr>
                  </a:solidFill>
                  <a:latin typeface="黑体" panose="02010609060101010101" charset="-122"/>
                  <a:ea typeface="黑体" panose="02010609060101010101" charset="-122"/>
                  <a:sym typeface="+mn-ea"/>
                </a:rPr>
                <a:t>预期向好，估值修复</a:t>
              </a:r>
              <a:endParaRPr lang="zh-CN" altLang="en-US" sz="3200">
                <a:solidFill>
                  <a:schemeClr val="tx1">
                    <a:lumMod val="65000"/>
                    <a:lumOff val="35000"/>
                  </a:schemeClr>
                </a:solidFill>
                <a:latin typeface="黑体" panose="02010609060101010101" charset="-122"/>
                <a:ea typeface="黑体" panose="02010609060101010101" charset="-122"/>
                <a:sym typeface="+mn-ea"/>
              </a:endParaRPr>
            </a:p>
          </p:txBody>
        </p:sp>
      </p:grpSp>
      <p:grpSp>
        <p:nvGrpSpPr>
          <p:cNvPr id="10" name="组合 9"/>
          <p:cNvGrpSpPr/>
          <p:nvPr>
            <p:custDataLst>
              <p:tags r:id="rId10"/>
            </p:custDataLst>
          </p:nvPr>
        </p:nvGrpSpPr>
        <p:grpSpPr>
          <a:xfrm>
            <a:off x="4751070" y="3669665"/>
            <a:ext cx="6756400" cy="1062355"/>
            <a:chOff x="7564" y="2210"/>
            <a:chExt cx="10640" cy="1673"/>
          </a:xfrm>
        </p:grpSpPr>
        <p:pic>
          <p:nvPicPr>
            <p:cNvPr id="11" name="图片 10" descr="1"/>
            <p:cNvPicPr>
              <a:picLocks noChangeAspect="1"/>
            </p:cNvPicPr>
            <p:nvPr>
              <p:custDataLst>
                <p:tags r:id="rId11"/>
              </p:custDataLst>
            </p:nvPr>
          </p:nvPicPr>
          <p:blipFill>
            <a:blip r:embed="rId3"/>
            <a:stretch>
              <a:fillRect/>
            </a:stretch>
          </p:blipFill>
          <p:spPr>
            <a:xfrm>
              <a:off x="7564" y="2210"/>
              <a:ext cx="10599" cy="1673"/>
            </a:xfrm>
            <a:prstGeom prst="rect">
              <a:avLst/>
            </a:prstGeom>
          </p:spPr>
        </p:pic>
        <p:sp>
          <p:nvSpPr>
            <p:cNvPr id="12" name="文本框 11"/>
            <p:cNvSpPr txBox="1"/>
            <p:nvPr>
              <p:custDataLst>
                <p:tags r:id="rId12"/>
              </p:custDataLst>
            </p:nvPr>
          </p:nvSpPr>
          <p:spPr>
            <a:xfrm>
              <a:off x="7770" y="2450"/>
              <a:ext cx="2318" cy="822"/>
            </a:xfrm>
            <a:prstGeom prst="rect">
              <a:avLst/>
            </a:prstGeom>
            <a:noFill/>
          </p:spPr>
          <p:txBody>
            <a:bodyPr wrap="square" rtlCol="0">
              <a:spAutoFit/>
            </a:bodyPr>
            <a:p>
              <a:pPr algn="ctr"/>
              <a:r>
                <a:rPr lang="zh-CN" altLang="en-US" sz="2800">
                  <a:solidFill>
                    <a:srgbClr val="FFF8DC"/>
                  </a:solidFill>
                  <a:latin typeface="黑体" panose="02010609060101010101" charset="-122"/>
                  <a:ea typeface="黑体" panose="02010609060101010101" charset="-122"/>
                </a:rPr>
                <a:t>第</a:t>
              </a:r>
              <a:r>
                <a:rPr lang="zh-CN" altLang="en-US" sz="2800">
                  <a:solidFill>
                    <a:srgbClr val="FFF8DC"/>
                  </a:solidFill>
                  <a:latin typeface="黑体" panose="02010609060101010101" charset="-122"/>
                  <a:ea typeface="黑体" panose="02010609060101010101" charset="-122"/>
                </a:rPr>
                <a:t>三章</a:t>
              </a:r>
              <a:endParaRPr lang="zh-CN" altLang="en-US" sz="2800">
                <a:solidFill>
                  <a:srgbClr val="FFF8DC"/>
                </a:solidFill>
                <a:latin typeface="黑体" panose="02010609060101010101" charset="-122"/>
                <a:ea typeface="黑体" panose="02010609060101010101" charset="-122"/>
              </a:endParaRPr>
            </a:p>
          </p:txBody>
        </p:sp>
        <p:sp>
          <p:nvSpPr>
            <p:cNvPr id="13" name="文本框 12"/>
            <p:cNvSpPr txBox="1"/>
            <p:nvPr>
              <p:custDataLst>
                <p:tags r:id="rId13"/>
              </p:custDataLst>
            </p:nvPr>
          </p:nvSpPr>
          <p:spPr>
            <a:xfrm>
              <a:off x="10330" y="2410"/>
              <a:ext cx="7874" cy="919"/>
            </a:xfrm>
            <a:prstGeom prst="rect">
              <a:avLst/>
            </a:prstGeom>
            <a:noFill/>
          </p:spPr>
          <p:txBody>
            <a:bodyPr wrap="square" rtlCol="0">
              <a:spAutoFit/>
            </a:bodyPr>
            <a:p>
              <a:pPr algn="l"/>
              <a:r>
                <a:rPr lang="zh-CN" altLang="en-US" sz="3200">
                  <a:solidFill>
                    <a:schemeClr val="tx1">
                      <a:lumMod val="65000"/>
                      <a:lumOff val="35000"/>
                    </a:schemeClr>
                  </a:solidFill>
                  <a:latin typeface="黑体" panose="02010609060101010101" charset="-122"/>
                  <a:ea typeface="黑体" panose="02010609060101010101" charset="-122"/>
                </a:rPr>
                <a:t>要慢牛不要疯牛</a:t>
              </a:r>
              <a:endParaRPr lang="zh-CN" altLang="en-US" sz="3200">
                <a:solidFill>
                  <a:schemeClr val="tx1">
                    <a:lumMod val="65000"/>
                    <a:lumOff val="35000"/>
                  </a:schemeClr>
                </a:solidFill>
                <a:latin typeface="黑体" panose="02010609060101010101" charset="-122"/>
                <a:ea typeface="黑体" panose="02010609060101010101" charset="-122"/>
              </a:endParaRPr>
            </a:p>
          </p:txBody>
        </p:sp>
      </p:grpSp>
      <p:grpSp>
        <p:nvGrpSpPr>
          <p:cNvPr id="14" name="组合 13"/>
          <p:cNvGrpSpPr/>
          <p:nvPr>
            <p:custDataLst>
              <p:tags r:id="rId14"/>
            </p:custDataLst>
          </p:nvPr>
        </p:nvGrpSpPr>
        <p:grpSpPr>
          <a:xfrm>
            <a:off x="4751070" y="4850765"/>
            <a:ext cx="6756400" cy="1062355"/>
            <a:chOff x="7564" y="2210"/>
            <a:chExt cx="10640" cy="1673"/>
          </a:xfrm>
        </p:grpSpPr>
        <p:pic>
          <p:nvPicPr>
            <p:cNvPr id="15" name="图片 14" descr="1"/>
            <p:cNvPicPr>
              <a:picLocks noChangeAspect="1"/>
            </p:cNvPicPr>
            <p:nvPr>
              <p:custDataLst>
                <p:tags r:id="rId15"/>
              </p:custDataLst>
            </p:nvPr>
          </p:nvPicPr>
          <p:blipFill>
            <a:blip r:embed="rId3"/>
            <a:stretch>
              <a:fillRect/>
            </a:stretch>
          </p:blipFill>
          <p:spPr>
            <a:xfrm>
              <a:off x="7564" y="2210"/>
              <a:ext cx="10599" cy="1673"/>
            </a:xfrm>
            <a:prstGeom prst="rect">
              <a:avLst/>
            </a:prstGeom>
          </p:spPr>
        </p:pic>
        <p:sp>
          <p:nvSpPr>
            <p:cNvPr id="16" name="文本框 15"/>
            <p:cNvSpPr txBox="1"/>
            <p:nvPr>
              <p:custDataLst>
                <p:tags r:id="rId16"/>
              </p:custDataLst>
            </p:nvPr>
          </p:nvSpPr>
          <p:spPr>
            <a:xfrm>
              <a:off x="7770" y="2450"/>
              <a:ext cx="2318" cy="822"/>
            </a:xfrm>
            <a:prstGeom prst="rect">
              <a:avLst/>
            </a:prstGeom>
            <a:noFill/>
          </p:spPr>
          <p:txBody>
            <a:bodyPr wrap="square" rtlCol="0">
              <a:spAutoFit/>
            </a:bodyPr>
            <a:p>
              <a:pPr algn="ctr"/>
              <a:r>
                <a:rPr lang="zh-CN" altLang="en-US" sz="2800">
                  <a:solidFill>
                    <a:srgbClr val="FFF8DC"/>
                  </a:solidFill>
                  <a:latin typeface="黑体" panose="02010609060101010101" charset="-122"/>
                  <a:ea typeface="黑体" panose="02010609060101010101" charset="-122"/>
                </a:rPr>
                <a:t>第</a:t>
              </a:r>
              <a:r>
                <a:rPr lang="zh-CN" altLang="en-US" sz="2800">
                  <a:solidFill>
                    <a:srgbClr val="FFF8DC"/>
                  </a:solidFill>
                  <a:latin typeface="黑体" panose="02010609060101010101" charset="-122"/>
                  <a:ea typeface="黑体" panose="02010609060101010101" charset="-122"/>
                </a:rPr>
                <a:t>四章</a:t>
              </a:r>
              <a:endParaRPr lang="zh-CN" altLang="en-US" sz="2800">
                <a:solidFill>
                  <a:srgbClr val="FFF8DC"/>
                </a:solidFill>
                <a:latin typeface="黑体" panose="02010609060101010101" charset="-122"/>
                <a:ea typeface="黑体" panose="02010609060101010101" charset="-122"/>
              </a:endParaRPr>
            </a:p>
          </p:txBody>
        </p:sp>
        <p:sp>
          <p:nvSpPr>
            <p:cNvPr id="17" name="文本框 16"/>
            <p:cNvSpPr txBox="1"/>
            <p:nvPr>
              <p:custDataLst>
                <p:tags r:id="rId17"/>
              </p:custDataLst>
            </p:nvPr>
          </p:nvSpPr>
          <p:spPr>
            <a:xfrm>
              <a:off x="10330" y="2410"/>
              <a:ext cx="7874" cy="919"/>
            </a:xfrm>
            <a:prstGeom prst="rect">
              <a:avLst/>
            </a:prstGeom>
            <a:noFill/>
          </p:spPr>
          <p:txBody>
            <a:bodyPr wrap="square" rtlCol="0">
              <a:spAutoFit/>
            </a:bodyPr>
            <a:p>
              <a:pPr algn="l"/>
              <a:r>
                <a:rPr lang="zh-CN" altLang="en-US" sz="3200">
                  <a:solidFill>
                    <a:schemeClr val="tx1">
                      <a:lumMod val="65000"/>
                      <a:lumOff val="35000"/>
                    </a:schemeClr>
                  </a:solidFill>
                  <a:latin typeface="黑体" panose="02010609060101010101" charset="-122"/>
                  <a:ea typeface="黑体" panose="02010609060101010101" charset="-122"/>
                </a:rPr>
                <a:t>科技强则国家强</a:t>
              </a:r>
              <a:endParaRPr lang="zh-CN" altLang="en-US" sz="3200">
                <a:solidFill>
                  <a:schemeClr val="tx1">
                    <a:lumMod val="65000"/>
                    <a:lumOff val="35000"/>
                  </a:schemeClr>
                </a:solidFill>
                <a:latin typeface="黑体" panose="02010609060101010101" charset="-122"/>
                <a:ea typeface="黑体" panose="02010609060101010101" charset="-122"/>
              </a:endParaRPr>
            </a:p>
          </p:txBody>
        </p:sp>
      </p:grpSp>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562860" y="2130425"/>
            <a:ext cx="2803525" cy="464185"/>
          </a:xfrm>
          <a:prstGeom prst="rect">
            <a:avLst/>
          </a:prstGeom>
          <a:noFill/>
          <a:effectLst>
            <a:reflection blurRad="6350" stA="36000" endA="300" endPos="25000" dir="5400000" sy="-100000" algn="bl" rotWithShape="0"/>
          </a:effectLst>
        </p:spPr>
        <p:txBody>
          <a:bodyPr wrap="square" rtlCol="0">
            <a:noAutofit/>
          </a:bodyPr>
          <a:p>
            <a:pPr algn="l">
              <a:lnSpc>
                <a:spcPct val="80000"/>
              </a:lnSpc>
            </a:pPr>
            <a:r>
              <a:rPr lang="zh-CN" altLang="en-US" sz="4200">
                <a:gradFill>
                  <a:gsLst>
                    <a:gs pos="0">
                      <a:schemeClr val="bg1"/>
                    </a:gs>
                    <a:gs pos="100000">
                      <a:srgbClr val="FFF795"/>
                    </a:gs>
                  </a:gsLst>
                  <a:lin ang="540000" scaled="1"/>
                </a:gradFill>
                <a:latin typeface="黑体" panose="02010609060101010101" charset="-122"/>
                <a:ea typeface="黑体" panose="02010609060101010101" charset="-122"/>
              </a:rPr>
              <a:t>PART 01</a:t>
            </a:r>
            <a:endParaRPr lang="zh-CN" altLang="en-US" sz="4200">
              <a:gradFill>
                <a:gsLst>
                  <a:gs pos="0">
                    <a:schemeClr val="bg1"/>
                  </a:gs>
                  <a:gs pos="100000">
                    <a:srgbClr val="FFF795"/>
                  </a:gs>
                </a:gsLst>
                <a:lin ang="540000" scaled="1"/>
              </a:gradFill>
              <a:latin typeface="黑体" panose="02010609060101010101" charset="-122"/>
              <a:ea typeface="黑体" panose="02010609060101010101" charset="-122"/>
            </a:endParaRPr>
          </a:p>
        </p:txBody>
      </p:sp>
      <p:sp>
        <p:nvSpPr>
          <p:cNvPr id="3" name="文本框 2"/>
          <p:cNvSpPr txBox="1"/>
          <p:nvPr/>
        </p:nvSpPr>
        <p:spPr>
          <a:xfrm>
            <a:off x="0" y="2871470"/>
            <a:ext cx="11668125" cy="752475"/>
          </a:xfrm>
          <a:prstGeom prst="rect">
            <a:avLst/>
          </a:prstGeom>
          <a:noFill/>
          <a:effectLst>
            <a:reflection blurRad="6350" stA="15000" endA="300" endPos="20000" dir="5400000" sy="-100000" algn="bl" rotWithShape="0"/>
          </a:effectLst>
        </p:spPr>
        <p:txBody>
          <a:bodyPr wrap="square" rtlCol="0">
            <a:noAutofit/>
          </a:bodyPr>
          <a:p>
            <a:pPr algn="ctr">
              <a:lnSpc>
                <a:spcPct val="80000"/>
              </a:lnSpc>
            </a:pPr>
            <a:r>
              <a:rPr lang="en-US" altLang="zh-CN" sz="6400">
                <a:gradFill>
                  <a:gsLst>
                    <a:gs pos="0">
                      <a:srgbClr val="F42031"/>
                    </a:gs>
                    <a:gs pos="100000">
                      <a:srgbClr val="F42031"/>
                    </a:gs>
                  </a:gsLst>
                  <a:lin ang="540000" scaled="1"/>
                </a:gradFill>
                <a:latin typeface="黑体" panose="02010609060101010101" charset="-122"/>
                <a:ea typeface="黑体" panose="02010609060101010101" charset="-122"/>
                <a:cs typeface="黑体" panose="02010609060101010101" charset="-122"/>
                <a:sym typeface="+mn-ea"/>
              </a:rPr>
              <a:t>“924”</a:t>
            </a:r>
            <a:r>
              <a:rPr lang="zh-CN" altLang="en-US" sz="6400">
                <a:gradFill>
                  <a:gsLst>
                    <a:gs pos="0">
                      <a:srgbClr val="F42031"/>
                    </a:gs>
                    <a:gs pos="100000">
                      <a:srgbClr val="F42031"/>
                    </a:gs>
                  </a:gsLst>
                  <a:lin ang="540000" scaled="1"/>
                </a:gradFill>
                <a:latin typeface="黑体" panose="02010609060101010101" charset="-122"/>
                <a:ea typeface="黑体" panose="02010609060101010101" charset="-122"/>
                <a:cs typeface="黑体" panose="02010609060101010101" charset="-122"/>
                <a:sym typeface="+mn-ea"/>
              </a:rPr>
              <a:t>政策组合拳</a:t>
            </a:r>
            <a:endParaRPr lang="zh-CN" altLang="en-US" sz="6400">
              <a:gradFill>
                <a:gsLst>
                  <a:gs pos="0">
                    <a:srgbClr val="F42031"/>
                  </a:gs>
                  <a:gs pos="100000">
                    <a:srgbClr val="F42031"/>
                  </a:gs>
                </a:gsLst>
                <a:lin ang="540000" scaled="1"/>
              </a:gradFill>
              <a:latin typeface="黑体" panose="02010609060101010101" charset="-122"/>
              <a:ea typeface="黑体" panose="02010609060101010101" charset="-122"/>
              <a:cs typeface="黑体" panose="02010609060101010101" charset="-122"/>
              <a:sym typeface="+mn-ea"/>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9</a:t>
            </a: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月</a:t>
            </a:r>
            <a:r>
              <a:rPr lang="en-US" altLang="zh-CN"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26</a:t>
            </a: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rPr>
              <a:t>日，中央政治局会议</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cs typeface="黑体" panose="02010609060101010101" charset="-122"/>
              <a:sym typeface="+mn-ea"/>
            </a:endParaRPr>
          </a:p>
        </p:txBody>
      </p:sp>
      <p:sp>
        <p:nvSpPr>
          <p:cNvPr id="31" name="Rectangle 41732_#color_#shadow_$dk1-788&amp;2007"/>
          <p:cNvSpPr/>
          <p:nvPr>
            <p:custDataLst>
              <p:tags r:id="rId1"/>
            </p:custDataLst>
          </p:nvPr>
        </p:nvSpPr>
        <p:spPr>
          <a:xfrm>
            <a:off x="998855" y="915939"/>
            <a:ext cx="10466705" cy="1404381"/>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solidFill>
                <a:schemeClr val="tx1"/>
              </a:solidFill>
            </a:endParaRPr>
          </a:p>
        </p:txBody>
      </p:sp>
      <p:sp>
        <p:nvSpPr>
          <p:cNvPr id="5" name="矩形 4"/>
          <p:cNvSpPr/>
          <p:nvPr>
            <p:custDataLst>
              <p:tags r:id="rId2"/>
            </p:custDataLst>
          </p:nvPr>
        </p:nvSpPr>
        <p:spPr>
          <a:xfrm>
            <a:off x="1225060" y="1242860"/>
            <a:ext cx="899605" cy="757493"/>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01</a:t>
            </a:r>
            <a:endParaRPr lang="en-US" altLang="zh-CN" sz="3200" b="1">
              <a:solidFill>
                <a:schemeClr val="accent1"/>
              </a:solidFill>
              <a:latin typeface="+mn-ea"/>
              <a:cs typeface="+mn-ea"/>
            </a:endParaRPr>
          </a:p>
        </p:txBody>
      </p:sp>
      <p:sp>
        <p:nvSpPr>
          <p:cNvPr id="10" name="矩形 9"/>
          <p:cNvSpPr/>
          <p:nvPr>
            <p:custDataLst>
              <p:tags r:id="rId3"/>
            </p:custDataLst>
          </p:nvPr>
        </p:nvSpPr>
        <p:spPr>
          <a:xfrm>
            <a:off x="2272665" y="1372235"/>
            <a:ext cx="8845550" cy="887730"/>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rgbClr val="404040"/>
                </a:solidFill>
                <a:latin typeface="黑体" panose="02010609060101010101" charset="-122"/>
                <a:ea typeface="黑体" panose="02010609060101010101" charset="-122"/>
                <a:cs typeface="黑体" panose="02010609060101010101" charset="-122"/>
                <a:sym typeface="+mn-ea"/>
              </a:rPr>
              <a:t>会议强调</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切实增强做好经济工作的责任感和紧迫感</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，不同于</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7</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月会议的</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保持战略定力</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，显示出稳增长政策加码的急迫性。</a:t>
            </a:r>
            <a:endParaRPr lang="zh-CN" altLang="en-US" sz="1400">
              <a:solidFill>
                <a:srgbClr val="404040"/>
              </a:solidFill>
              <a:latin typeface="黑体" panose="02010609060101010101" charset="-122"/>
              <a:ea typeface="黑体" panose="02010609060101010101" charset="-122"/>
              <a:cs typeface="黑体" panose="02010609060101010101" charset="-122"/>
            </a:endParaRPr>
          </a:p>
        </p:txBody>
      </p:sp>
      <p:sp>
        <p:nvSpPr>
          <p:cNvPr id="12" name="矩形 11"/>
          <p:cNvSpPr/>
          <p:nvPr>
            <p:custDataLst>
              <p:tags r:id="rId4"/>
            </p:custDataLst>
          </p:nvPr>
        </p:nvSpPr>
        <p:spPr>
          <a:xfrm>
            <a:off x="2272643" y="969067"/>
            <a:ext cx="8706609" cy="436113"/>
          </a:xfrm>
          <a:prstGeom prst="rect">
            <a:avLst/>
          </a:prstGeom>
          <a:noFill/>
        </p:spPr>
        <p:txBody>
          <a:bodyPr wrap="square" lIns="0" tIns="0" rIns="0" bIns="0" rtlCol="0" anchor="ctr">
            <a:noAutofit/>
          </a:bodyPr>
          <a:p>
            <a:pPr>
              <a:spcBef>
                <a:spcPct val="0"/>
              </a:spcBef>
              <a:spcAft>
                <a:spcPct val="0"/>
              </a:spcAft>
            </a:pPr>
            <a:r>
              <a:rPr lang="zh-CN" altLang="en-US" sz="2000" b="1" dirty="0">
                <a:solidFill>
                  <a:srgbClr val="151515"/>
                </a:solidFill>
                <a:latin typeface="黑体" panose="02010609060101010101" charset="-122"/>
                <a:ea typeface="黑体" panose="02010609060101010101" charset="-122"/>
                <a:cs typeface="黑体" panose="02010609060101010101" charset="-122"/>
              </a:rPr>
              <a:t>从</a:t>
            </a:r>
            <a:r>
              <a:rPr lang="en-US" altLang="zh-CN" sz="2000" b="1" dirty="0">
                <a:solidFill>
                  <a:srgbClr val="151515"/>
                </a:solidFill>
                <a:latin typeface="黑体" panose="02010609060101010101" charset="-122"/>
                <a:ea typeface="黑体" panose="02010609060101010101" charset="-122"/>
                <a:cs typeface="黑体" panose="02010609060101010101" charset="-122"/>
              </a:rPr>
              <a:t>“</a:t>
            </a:r>
            <a:r>
              <a:rPr lang="zh-CN" altLang="en-US" sz="2000" b="1" dirty="0">
                <a:solidFill>
                  <a:srgbClr val="151515"/>
                </a:solidFill>
                <a:latin typeface="黑体" panose="02010609060101010101" charset="-122"/>
                <a:ea typeface="黑体" panose="02010609060101010101" charset="-122"/>
                <a:cs typeface="黑体" panose="02010609060101010101" charset="-122"/>
              </a:rPr>
              <a:t>保持战略定力</a:t>
            </a:r>
            <a:r>
              <a:rPr lang="en-US" altLang="zh-CN" sz="2000" b="1" dirty="0">
                <a:solidFill>
                  <a:srgbClr val="151515"/>
                </a:solidFill>
                <a:latin typeface="黑体" panose="02010609060101010101" charset="-122"/>
                <a:ea typeface="黑体" panose="02010609060101010101" charset="-122"/>
                <a:cs typeface="黑体" panose="02010609060101010101" charset="-122"/>
              </a:rPr>
              <a:t>”</a:t>
            </a:r>
            <a:r>
              <a:rPr lang="zh-CN" altLang="en-US" sz="2000" b="1" dirty="0">
                <a:solidFill>
                  <a:srgbClr val="151515"/>
                </a:solidFill>
                <a:latin typeface="黑体" panose="02010609060101010101" charset="-122"/>
                <a:ea typeface="黑体" panose="02010609060101010101" charset="-122"/>
                <a:cs typeface="黑体" panose="02010609060101010101" charset="-122"/>
              </a:rPr>
              <a:t>到</a:t>
            </a:r>
            <a:r>
              <a:rPr lang="en-US" altLang="zh-CN" sz="2000" b="1" dirty="0">
                <a:solidFill>
                  <a:srgbClr val="151515"/>
                </a:solidFill>
                <a:latin typeface="黑体" panose="02010609060101010101" charset="-122"/>
                <a:ea typeface="黑体" panose="02010609060101010101" charset="-122"/>
                <a:cs typeface="黑体" panose="02010609060101010101" charset="-122"/>
              </a:rPr>
              <a:t>“</a:t>
            </a:r>
            <a:r>
              <a:rPr lang="zh-CN" altLang="en-US" sz="2000" b="1" dirty="0">
                <a:solidFill>
                  <a:srgbClr val="151515"/>
                </a:solidFill>
                <a:latin typeface="黑体" panose="02010609060101010101" charset="-122"/>
                <a:ea typeface="黑体" panose="02010609060101010101" charset="-122"/>
                <a:cs typeface="黑体" panose="02010609060101010101" charset="-122"/>
              </a:rPr>
              <a:t>增强紧迫感</a:t>
            </a:r>
            <a:r>
              <a:rPr lang="en-US" altLang="zh-CN" sz="2000" b="1" dirty="0">
                <a:solidFill>
                  <a:srgbClr val="151515"/>
                </a:solidFill>
                <a:latin typeface="黑体" panose="02010609060101010101" charset="-122"/>
                <a:ea typeface="黑体" panose="02010609060101010101" charset="-122"/>
                <a:cs typeface="黑体" panose="02010609060101010101" charset="-122"/>
              </a:rPr>
              <a:t>”</a:t>
            </a:r>
            <a:endParaRPr lang="zh-CN" altLang="en-US" sz="2000" b="1" dirty="0">
              <a:solidFill>
                <a:srgbClr val="151515"/>
              </a:solidFill>
              <a:latin typeface="黑体" panose="02010609060101010101" charset="-122"/>
              <a:ea typeface="黑体" panose="02010609060101010101" charset="-122"/>
              <a:cs typeface="黑体" panose="02010609060101010101" charset="-122"/>
            </a:endParaRPr>
          </a:p>
        </p:txBody>
      </p:sp>
      <p:sp>
        <p:nvSpPr>
          <p:cNvPr id="17" name="Rectangle 41732_#color_#shadow_$dk1-788&amp;2007"/>
          <p:cNvSpPr/>
          <p:nvPr>
            <p:custDataLst>
              <p:tags r:id="rId5"/>
            </p:custDataLst>
          </p:nvPr>
        </p:nvSpPr>
        <p:spPr>
          <a:xfrm>
            <a:off x="998855" y="2469060"/>
            <a:ext cx="10466705" cy="1645364"/>
          </a:xfrm>
          <a:prstGeom prst="roundRect">
            <a:avLst/>
          </a:prstGeom>
          <a:solidFill>
            <a:srgbClr val="FFFFFF"/>
          </a:solidFill>
          <a:effectLst>
            <a:outerShdw blurRad="508000" dist="76200" dir="5400000" algn="bl" rotWithShape="0">
              <a:schemeClr val="accent2">
                <a:alpha val="20000"/>
              </a:schemeClr>
            </a:outerShdw>
          </a:effectLst>
        </p:spPr>
        <p:txBody>
          <a:bodyPr/>
          <a:p>
            <a:endParaRPr lang="zh-CN" altLang="en-US">
              <a:solidFill>
                <a:schemeClr val="tx1"/>
              </a:solidFill>
            </a:endParaRPr>
          </a:p>
        </p:txBody>
      </p:sp>
      <p:sp>
        <p:nvSpPr>
          <p:cNvPr id="14" name="矩形 13"/>
          <p:cNvSpPr/>
          <p:nvPr>
            <p:custDataLst>
              <p:tags r:id="rId6"/>
            </p:custDataLst>
          </p:nvPr>
        </p:nvSpPr>
        <p:spPr>
          <a:xfrm>
            <a:off x="1225060" y="3211234"/>
            <a:ext cx="899822" cy="586634"/>
          </a:xfrm>
          <a:prstGeom prst="rect">
            <a:avLst/>
          </a:prstGeom>
          <a:noFill/>
        </p:spPr>
        <p:txBody>
          <a:bodyPr wrap="none" rtlCol="0" anchor="ctr" anchorCtr="0">
            <a:noAutofit/>
          </a:bodyPr>
          <a:p>
            <a:pPr algn="ctr">
              <a:spcBef>
                <a:spcPct val="0"/>
              </a:spcBef>
              <a:spcAft>
                <a:spcPct val="0"/>
              </a:spcAft>
            </a:pPr>
            <a:r>
              <a:rPr lang="en-US" altLang="zh-CN" sz="3200" b="1">
                <a:solidFill>
                  <a:schemeClr val="accent2"/>
                </a:solidFill>
                <a:latin typeface="+mn-ea"/>
                <a:cs typeface="+mn-ea"/>
              </a:rPr>
              <a:t>02</a:t>
            </a:r>
            <a:endParaRPr lang="en-US" altLang="zh-CN" sz="3200" b="1">
              <a:solidFill>
                <a:schemeClr val="accent2"/>
              </a:solidFill>
              <a:latin typeface="+mn-ea"/>
              <a:cs typeface="+mn-ea"/>
            </a:endParaRPr>
          </a:p>
        </p:txBody>
      </p:sp>
      <p:sp>
        <p:nvSpPr>
          <p:cNvPr id="15" name="矩形 14"/>
          <p:cNvSpPr/>
          <p:nvPr>
            <p:custDataLst>
              <p:tags r:id="rId7"/>
            </p:custDataLst>
          </p:nvPr>
        </p:nvSpPr>
        <p:spPr>
          <a:xfrm>
            <a:off x="2273300" y="2967990"/>
            <a:ext cx="8906510" cy="936625"/>
          </a:xfrm>
          <a:prstGeom prst="rect">
            <a:avLst/>
          </a:prstGeom>
          <a:noFill/>
        </p:spPr>
        <p:txBody>
          <a:bodyPr wrap="square" lIns="0" tIns="0" rIns="0" bIns="0" rtlCol="0" anchor="t">
            <a:noAutofit/>
          </a:bodyPr>
          <a:p>
            <a:pPr algn="just">
              <a:lnSpc>
                <a:spcPct val="150000"/>
              </a:lnSpc>
              <a:spcBef>
                <a:spcPct val="0"/>
              </a:spcBef>
              <a:spcAft>
                <a:spcPct val="0"/>
              </a:spcAft>
            </a:pPr>
            <a:r>
              <a:rPr lang="en-US" altLang="zh-CN" sz="1400">
                <a:solidFill>
                  <a:srgbClr val="FF0000"/>
                </a:solidFill>
                <a:latin typeface="黑体" panose="02010609060101010101" charset="-122"/>
                <a:ea typeface="黑体" panose="02010609060101010101" charset="-122"/>
                <a:cs typeface="黑体" panose="02010609060101010101" charset="-122"/>
                <a:sym typeface="+mn-ea"/>
              </a:rPr>
              <a:t>1</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扩展政策补贴范围，支持金额较小、具备黏性的服务类消费；</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2</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聚焦青年群体，关注购房群体、农民工和新市民，对其发放大规模、有时效限制的消费券，释放</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安家置业</a:t>
            </a:r>
            <a:r>
              <a:rPr lang="en-US" altLang="zh-CN" sz="1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的消费潜力；</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3</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rPr>
              <a:t>向各地拨付资金，鼓励地方政府发放消费券、放松公积金提取和使用限制等，探索个性化消费支持政策，同时建立促消费政策的评估机制。</a:t>
            </a:r>
            <a:endParaRPr lang="zh-CN" altLang="en-US" sz="1400">
              <a:solidFill>
                <a:srgbClr val="404040"/>
              </a:solidFill>
              <a:latin typeface="黑体" panose="02010609060101010101" charset="-122"/>
              <a:ea typeface="黑体" panose="02010609060101010101" charset="-122"/>
              <a:cs typeface="黑体" panose="02010609060101010101" charset="-122"/>
            </a:endParaRPr>
          </a:p>
        </p:txBody>
      </p:sp>
      <p:sp>
        <p:nvSpPr>
          <p:cNvPr id="16" name="矩形 15"/>
          <p:cNvSpPr/>
          <p:nvPr>
            <p:custDataLst>
              <p:tags r:id="rId8"/>
            </p:custDataLst>
          </p:nvPr>
        </p:nvSpPr>
        <p:spPr>
          <a:xfrm>
            <a:off x="2271991" y="2534249"/>
            <a:ext cx="8707261" cy="433505"/>
          </a:xfrm>
          <a:prstGeom prst="rect">
            <a:avLst/>
          </a:prstGeom>
          <a:noFill/>
        </p:spPr>
        <p:txBody>
          <a:bodyPr wrap="square" lIns="0" tIns="0" rIns="0" bIns="0" rtlCol="0" anchor="ctr">
            <a:noAutofit/>
          </a:bodyPr>
          <a:p>
            <a:pPr>
              <a:spcBef>
                <a:spcPct val="0"/>
              </a:spcBef>
              <a:spcAft>
                <a:spcPct val="0"/>
              </a:spcAft>
            </a:pPr>
            <a:r>
              <a:rPr lang="en-US" altLang="zh-CN" sz="2000" b="1">
                <a:solidFill>
                  <a:srgbClr val="151515"/>
                </a:solidFill>
                <a:latin typeface="黑体" panose="02010609060101010101" charset="-122"/>
                <a:ea typeface="黑体" panose="02010609060101010101" charset="-122"/>
                <a:cs typeface="黑体" panose="02010609060101010101" charset="-122"/>
              </a:rPr>
              <a:t>“</a:t>
            </a:r>
            <a:r>
              <a:rPr lang="zh-CN" altLang="en-US" sz="2000" b="1">
                <a:solidFill>
                  <a:srgbClr val="151515"/>
                </a:solidFill>
                <a:latin typeface="黑体" panose="02010609060101010101" charset="-122"/>
                <a:ea typeface="黑体" panose="02010609060101010101" charset="-122"/>
                <a:cs typeface="黑体" panose="02010609060101010101" charset="-122"/>
              </a:rPr>
              <a:t>把促消费和惠民生结合起来</a:t>
            </a:r>
            <a:r>
              <a:rPr lang="en-US" altLang="zh-CN" sz="2000" b="1">
                <a:solidFill>
                  <a:srgbClr val="151515"/>
                </a:solidFill>
                <a:latin typeface="黑体" panose="02010609060101010101" charset="-122"/>
                <a:ea typeface="黑体" panose="02010609060101010101" charset="-122"/>
                <a:cs typeface="黑体" panose="02010609060101010101" charset="-122"/>
              </a:rPr>
              <a:t>”</a:t>
            </a:r>
            <a:endParaRPr lang="en-US" altLang="zh-CN" sz="2000" b="1">
              <a:solidFill>
                <a:srgbClr val="151515"/>
              </a:solidFill>
              <a:latin typeface="黑体" panose="02010609060101010101" charset="-122"/>
              <a:ea typeface="黑体" panose="02010609060101010101" charset="-122"/>
              <a:cs typeface="黑体" panose="02010609060101010101" charset="-122"/>
            </a:endParaRPr>
          </a:p>
        </p:txBody>
      </p:sp>
      <p:sp>
        <p:nvSpPr>
          <p:cNvPr id="36" name="Rectangle 41732_#color_#shadow_$dk1-788&amp;2007"/>
          <p:cNvSpPr/>
          <p:nvPr>
            <p:custDataLst>
              <p:tags r:id="rId9"/>
            </p:custDataLst>
          </p:nvPr>
        </p:nvSpPr>
        <p:spPr>
          <a:xfrm>
            <a:off x="998855" y="4341281"/>
            <a:ext cx="10466705" cy="1683173"/>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solidFill>
                <a:schemeClr val="tx1"/>
              </a:solidFill>
            </a:endParaRPr>
          </a:p>
        </p:txBody>
      </p:sp>
      <p:sp>
        <p:nvSpPr>
          <p:cNvPr id="18" name="矩形 17"/>
          <p:cNvSpPr/>
          <p:nvPr>
            <p:custDataLst>
              <p:tags r:id="rId10"/>
            </p:custDataLst>
          </p:nvPr>
        </p:nvSpPr>
        <p:spPr>
          <a:xfrm>
            <a:off x="1225060" y="4749689"/>
            <a:ext cx="899822" cy="586634"/>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03</a:t>
            </a:r>
            <a:endParaRPr lang="en-US" altLang="zh-CN" sz="3200" b="1">
              <a:solidFill>
                <a:schemeClr val="accent1"/>
              </a:solidFill>
              <a:latin typeface="+mn-ea"/>
              <a:cs typeface="+mn-ea"/>
            </a:endParaRPr>
          </a:p>
        </p:txBody>
      </p:sp>
      <p:sp>
        <p:nvSpPr>
          <p:cNvPr id="19" name="矩形 18"/>
          <p:cNvSpPr/>
          <p:nvPr>
            <p:custDataLst>
              <p:tags r:id="rId11"/>
            </p:custDataLst>
          </p:nvPr>
        </p:nvSpPr>
        <p:spPr>
          <a:xfrm>
            <a:off x="2272643" y="4905490"/>
            <a:ext cx="8706693" cy="719207"/>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rgbClr val="404040"/>
                </a:solidFill>
                <a:latin typeface="黑体" panose="02010609060101010101" charset="-122"/>
                <a:ea typeface="黑体" panose="02010609060101010101" charset="-122"/>
                <a:cs typeface="黑体" panose="02010609060101010101" charset="-122"/>
              </a:rPr>
              <a:t>对商品房建设要严控增量、优化存量、提高质量。</a:t>
            </a:r>
            <a:r>
              <a:rPr lang="en-US" altLang="zh-CN" sz="1400">
                <a:solidFill>
                  <a:srgbClr val="404040"/>
                </a:solidFill>
                <a:latin typeface="黑体" panose="02010609060101010101" charset="-122"/>
                <a:ea typeface="黑体" panose="02010609060101010101" charset="-122"/>
                <a:cs typeface="黑体" panose="02010609060101010101" charset="-122"/>
              </a:rPr>
              <a:t>9</a:t>
            </a:r>
            <a:r>
              <a:rPr lang="zh-CN" altLang="en-US" sz="1400">
                <a:solidFill>
                  <a:srgbClr val="404040"/>
                </a:solidFill>
                <a:latin typeface="黑体" panose="02010609060101010101" charset="-122"/>
                <a:ea typeface="黑体" panose="02010609060101010101" charset="-122"/>
                <a:cs typeface="黑体" panose="02010609060101010101" charset="-122"/>
              </a:rPr>
              <a:t>月</a:t>
            </a:r>
            <a:r>
              <a:rPr lang="en-US" altLang="zh-CN" sz="1400">
                <a:solidFill>
                  <a:srgbClr val="404040"/>
                </a:solidFill>
                <a:latin typeface="黑体" panose="02010609060101010101" charset="-122"/>
                <a:ea typeface="黑体" panose="02010609060101010101" charset="-122"/>
                <a:cs typeface="黑体" panose="02010609060101010101" charset="-122"/>
              </a:rPr>
              <a:t>24</a:t>
            </a:r>
            <a:r>
              <a:rPr lang="zh-CN" altLang="en-US" sz="1400">
                <a:solidFill>
                  <a:srgbClr val="404040"/>
                </a:solidFill>
                <a:latin typeface="黑体" panose="02010609060101010101" charset="-122"/>
                <a:ea typeface="黑体" panose="02010609060101010101" charset="-122"/>
                <a:cs typeface="黑体" panose="02010609060101010101" charset="-122"/>
              </a:rPr>
              <a:t>日国新办新闻发布会上，</a:t>
            </a:r>
            <a:r>
              <a:rPr lang="en-US" altLang="zh-CN" sz="1400">
                <a:solidFill>
                  <a:srgbClr val="404040"/>
                </a:solidFill>
                <a:latin typeface="黑体" panose="02010609060101010101" charset="-122"/>
                <a:ea typeface="黑体" panose="02010609060101010101" charset="-122"/>
                <a:cs typeface="黑体" panose="02010609060101010101" charset="-122"/>
              </a:rPr>
              <a:t>“</a:t>
            </a:r>
            <a:r>
              <a:rPr lang="zh-CN" altLang="en-US" sz="1400">
                <a:solidFill>
                  <a:srgbClr val="404040"/>
                </a:solidFill>
                <a:latin typeface="黑体" panose="02010609060101010101" charset="-122"/>
                <a:ea typeface="黑体" panose="02010609060101010101" charset="-122"/>
                <a:cs typeface="黑体" panose="02010609060101010101" charset="-122"/>
              </a:rPr>
              <a:t>降低存量房贷利率，抓紧完善土地、财税、金融等政策</a:t>
            </a:r>
            <a:r>
              <a:rPr lang="en-US" altLang="zh-CN" sz="1400">
                <a:solidFill>
                  <a:srgbClr val="404040"/>
                </a:solidFill>
                <a:latin typeface="黑体" panose="02010609060101010101" charset="-122"/>
                <a:ea typeface="黑体" panose="02010609060101010101" charset="-122"/>
                <a:cs typeface="黑体" panose="02010609060101010101" charset="-122"/>
              </a:rPr>
              <a:t>”</a:t>
            </a:r>
            <a:r>
              <a:rPr lang="zh-CN" altLang="en-US" sz="1400">
                <a:solidFill>
                  <a:srgbClr val="404040"/>
                </a:solidFill>
                <a:latin typeface="黑体" panose="02010609060101010101" charset="-122"/>
                <a:ea typeface="黑体" panose="02010609060101010101" charset="-122"/>
                <a:cs typeface="黑体" panose="02010609060101010101" charset="-122"/>
              </a:rPr>
              <a:t>已先行落地。</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1</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调整住房限购政策，尤其是对一线城市；</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2)</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支持盘活存量闲置土地，帮助企业改善土地库存结构；</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3)</a:t>
            </a:r>
            <a:r>
              <a:rPr lang="zh-CN" altLang="en-US" sz="1400">
                <a:solidFill>
                  <a:srgbClr val="404040"/>
                </a:solidFill>
                <a:latin typeface="黑体" panose="02010609060101010101" charset="-122"/>
                <a:ea typeface="黑体" panose="02010609060101010101" charset="-122"/>
                <a:cs typeface="黑体" panose="02010609060101010101" charset="-122"/>
                <a:sym typeface="+mn-ea"/>
              </a:rPr>
              <a:t>增加收储资金规模，优化收储相关措施。</a:t>
            </a:r>
            <a:endParaRPr lang="zh-CN" altLang="en-US" sz="1400" b="1">
              <a:solidFill>
                <a:srgbClr val="FF0000"/>
              </a:solidFill>
              <a:latin typeface="黑体" panose="02010609060101010101" charset="-122"/>
              <a:ea typeface="黑体" panose="02010609060101010101" charset="-122"/>
              <a:cs typeface="黑体" panose="02010609060101010101" charset="-122"/>
            </a:endParaRPr>
          </a:p>
        </p:txBody>
      </p:sp>
      <p:sp>
        <p:nvSpPr>
          <p:cNvPr id="20" name="矩形 19"/>
          <p:cNvSpPr/>
          <p:nvPr>
            <p:custDataLst>
              <p:tags r:id="rId12"/>
            </p:custDataLst>
          </p:nvPr>
        </p:nvSpPr>
        <p:spPr>
          <a:xfrm>
            <a:off x="2272643" y="4485022"/>
            <a:ext cx="8706692" cy="418123"/>
          </a:xfrm>
          <a:prstGeom prst="rect">
            <a:avLst/>
          </a:prstGeom>
          <a:noFill/>
        </p:spPr>
        <p:txBody>
          <a:bodyPr wrap="square" lIns="0" tIns="0" rIns="0" bIns="0" rtlCol="0" anchor="ctr">
            <a:noAutofit/>
          </a:bodyPr>
          <a:p>
            <a:pPr>
              <a:spcBef>
                <a:spcPct val="0"/>
              </a:spcBef>
              <a:spcAft>
                <a:spcPct val="0"/>
              </a:spcAft>
            </a:pPr>
            <a:r>
              <a:rPr lang="en-US" altLang="zh-CN" sz="2000" b="1">
                <a:solidFill>
                  <a:srgbClr val="151515"/>
                </a:solidFill>
                <a:latin typeface="黑体" panose="02010609060101010101" charset="-122"/>
                <a:ea typeface="黑体" panose="02010609060101010101" charset="-122"/>
                <a:cs typeface="黑体" panose="02010609060101010101" charset="-122"/>
              </a:rPr>
              <a:t>“</a:t>
            </a:r>
            <a:r>
              <a:rPr lang="zh-CN" altLang="en-US" sz="2000" b="1">
                <a:solidFill>
                  <a:srgbClr val="151515"/>
                </a:solidFill>
                <a:latin typeface="黑体" panose="02010609060101010101" charset="-122"/>
                <a:ea typeface="黑体" panose="02010609060101010101" charset="-122"/>
                <a:cs typeface="黑体" panose="02010609060101010101" charset="-122"/>
              </a:rPr>
              <a:t>促进房地产市场止跌回稳</a:t>
            </a:r>
            <a:r>
              <a:rPr lang="en-US" altLang="zh-CN" sz="2000" b="1">
                <a:solidFill>
                  <a:srgbClr val="151515"/>
                </a:solidFill>
                <a:latin typeface="黑体" panose="02010609060101010101" charset="-122"/>
                <a:ea typeface="黑体" panose="02010609060101010101" charset="-122"/>
                <a:cs typeface="黑体" panose="02010609060101010101" charset="-122"/>
              </a:rPr>
              <a:t>”</a:t>
            </a:r>
            <a:endParaRPr lang="en-US" altLang="zh-CN" sz="2000" b="1">
              <a:solidFill>
                <a:srgbClr val="151515"/>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Tree>
    <p:custDataLst>
      <p:tags r:id="rId1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5755005"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财政部：</a:t>
            </a:r>
            <a:r>
              <a:rPr lang="en-US" altLang="zh-CN"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10</a:t>
            </a:r>
            <a:r>
              <a:rPr lang="zh-CN" altLang="en-US"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rPr>
              <a:t>万亿化债</a:t>
            </a:r>
            <a:endParaRPr lang="zh-CN" altLang="en-US"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a:p>
            <a:pPr algn="ctr">
              <a:lnSpc>
                <a:spcPct val="80000"/>
              </a:lnSpc>
            </a:pPr>
            <a:endParaRPr lang="zh-CN" altLang="en-US" sz="3000" b="1">
              <a:gradFill>
                <a:gsLst>
                  <a:gs pos="0">
                    <a:schemeClr val="bg1"/>
                  </a:gs>
                  <a:gs pos="100000">
                    <a:srgbClr val="FFF795"/>
                  </a:gs>
                </a:gsLst>
                <a:lin ang="540000" scaled="1"/>
              </a:gradFill>
              <a:latin typeface="思源黑体 CN Bold" panose="020B0800000000000000" charset="-122"/>
              <a:ea typeface="思源黑体 CN Bold" panose="020B0800000000000000" charset="-122"/>
              <a:sym typeface="+mn-ea"/>
            </a:endParaRPr>
          </a:p>
        </p:txBody>
      </p:sp>
      <p:pic>
        <p:nvPicPr>
          <p:cNvPr id="4" name="图片 3"/>
          <p:cNvPicPr>
            <a:picLocks noChangeAspect="1"/>
          </p:cNvPicPr>
          <p:nvPr/>
        </p:nvPicPr>
        <p:blipFill>
          <a:blip r:embed="rId1"/>
          <a:stretch>
            <a:fillRect/>
          </a:stretch>
        </p:blipFill>
        <p:spPr>
          <a:xfrm>
            <a:off x="3575685" y="1341120"/>
            <a:ext cx="4356735" cy="5066665"/>
          </a:xfrm>
          <a:prstGeom prst="rect">
            <a:avLst/>
          </a:prstGeom>
        </p:spPr>
      </p:pic>
      <p:pic>
        <p:nvPicPr>
          <p:cNvPr id="6" name="图片 5"/>
          <p:cNvPicPr>
            <a:picLocks noChangeAspect="1"/>
          </p:cNvPicPr>
          <p:nvPr/>
        </p:nvPicPr>
        <p:blipFill>
          <a:blip r:embed="rId2"/>
          <a:stretch>
            <a:fillRect/>
          </a:stretch>
        </p:blipFill>
        <p:spPr>
          <a:xfrm>
            <a:off x="447040" y="598805"/>
            <a:ext cx="3054350" cy="4033520"/>
          </a:xfrm>
          <a:prstGeom prst="rect">
            <a:avLst/>
          </a:prstGeom>
        </p:spPr>
      </p:pic>
      <p:pic>
        <p:nvPicPr>
          <p:cNvPr id="7" name="图片 6"/>
          <p:cNvPicPr>
            <a:picLocks noChangeAspect="1"/>
          </p:cNvPicPr>
          <p:nvPr/>
        </p:nvPicPr>
        <p:blipFill>
          <a:blip r:embed="rId3"/>
          <a:stretch>
            <a:fillRect/>
          </a:stretch>
        </p:blipFill>
        <p:spPr>
          <a:xfrm>
            <a:off x="7947660" y="1341120"/>
            <a:ext cx="3905250" cy="5067300"/>
          </a:xfrm>
          <a:prstGeom prst="rect">
            <a:avLst/>
          </a:prstGeom>
        </p:spPr>
      </p:pic>
      <p:sp>
        <p:nvSpPr>
          <p:cNvPr id="8" name="文本框 7"/>
          <p:cNvSpPr txBox="1"/>
          <p:nvPr/>
        </p:nvSpPr>
        <p:spPr>
          <a:xfrm>
            <a:off x="3634105" y="598805"/>
            <a:ext cx="8144510" cy="607060"/>
          </a:xfrm>
          <a:prstGeom prst="rect">
            <a:avLst/>
          </a:prstGeom>
        </p:spPr>
        <p:txBody>
          <a:bodyPr>
            <a:noAutofit/>
          </a:bodyPr>
          <a:p>
            <a:pPr marL="0" indent="0"/>
            <a:r>
              <a:rPr lang="zh-CN" altLang="en-US" sz="1600">
                <a:solidFill>
                  <a:schemeClr val="tx1"/>
                </a:solidFill>
                <a:latin typeface="黑体" panose="02010609060101010101" charset="-122"/>
                <a:ea typeface="黑体" panose="02010609060101010101" charset="-122"/>
                <a:cs typeface="黑体" panose="02010609060101010101" charset="-122"/>
                <a:sym typeface="+mn-ea"/>
              </a:rPr>
              <a:t>以</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低息债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置换</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高息债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，将</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隐形债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转为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显性债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0" i="0">
                <a:solidFill>
                  <a:schemeClr val="tx1"/>
                </a:solidFill>
                <a:latin typeface="黑体" panose="02010609060101010101" charset="-122"/>
                <a:ea typeface="黑体" panose="02010609060101010101" charset="-122"/>
                <a:cs typeface="黑体" panose="02010609060101010101" charset="-122"/>
              </a:rPr>
              <a:t>地方债务的债权人主要是企业和银行，这轮债务置换在给地方政府“松绑”的同时，也让企业、银行等债权人的风险得以降低。</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447675" y="4832350"/>
            <a:ext cx="3186430" cy="1503045"/>
          </a:xfrm>
          <a:prstGeom prst="rect">
            <a:avLst/>
          </a:prstGeom>
        </p:spPr>
        <p:txBody>
          <a:bodyPr>
            <a:noAutofit/>
          </a:bodyPr>
          <a:p>
            <a:pPr marL="0" indent="0"/>
            <a:r>
              <a:rPr lang="zh-CN" altLang="en-US" sz="1600" b="0" i="0">
                <a:solidFill>
                  <a:schemeClr val="tx1"/>
                </a:solidFill>
                <a:latin typeface="黑体" panose="02010609060101010101" charset="-122"/>
                <a:ea typeface="黑体" panose="02010609060101010101" charset="-122"/>
                <a:cs typeface="黑体" panose="02010609060101010101" charset="-122"/>
              </a:rPr>
              <a:t>蓝佛安表示，实施这样一次大规模债务置换措施的背景，在于一些地方隐性债务规模大、利息负担重，不仅存在“爆雷”风险，也消耗了地方可用财力。</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447675" y="6132195"/>
            <a:ext cx="3053080"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6542405"/>
            <a:ext cx="12191365" cy="275590"/>
          </a:xfrm>
          <a:prstGeom prst="rect">
            <a:avLst/>
          </a:prstGeom>
          <a:noFill/>
        </p:spPr>
        <p:txBody>
          <a:bodyPr wrap="square" rtlCol="0">
            <a:spAutoFit/>
          </a:bodyPr>
          <a:p>
            <a:pPr algn="ctr"/>
            <a:r>
              <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rPr>
              <a:t>经传多赢首席投顾 :蔡英姿丨执业编号:A1120613090011  风险提示:观点基于软件数据和理论模型分析，仅供参考，不构成买卖建议，股市有风险，投资需谨慎！</a:t>
            </a:r>
            <a:endParaRPr lang="zh-CN" altLang="en-US" sz="1200">
              <a:solidFill>
                <a:schemeClr val="bg1">
                  <a:lumMod val="95000"/>
                </a:schemeClr>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5" name="文本框 4"/>
          <p:cNvSpPr txBox="1"/>
          <p:nvPr/>
        </p:nvSpPr>
        <p:spPr>
          <a:xfrm>
            <a:off x="3218180" y="62230"/>
            <a:ext cx="6164580" cy="375285"/>
          </a:xfrm>
          <a:prstGeom prst="rect">
            <a:avLst/>
          </a:prstGeom>
          <a:noFill/>
          <a:effectLst>
            <a:reflection stA="71000" endA="300" endPos="60000" dir="5400000" sy="-100000" algn="bl" rotWithShape="0"/>
          </a:effectLst>
        </p:spPr>
        <p:txBody>
          <a:bodyPr wrap="square" rtlCol="0">
            <a:noAutofit/>
          </a:bodyPr>
          <a:p>
            <a:pPr algn="ctr">
              <a:lnSpc>
                <a:spcPct val="80000"/>
              </a:lnSpc>
            </a:pPr>
            <a:r>
              <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rPr>
              <a:t>央行：创新性的金融支持股票市场</a:t>
            </a:r>
            <a:endParaRPr lang="zh-CN" altLang="en-US" sz="3000" b="1">
              <a:gradFill>
                <a:gsLst>
                  <a:gs pos="0">
                    <a:schemeClr val="bg1"/>
                  </a:gs>
                  <a:gs pos="100000">
                    <a:srgbClr val="FFF795"/>
                  </a:gs>
                </a:gsLst>
                <a:lin ang="540000" scaled="1"/>
              </a:gradFill>
              <a:latin typeface="黑体" panose="02010609060101010101" charset="-122"/>
              <a:ea typeface="黑体" panose="02010609060101010101" charset="-122"/>
              <a:sym typeface="+mn-ea"/>
            </a:endParaRPr>
          </a:p>
        </p:txBody>
      </p:sp>
      <p:sp>
        <p:nvSpPr>
          <p:cNvPr id="3" name="文本框 2"/>
          <p:cNvSpPr txBox="1"/>
          <p:nvPr/>
        </p:nvSpPr>
        <p:spPr>
          <a:xfrm>
            <a:off x="678180" y="638810"/>
            <a:ext cx="11002645" cy="5692775"/>
          </a:xfrm>
          <a:prstGeom prst="rect">
            <a:avLst/>
          </a:prstGeom>
          <a:noFill/>
        </p:spPr>
        <p:txBody>
          <a:bodyPr wrap="square" rtlCol="0" anchor="t">
            <a:noAutofit/>
          </a:bodyPr>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【非银机构“以券换券”增持股票】央行将创设证券、基金、保险公司互换便利，支持证券、基金、保险公司使用持有的债券、股票</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ETF</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、沪深</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300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成分股等资产作为抵押，从央行换入国债、央行票据等高流动性资产，通过卖出或质押获取的资金用于投资股票市场，首期操作规模</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5000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亿元。</a:t>
            </a:r>
            <a:endParaRPr lang="zh-CN" altLang="en-US" sz="1600" b="0" i="0">
              <a:solidFill>
                <a:schemeClr val="tx1"/>
              </a:solidFill>
              <a:latin typeface="黑体" panose="02010609060101010101" charset="-122"/>
              <a:ea typeface="黑体" panose="02010609060101010101" charset="-122"/>
              <a:cs typeface="黑体" panose="02010609060101010101" charset="-122"/>
            </a:endParaRPr>
          </a:p>
          <a:p>
            <a:pPr marL="0" indent="0">
              <a:lnSpc>
                <a:spcPct val="110000"/>
              </a:lnSpc>
            </a:pPr>
            <a:r>
              <a:rPr lang="zh-CN" altLang="en-US" sz="1600">
                <a:solidFill>
                  <a:schemeClr val="tx1"/>
                </a:solidFill>
                <a:latin typeface="黑体" panose="02010609060101010101" charset="-122"/>
                <a:ea typeface="黑体" panose="02010609060101010101" charset="-122"/>
                <a:cs typeface="黑体" panose="02010609060101010101" charset="-122"/>
                <a:sym typeface="+mn-ea"/>
              </a:rPr>
              <a:t>【贷款支持上市公司回购股票】央行将创设股票回购、增持专项再贷款，引导银行向上市公司和主要股东提供贷款，支持回购和增持股票。央行将向银行发放再贷款，提供的资金支持比例是</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，再贷款利率是</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1.75%</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，商业银行对客户发放的贷款利率</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2.25%</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左右，首期额是</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3000</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亿元。</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1"/>
          <a:stretch>
            <a:fillRect/>
          </a:stretch>
        </p:blipFill>
        <p:spPr>
          <a:xfrm>
            <a:off x="8326120" y="2298065"/>
            <a:ext cx="3148965" cy="4033520"/>
          </a:xfrm>
          <a:prstGeom prst="rect">
            <a:avLst/>
          </a:prstGeom>
        </p:spPr>
      </p:pic>
      <p:pic>
        <p:nvPicPr>
          <p:cNvPr id="7" name="图片 6"/>
          <p:cNvPicPr>
            <a:picLocks noChangeAspect="1"/>
          </p:cNvPicPr>
          <p:nvPr/>
        </p:nvPicPr>
        <p:blipFill>
          <a:blip r:embed="rId2"/>
          <a:stretch>
            <a:fillRect/>
          </a:stretch>
        </p:blipFill>
        <p:spPr>
          <a:xfrm>
            <a:off x="767080" y="2358390"/>
            <a:ext cx="7487920" cy="3973830"/>
          </a:xfrm>
          <a:prstGeom prst="rect">
            <a:avLst/>
          </a:prstGeom>
        </p:spPr>
      </p:pic>
      <p:sp>
        <p:nvSpPr>
          <p:cNvPr id="6" name="文本框 5"/>
          <p:cNvSpPr txBox="1"/>
          <p:nvPr/>
        </p:nvSpPr>
        <p:spPr>
          <a:xfrm>
            <a:off x="6592570" y="5676265"/>
            <a:ext cx="1661795" cy="275590"/>
          </a:xfrm>
          <a:prstGeom prst="rect">
            <a:avLst/>
          </a:prstGeom>
          <a:noFill/>
        </p:spPr>
        <p:txBody>
          <a:bodyPr wrap="square" rtlCol="0" anchor="t">
            <a:spAutoFit/>
          </a:bodyPr>
          <a:p>
            <a:r>
              <a:rPr lang="zh-CN" altLang="en-US" sz="1200">
                <a:latin typeface="黑体" panose="02010609060101010101" charset="-122"/>
                <a:ea typeface="黑体" panose="02010609060101010101" charset="-122"/>
                <a:sym typeface="+mn-ea"/>
              </a:rPr>
              <a:t>（图片来源：网络）</a:t>
            </a:r>
            <a:endParaRPr lang="zh-CN" altLang="en-US" sz="1200">
              <a:latin typeface="黑体" panose="02010609060101010101" charset="-122"/>
              <a:ea typeface="黑体" panose="02010609060101010101" charset="-122"/>
              <a:sym typeface="+mn-ea"/>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562860" y="2130425"/>
            <a:ext cx="2803525" cy="464185"/>
          </a:xfrm>
          <a:prstGeom prst="rect">
            <a:avLst/>
          </a:prstGeom>
          <a:noFill/>
          <a:effectLst>
            <a:reflection blurRad="6350" stA="36000" endA="300" endPos="25000" dir="5400000" sy="-100000" algn="bl" rotWithShape="0"/>
          </a:effectLst>
        </p:spPr>
        <p:txBody>
          <a:bodyPr wrap="square" rtlCol="0">
            <a:noAutofit/>
          </a:bodyPr>
          <a:p>
            <a:pPr algn="l">
              <a:lnSpc>
                <a:spcPct val="80000"/>
              </a:lnSpc>
            </a:pPr>
            <a:r>
              <a:rPr lang="zh-CN" altLang="en-US" sz="4200">
                <a:gradFill>
                  <a:gsLst>
                    <a:gs pos="0">
                      <a:schemeClr val="bg1"/>
                    </a:gs>
                    <a:gs pos="100000">
                      <a:srgbClr val="FFF795"/>
                    </a:gs>
                  </a:gsLst>
                  <a:lin ang="540000" scaled="1"/>
                </a:gradFill>
                <a:latin typeface="黑体" panose="02010609060101010101" charset="-122"/>
                <a:ea typeface="黑体" panose="02010609060101010101" charset="-122"/>
              </a:rPr>
              <a:t>PART 0</a:t>
            </a:r>
            <a:r>
              <a:rPr lang="en-US" altLang="zh-CN" sz="4200">
                <a:gradFill>
                  <a:gsLst>
                    <a:gs pos="0">
                      <a:schemeClr val="bg1"/>
                    </a:gs>
                    <a:gs pos="100000">
                      <a:srgbClr val="FFF795"/>
                    </a:gs>
                  </a:gsLst>
                  <a:lin ang="540000" scaled="1"/>
                </a:gradFill>
                <a:latin typeface="黑体" panose="02010609060101010101" charset="-122"/>
                <a:ea typeface="黑体" panose="02010609060101010101" charset="-122"/>
              </a:rPr>
              <a:t>2</a:t>
            </a:r>
            <a:endParaRPr lang="en-US" altLang="zh-CN" sz="4200">
              <a:gradFill>
                <a:gsLst>
                  <a:gs pos="0">
                    <a:schemeClr val="bg1"/>
                  </a:gs>
                  <a:gs pos="100000">
                    <a:srgbClr val="FFF795"/>
                  </a:gs>
                </a:gsLst>
                <a:lin ang="540000" scaled="1"/>
              </a:gradFill>
              <a:latin typeface="黑体" panose="02010609060101010101" charset="-122"/>
              <a:ea typeface="黑体" panose="02010609060101010101" charset="-122"/>
            </a:endParaRPr>
          </a:p>
        </p:txBody>
      </p:sp>
      <p:sp>
        <p:nvSpPr>
          <p:cNvPr id="3" name="文本框 2"/>
          <p:cNvSpPr txBox="1"/>
          <p:nvPr/>
        </p:nvSpPr>
        <p:spPr>
          <a:xfrm>
            <a:off x="0" y="2871470"/>
            <a:ext cx="12192000" cy="752475"/>
          </a:xfrm>
          <a:prstGeom prst="rect">
            <a:avLst/>
          </a:prstGeom>
          <a:noFill/>
          <a:effectLst>
            <a:reflection blurRad="6350" stA="15000" endA="300" endPos="20000" dir="5400000" sy="-100000" algn="bl" rotWithShape="0"/>
          </a:effectLst>
        </p:spPr>
        <p:txBody>
          <a:bodyPr wrap="square" rtlCol="0">
            <a:noAutofit/>
          </a:bodyPr>
          <a:p>
            <a:pPr algn="ctr">
              <a:lnSpc>
                <a:spcPct val="80000"/>
              </a:lnSpc>
            </a:pPr>
            <a:r>
              <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rPr>
              <a:t>预期向好，估值修复</a:t>
            </a:r>
            <a:endParaRPr lang="zh-CN" altLang="en-US" sz="6400">
              <a:gradFill>
                <a:gsLst>
                  <a:gs pos="0">
                    <a:srgbClr val="F42031"/>
                  </a:gs>
                  <a:gs pos="100000">
                    <a:srgbClr val="F42031"/>
                  </a:gs>
                </a:gsLst>
                <a:lin ang="540000" scaled="1"/>
              </a:gradFill>
              <a:latin typeface="黑体" panose="02010609060101010101" charset="-122"/>
              <a:ea typeface="黑体" panose="02010609060101010101" charset="-122"/>
              <a:sym typeface="+mn-ea"/>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868_3*l_h_f*1_1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868_3*l_h_a*1_1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1_1"/>
  <p:tag name="KSO_WM_TEMPLATE_CATEGORY" val="diagram"/>
  <p:tag name="KSO_WM_TEMPLATE_INDEX" val="20231868"/>
  <p:tag name="KSO_WM_UNIT_LAYERLEVEL" val="1_1_1"/>
  <p:tag name="KSO_WM_TAG_VERSION" val="3.0"/>
  <p:tag name="KSO_WM_DIAGRAM_VERSION" val="3"/>
  <p:tag name="KSO_WM_DIAGRAM_COLOR_TRICK" val="1"/>
  <p:tag name="KSO_WM_DIAGRAM_COLOR_TEXT_CAN_REMOVE" val="n"/>
  <p:tag name="KSO_WM_UNIT_SUBTYPE" val="d"/>
  <p:tag name="KSO_WM_UNIT_TYPE" val="l_h_i"/>
  <p:tag name="KSO_WM_UNIT_INDEX" val="1_1_1"/>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9,10,9,10,9,1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2_1"/>
  <p:tag name="KSO_WM_TEMPLATE_CATEGORY" val="diagram"/>
  <p:tag name="KSO_WM_TEMPLATE_INDEX" val="20231868"/>
  <p:tag name="KSO_WM_UNIT_LAYERLEVEL" val="1_1_1"/>
  <p:tag name="KSO_WM_TAG_VERSION" val="3.0"/>
  <p:tag name="KSO_WM_DIAGRAM_VERSION" val="3"/>
  <p:tag name="KSO_WM_DIAGRAM_COLOR_TRICK" val="1"/>
  <p:tag name="KSO_WM_DIAGRAM_COLOR_TEXT_CAN_REMOVE" val="n"/>
  <p:tag name="KSO_WM_UNIT_SUBTYPE" val="d"/>
  <p:tag name="KSO_WM_UNIT_TYPE" val="l_h_i"/>
  <p:tag name="KSO_WM_UNIT_INDEX" val="1_2_1"/>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9,10,9,10,9,10]}"/>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868_3*l_h_f*1_3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868_3*l_h_a*1_3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3_1"/>
  <p:tag name="KSO_WM_TEMPLATE_CATEGORY" val="diagram"/>
  <p:tag name="KSO_WM_TEMPLATE_INDEX" val="20231868"/>
  <p:tag name="KSO_WM_UNIT_LAYERLEVEL" val="1_1_1"/>
  <p:tag name="KSO_WM_TAG_VERSION" val="3.0"/>
  <p:tag name="KSO_WM_DIAGRAM_VERSION" val="3"/>
  <p:tag name="KSO_WM_DIAGRAM_COLOR_TRICK" val="1"/>
  <p:tag name="KSO_WM_DIAGRAM_COLOR_TEXT_CAN_REMOVE" val="n"/>
  <p:tag name="KSO_WM_UNIT_SUBTYPE" val="d"/>
  <p:tag name="KSO_WM_UNIT_TYPE" val="l_h_i"/>
  <p:tag name="KSO_WM_UNIT_INDEX" val="1_3_1"/>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9,10,9,10,9,1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868_3*l_h_i*1_4_1"/>
  <p:tag name="KSO_WM_TEMPLATE_CATEGORY" val="diagram"/>
  <p:tag name="KSO_WM_TEMPLATE_INDEX" val="20231868"/>
  <p:tag name="KSO_WM_UNIT_LAYERLEVEL" val="1_1_1"/>
  <p:tag name="KSO_WM_TAG_VERSION" val="3.0"/>
  <p:tag name="KSO_WM_DIAGRAM_VERSION" val="3"/>
  <p:tag name="KSO_WM_DIAGRAM_COLOR_TRICK" val="1"/>
  <p:tag name="KSO_WM_DIAGRAM_COLOR_TEXT_CAN_REMOVE" val="n"/>
  <p:tag name="KSO_WM_UNIT_SUBTYPE" val="d"/>
  <p:tag name="KSO_WM_UNIT_TYPE" val="l_h_i"/>
  <p:tag name="KSO_WM_UNIT_INDEX" val="1_4_1"/>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0.7200000286102295,&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9,10,9,10,9,10]}"/>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868_3*l_h_f*1_2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868_3*l_h_a*1_2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868_3*l_h_f*1_4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以便观者准确地理解您传达的思想。单击此处添加文本具体内容，简明扼要地阐述您的内容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868_3*l_h_a*1_4_1"/>
  <p:tag name="KSO_WM_TEMPLATE_CATEGORY" val="diagram"/>
  <p:tag name="KSO_WM_TEMPLATE_INDEX" val="20231868"/>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95.40708690733425,&quot;left&quot;:54.842880023145334,&quot;top&quot;:64.64291309266578,&quot;width&quot;:850.4468383789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19.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86_3*n_h_h_f*1_2_3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9,10,9,10,9,10]}"/>
</p:tagLst>
</file>

<file path=ppt/tags/tag121.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3*n_h_h_f*1_2_1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9,10,9,10,9,10]}"/>
</p:tagLst>
</file>

<file path=ppt/tags/tag122.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3*n_h_h_f*1_2_2_1"/>
  <p:tag name="KSO_WM_TEMPLATE_CATEGORY" val="diagram"/>
  <p:tag name="KSO_WM_TEMPLATE_INDEX" val="20231486"/>
  <p:tag name="KSO_WM_UNIT_LAYERLEVEL" val="1_1_1_1"/>
  <p:tag name="KSO_WM_TAG_VERSION" val="3.0"/>
  <p:tag name="KSO_WM_DIAGRAM_VERSION" val="3"/>
  <p:tag name="KSO_WM_DIAGRAM_MAX_ITEMCNT" val="6"/>
  <p:tag name="KSO_WM_DIAGRAM_MIN_ITEMCNT" val="1"/>
  <p:tag name="KSO_WM_DIAGRAM_VIRTUALLY_FRAME" val="{&quot;height&quot;:409.04998779296875,&quot;left&quot;:11.354180908203125,&quot;top&quot;:65.500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9,10,9,10,9,1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125.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126.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127.xml><?xml version="1.0" encoding="utf-8"?>
<p:tagLst xmlns:p="http://schemas.openxmlformats.org/presentationml/2006/main">
  <p:tag name="PA" val="v5.1.0"/>
  <p:tag name="KSO_WM_BEAUTIFY_FLAG" val=""/>
  <p:tag name="KSO_WM_DIAGRAM_VIRTUALLY_FRAME" val="{&quot;height&quot;:433.45,&quot;left&quot;:54.75,&quot;top&quot;:76.9,&quot;width&quot;:863.45}"/>
</p:tagLst>
</file>

<file path=ppt/tags/tag128.xml><?xml version="1.0" encoding="utf-8"?>
<p:tagLst xmlns:p="http://schemas.openxmlformats.org/presentationml/2006/main">
  <p:tag name="KSO_WM_DIAGRAM_VIRTUALLY_FRAME" val="{&quot;height&quot;:433.45,&quot;left&quot;:54.75,&quot;top&quot;:76.9,&quot;width&quot;:863.45}"/>
</p:tagLst>
</file>

<file path=ppt/tags/tag129.xml><?xml version="1.0" encoding="utf-8"?>
<p:tagLst xmlns:p="http://schemas.openxmlformats.org/presentationml/2006/main">
  <p:tag name="KSO_WM_BEAUTIFY_FLAG" val=""/>
  <p:tag name="KSO_WM_DIAGRAM_VIRTUALLY_FRAME" val="{&quot;height&quot;:433.45,&quot;left&quot;:54.75,&quot;top&quot;:76.9,&quot;width&quot;:863.4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BEAUTIFY_FLAG" val=""/>
  <p:tag name="KSO_WM_DIAGRAM_VIRTUALLY_FRAME" val="{&quot;height&quot;:433.45,&quot;left&quot;:54.75,&quot;top&quot;:76.9,&quot;width&quot;:863.45}"/>
</p:tagLst>
</file>

<file path=ppt/tags/tag131.xml><?xml version="1.0" encoding="utf-8"?>
<p:tagLst xmlns:p="http://schemas.openxmlformats.org/presentationml/2006/main">
  <p:tag name="KSO_WM_BEAUTIFY_FLAG" val=""/>
  <p:tag name="KSO_WM_DIAGRAM_VIRTUALLY_FRAME" val="{&quot;height&quot;:433.45,&quot;left&quot;:54.75,&quot;top&quot;:76.9,&quot;width&quot;:863.45}"/>
</p:tagLst>
</file>

<file path=ppt/tags/tag132.xml><?xml version="1.0" encoding="utf-8"?>
<p:tagLst xmlns:p="http://schemas.openxmlformats.org/presentationml/2006/main">
  <p:tag name="KSO_WM_BEAUTIFY_FLAG" val=""/>
  <p:tag name="KSO_WM_DIAGRAM_VIRTUALLY_FRAME" val="{&quot;height&quot;:433.45,&quot;left&quot;:54.75,&quot;top&quot;:76.9,&quot;width&quot;:863.45}"/>
</p:tagLst>
</file>

<file path=ppt/tags/tag133.xml><?xml version="1.0" encoding="utf-8"?>
<p:tagLst xmlns:p="http://schemas.openxmlformats.org/presentationml/2006/main">
  <p:tag name="KSO_WM_BEAUTIFY_FLAG" val=""/>
  <p:tag name="KSO_WM_DIAGRAM_VIRTUALLY_FRAME" val="{&quot;height&quot;:433.45,&quot;left&quot;:54.75,&quot;top&quot;:76.9,&quot;width&quot;:863.45}"/>
</p:tagLst>
</file>

<file path=ppt/tags/tag134.xml><?xml version="1.0" encoding="utf-8"?>
<p:tagLst xmlns:p="http://schemas.openxmlformats.org/presentationml/2006/main">
  <p:tag name="KSO_WM_BEAUTIFY_FLAG" val=""/>
  <p:tag name="KSO_WM_DIAGRAM_VIRTUALLY_FRAME" val="{&quot;height&quot;:433.45,&quot;left&quot;:54.75,&quot;top&quot;:76.9,&quot;width&quot;:863.45}"/>
</p:tagLst>
</file>

<file path=ppt/tags/tag135.xml><?xml version="1.0" encoding="utf-8"?>
<p:tagLst xmlns:p="http://schemas.openxmlformats.org/presentationml/2006/main">
  <p:tag name="KSO_WM_DIAGRAM_VIRTUALLY_FRAME" val="{&quot;height&quot;:433.45,&quot;left&quot;:54.75,&quot;top&quot;:76.9,&quot;width&quot;:863.45}"/>
</p:tagLst>
</file>

<file path=ppt/tags/tag136.xml><?xml version="1.0" encoding="utf-8"?>
<p:tagLst xmlns:p="http://schemas.openxmlformats.org/presentationml/2006/main">
  <p:tag name="KSO_WM_BEAUTIFY_FLAG" val=""/>
  <p:tag name="KSO_WM_DIAGRAM_VIRTUALLY_FRAME" val="{&quot;height&quot;:433.45,&quot;left&quot;:54.75,&quot;top&quot;:76.9,&quot;width&quot;:863.45}"/>
</p:tagLst>
</file>

<file path=ppt/tags/tag137.xml><?xml version="1.0" encoding="utf-8"?>
<p:tagLst xmlns:p="http://schemas.openxmlformats.org/presentationml/2006/main">
  <p:tag name="KSO_WM_BEAUTIFY_FLAG" val=""/>
  <p:tag name="KSO_WM_DIAGRAM_VIRTUALLY_FRAME" val="{&quot;height&quot;:433.45,&quot;left&quot;:54.75,&quot;top&quot;:76.9,&quot;width&quot;:863.45}"/>
</p:tagLst>
</file>

<file path=ppt/tags/tag138.xml><?xml version="1.0" encoding="utf-8"?>
<p:tagLst xmlns:p="http://schemas.openxmlformats.org/presentationml/2006/main">
  <p:tag name="KSO_WM_BEAUTIFY_FLAG" val=""/>
  <p:tag name="KSO_WM_DIAGRAM_VIRTUALLY_FRAME" val="{&quot;height&quot;:433.45,&quot;left&quot;:54.75,&quot;top&quot;:76.9,&quot;width&quot;:863.45}"/>
</p:tagLst>
</file>

<file path=ppt/tags/tag139.xml><?xml version="1.0" encoding="utf-8"?>
<p:tagLst xmlns:p="http://schemas.openxmlformats.org/presentationml/2006/main">
  <p:tag name="KSO_WM_BEAUTIFY_FLAG" val=""/>
  <p:tag name="KSO_WM_DIAGRAM_VIRTUALLY_FRAME" val="{&quot;height&quot;:433.45,&quot;left&quot;:54.75,&quot;top&quot;:76.9,&quot;width&quot;:863.4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
  <p:tag name="KSO_WM_DIAGRAM_VIRTUALLY_FRAME" val="{&quot;height&quot;:433.45,&quot;left&quot;:54.75,&quot;top&quot;:76.9,&quot;width&quot;:863.45}"/>
</p:tagLst>
</file>

<file path=ppt/tags/tag141.xml><?xml version="1.0" encoding="utf-8"?>
<p:tagLst xmlns:p="http://schemas.openxmlformats.org/presentationml/2006/main">
  <p:tag name="KSO_WM_BEAUTIFY_FLAG" val=""/>
  <p:tag name="KSO_WM_DIAGRAM_VIRTUALLY_FRAME" val="{&quot;height&quot;:433.45,&quot;left&quot;:54.75,&quot;top&quot;:76.9,&quot;width&quot;:863.45}"/>
</p:tagLst>
</file>

<file path=ppt/tags/tag142.xml><?xml version="1.0" encoding="utf-8"?>
<p:tagLst xmlns:p="http://schemas.openxmlformats.org/presentationml/2006/main">
  <p:tag name="KSO_WM_DIAGRAM_VIRTUALLY_FRAME" val="{&quot;height&quot;:433.45,&quot;left&quot;:54.75,&quot;top&quot;:76.9,&quot;width&quot;:863.45}"/>
</p:tagLst>
</file>

<file path=ppt/tags/tag143.xml><?xml version="1.0" encoding="utf-8"?>
<p:tagLst xmlns:p="http://schemas.openxmlformats.org/presentationml/2006/main">
  <p:tag name="KSO_WM_BEAUTIFY_FLAG" val=""/>
  <p:tag name="KSO_WM_DIAGRAM_VIRTUALLY_FRAME" val="{&quot;height&quot;:433.45,&quot;left&quot;:54.75,&quot;top&quot;:76.9,&quot;width&quot;:863.45}"/>
</p:tagLst>
</file>

<file path=ppt/tags/tag144.xml><?xml version="1.0" encoding="utf-8"?>
<p:tagLst xmlns:p="http://schemas.openxmlformats.org/presentationml/2006/main">
  <p:tag name="KSO_WM_BEAUTIFY_FLAG" val=""/>
  <p:tag name="KSO_WM_DIAGRAM_VIRTUALLY_FRAME" val="{&quot;height&quot;:433.45,&quot;left&quot;:54.75,&quot;top&quot;:76.9,&quot;width&quot;:863.45}"/>
</p:tagLst>
</file>

<file path=ppt/tags/tag145.xml><?xml version="1.0" encoding="utf-8"?>
<p:tagLst xmlns:p="http://schemas.openxmlformats.org/presentationml/2006/main">
  <p:tag name="KSO_WM_BEAUTIFY_FLAG" val=""/>
  <p:tag name="KSO_WM_DIAGRAM_VIRTUALLY_FRAME" val="{&quot;height&quot;:433.45,&quot;left&quot;:54.75,&quot;top&quot;:76.9,&quot;width&quot;:863.45}"/>
</p:tagLst>
</file>

<file path=ppt/tags/tag146.xml><?xml version="1.0" encoding="utf-8"?>
<p:tagLst xmlns:p="http://schemas.openxmlformats.org/presentationml/2006/main">
  <p:tag name="KSO_WM_BEAUTIFY_FLAG" val=""/>
  <p:tag name="KSO_WM_DIAGRAM_VIRTUALLY_FRAME" val="{&quot;height&quot;:433.45,&quot;left&quot;:54.75,&quot;top&quot;:76.9,&quot;width&quot;:863.45}"/>
</p:tagLst>
</file>

<file path=ppt/tags/tag147.xml><?xml version="1.0" encoding="utf-8"?>
<p:tagLst xmlns:p="http://schemas.openxmlformats.org/presentationml/2006/main">
  <p:tag name="KSO_WM_BEAUTIFY_FLAG" val=""/>
  <p:tag name="KSO_WM_DIAGRAM_VIRTUALLY_FRAME" val="{&quot;height&quot;:433.45,&quot;left&quot;:54.75,&quot;top&quot;:76.9,&quot;width&quot;:863.45}"/>
</p:tagLst>
</file>

<file path=ppt/tags/tag148.xml><?xml version="1.0" encoding="utf-8"?>
<p:tagLst xmlns:p="http://schemas.openxmlformats.org/presentationml/2006/main">
  <p:tag name="KSO_WM_BEAUTIFY_FLAG" val=""/>
  <p:tag name="KSO_WM_DIAGRAM_VIRTUALLY_FRAME" val="{&quot;height&quot;:433.45,&quot;left&quot;:54.75,&quot;top&quot;:76.9,&quot;width&quot;:863.45}"/>
</p:tagLst>
</file>

<file path=ppt/tags/tag149.xml><?xml version="1.0" encoding="utf-8"?>
<p:tagLst xmlns:p="http://schemas.openxmlformats.org/presentationml/2006/main">
  <p:tag name="KSO_WM_BEAUTIFY_FLAG" val=""/>
  <p:tag name="KSO_WM_DIAGRAM_VIRTUALLY_FRAME" val="{&quot;height&quot;:433.45,&quot;left&quot;:54.75,&quot;top&quot;:76.9,&quot;width&quot;:863.45}"/>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0.xml><?xml version="1.0" encoding="utf-8"?>
<p:tagLst xmlns:p="http://schemas.openxmlformats.org/presentationml/2006/main">
  <p:tag name="KSO_WM_BEAUTIFY_FLAG" val=""/>
  <p:tag name="KSO_WM_DIAGRAM_VIRTUALLY_FRAME" val="{&quot;height&quot;:433.45,&quot;left&quot;:54.75,&quot;top&quot;:76.9,&quot;width&quot;:863.45}"/>
</p:tagLst>
</file>

<file path=ppt/tags/tag151.xml><?xml version="1.0" encoding="utf-8"?>
<p:tagLst xmlns:p="http://schemas.openxmlformats.org/presentationml/2006/main">
  <p:tag name="KSO_WM_BEAUTIFY_FLAG" val=""/>
  <p:tag name="KSO_WM_DIAGRAM_VIRTUALLY_FRAME" val="{&quot;height&quot;:433.45,&quot;left&quot;:54.75,&quot;top&quot;:76.9,&quot;width&quot;:863.45}"/>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commondata" val="eyJoZGlkIjoiNzUyODQ2NTIxNzdjNDdjOWIxYjlkZGQxZjhmNmNjNjgifQ=="/>
</p:tagLst>
</file>

<file path=ppt/tags/tag16.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DIAGRAM_VIRTUALLY_FRAME" val="{&quot;height&quot;:362.65,&quot;left&quot;:374.1,&quot;top&quot;:102.95,&quot;width&quot;:53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362.65,&quot;left&quot;:374.1,&quot;top&quot;:102.95,&quot;width&quot;:532}"/>
</p:tagLst>
</file>

<file path=ppt/tags/tag21.xml><?xml version="1.0" encoding="utf-8"?>
<p:tagLst xmlns:p="http://schemas.openxmlformats.org/presentationml/2006/main">
  <p:tag name="KSO_WM_DIAGRAM_VIRTUALLY_FRAME" val="{&quot;height&quot;:362.65,&quot;left&quot;:374.1,&quot;top&quot;:102.95,&quot;width&quot;:532}"/>
</p:tagLst>
</file>

<file path=ppt/tags/tag22.xml><?xml version="1.0" encoding="utf-8"?>
<p:tagLst xmlns:p="http://schemas.openxmlformats.org/presentationml/2006/main">
  <p:tag name="KSO_WM_DIAGRAM_VIRTUALLY_FRAME" val="{&quot;height&quot;:362.65,&quot;left&quot;:374.1,&quot;top&quot;:102.95,&quot;width&quot;:532}"/>
</p:tagLst>
</file>

<file path=ppt/tags/tag23.xml><?xml version="1.0" encoding="utf-8"?>
<p:tagLst xmlns:p="http://schemas.openxmlformats.org/presentationml/2006/main">
  <p:tag name="KSO_WM_DIAGRAM_VIRTUALLY_FRAME" val="{&quot;height&quot;:362.65,&quot;left&quot;:374.1,&quot;top&quot;:102.95,&quot;width&quot;:532}"/>
</p:tagLst>
</file>

<file path=ppt/tags/tag24.xml><?xml version="1.0" encoding="utf-8"?>
<p:tagLst xmlns:p="http://schemas.openxmlformats.org/presentationml/2006/main">
  <p:tag name="KSO_WM_DIAGRAM_VIRTUALLY_FRAME" val="{&quot;height&quot;:362.65,&quot;left&quot;:374.1,&quot;top&quot;:102.95,&quot;width&quot;:532}"/>
</p:tagLst>
</file>

<file path=ppt/tags/tag25.xml><?xml version="1.0" encoding="utf-8"?>
<p:tagLst xmlns:p="http://schemas.openxmlformats.org/presentationml/2006/main">
  <p:tag name="KSO_WM_DIAGRAM_VIRTUALLY_FRAME" val="{&quot;height&quot;:362.65,&quot;left&quot;:374.1,&quot;top&quot;:102.95,&quot;width&quot;:532}"/>
</p:tagLst>
</file>

<file path=ppt/tags/tag26.xml><?xml version="1.0" encoding="utf-8"?>
<p:tagLst xmlns:p="http://schemas.openxmlformats.org/presentationml/2006/main">
  <p:tag name="KSO_WM_DIAGRAM_VIRTUALLY_FRAME" val="{&quot;height&quot;:362.65,&quot;left&quot;:374.1,&quot;top&quot;:102.95,&quot;width&quot;:532}"/>
</p:tagLst>
</file>

<file path=ppt/tags/tag27.xml><?xml version="1.0" encoding="utf-8"?>
<p:tagLst xmlns:p="http://schemas.openxmlformats.org/presentationml/2006/main">
  <p:tag name="KSO_WM_DIAGRAM_VIRTUALLY_FRAME" val="{&quot;height&quot;:362.65,&quot;left&quot;:374.1,&quot;top&quot;:102.95,&quot;width&quot;:532}"/>
</p:tagLst>
</file>

<file path=ppt/tags/tag28.xml><?xml version="1.0" encoding="utf-8"?>
<p:tagLst xmlns:p="http://schemas.openxmlformats.org/presentationml/2006/main">
  <p:tag name="KSO_WM_DIAGRAM_VIRTUALLY_FRAME" val="{&quot;height&quot;:362.65,&quot;left&quot;:374.1,&quot;top&quot;:102.95,&quot;width&quot;:532}"/>
</p:tagLst>
</file>

<file path=ppt/tags/tag29.xml><?xml version="1.0" encoding="utf-8"?>
<p:tagLst xmlns:p="http://schemas.openxmlformats.org/presentationml/2006/main">
  <p:tag name="KSO_WM_DIAGRAM_VIRTUALLY_FRAME" val="{&quot;height&quot;:362.65,&quot;left&quot;:374.1,&quot;top&quot;:102.95,&quot;width&quot;:53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362.65,&quot;left&quot;:374.1,&quot;top&quot;:102.95,&quot;width&quot;:532}"/>
</p:tagLst>
</file>

<file path=ppt/tags/tag31.xml><?xml version="1.0" encoding="utf-8"?>
<p:tagLst xmlns:p="http://schemas.openxmlformats.org/presentationml/2006/main">
  <p:tag name="KSO_WM_DIAGRAM_VIRTUALLY_FRAME" val="{&quot;height&quot;:362.65,&quot;left&quot;:374.1,&quot;top&quot;:102.95,&quot;width&quot;:532}"/>
</p:tagLst>
</file>

<file path=ppt/tags/tag32.xml><?xml version="1.0" encoding="utf-8"?>
<p:tagLst xmlns:p="http://schemas.openxmlformats.org/presentationml/2006/main">
  <p:tag name="KSO_WM_DIAGRAM_VIRTUALLY_FRAME" val="{&quot;height&quot;:362.65,&quot;left&quot;:374.1,&quot;top&quot;:102.95,&quot;width&quot;:532}"/>
</p:tagLst>
</file>

<file path=ppt/tags/tag33.xml><?xml version="1.0" encoding="utf-8"?>
<p:tagLst xmlns:p="http://schemas.openxmlformats.org/presentationml/2006/main">
  <p:tag name="KSO_WM_DIAGRAM_VIRTUALLY_FRAME" val="{&quot;height&quot;:362.65,&quot;left&quot;:374.1,&quot;top&quot;:102.95,&quot;width&quot;:532}"/>
</p:tagLst>
</file>

<file path=ppt/tags/tag34.xml><?xml version="1.0" encoding="utf-8"?>
<p:tagLst xmlns:p="http://schemas.openxmlformats.org/presentationml/2006/main">
  <p:tag name="KSO_WM_DIAGRAM_VIRTUALLY_FRAME" val="{&quot;height&quot;:362.65,&quot;left&quot;:374.1,&quot;top&quot;:102.95,&quot;width&quot;:532}"/>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1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59_2*l_h_i*1_1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59_2*l_h_f*1_1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59_2*l_h_a*1_1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2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59_2*l_h_i*1_2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59_2*l_h_f*1_2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4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59_2*l_h_a*1_2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59_2*l_h_i*1_3_1"/>
  <p:tag name="KSO_WM_TEMPLATE_CATEGORY" val="diagram"/>
  <p:tag name="KSO_WM_TEMPLATE_INDEX" val="20232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59_2*l_h_f*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59_2*l_h_a*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03.5375249186838,&quot;left&quot;:78.65,&quot;top&quot;:71.47503937007875,&quot;width&quot;:824.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4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BEAUTIFY_FLAG" val="#wm#"/>
  <p:tag name="KSO_WM_TEMPLATE_CATEGORY" val="custom"/>
  <p:tag name="KSO_WM_TEMPLATE_INDEX" val="20205081"/>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NDEX" val="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UNIT_ISCONTENTSTITLE" val="0"/>
  <p:tag name="KSO_WM_UNIT_ISNUMDGMTITLE" val="0"/>
  <p:tag name="KSO_WM_UNIT_NOCLEAR" val="0"/>
  <p:tag name="KSO_WM_UNIT_TYPE" val="n_h_h_a"/>
  <p:tag name="KSO_WM_UNIT_ID" val="diagram20233163_1*n_h_h_a*1_2_1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5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3_1*n_h_h_f*1_2_1_1"/>
  <p:tag name="KSO_WM_TEMPLATE_CATEGORY" val="diagram"/>
  <p:tag name="KSO_WM_TEMPLATE_INDEX" val="20233163"/>
  <p:tag name="KSO_WM_UNIT_LAYERLEVEL" val="1_1_1_1"/>
  <p:tag name="KSO_WM_TAG_VERSION" val="3.0"/>
  <p:tag name="KSO_WM_UNIT_VALUE" val="36"/>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9,9,9,9,9,9]}"/>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UNIT_ISCONTENTSTITLE" val="0"/>
  <p:tag name="KSO_WM_UNIT_ISNUMDGMTITLE" val="0"/>
  <p:tag name="KSO_WM_UNIT_NOCLEAR" val="0"/>
  <p:tag name="KSO_WM_UNIT_TYPE" val="n_h_h_a"/>
  <p:tag name="KSO_WM_UNIT_INDEX" val="1_2_2_1"/>
  <p:tag name="KSO_WM_UNIT_ID" val="diagram20233163_1*n_h_h_a*1_2_2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57.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3163_1*n_h_h_f*1_2_2_1"/>
  <p:tag name="KSO_WM_TEMPLATE_CATEGORY" val="diagram"/>
  <p:tag name="KSO_WM_TEMPLATE_INDEX" val="20233163"/>
  <p:tag name="KSO_WM_UNIT_LAYERLEVEL" val="1_1_1_1"/>
  <p:tag name="KSO_WM_TAG_VERSION" val="3.0"/>
  <p:tag name="KSO_WM_UNIT_VALUE" val="51"/>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9,9,9,9,9,9]}"/>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388.0832214355468,&quot;left&quot;:48.49790581170028,&quot;top&quot;:76.00508219561239,&quot;width&quot;:863.121826171875}"/>
  <p:tag name="KSO_WM_UNIT_ISCONTENTSTITLE" val="0"/>
  <p:tag name="KSO_WM_UNIT_ISNUMDGMTITLE" val="0"/>
  <p:tag name="KSO_WM_UNIT_NOCLEAR" val="0"/>
  <p:tag name="KSO_WM_UNIT_TYPE" val="n_h_h_a"/>
  <p:tag name="KSO_WM_UNIT_INDEX" val="1_2_3_1"/>
  <p:tag name="KSO_WM_UNIT_ID" val="diagram20233163_1*n_h_h_a*1_2_3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59.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3163_1*n_h_h_f*1_2_3_1"/>
  <p:tag name="KSO_WM_TEMPLATE_CATEGORY" val="diagram"/>
  <p:tag name="KSO_WM_TEMPLATE_INDEX" val="20233163"/>
  <p:tag name="KSO_WM_UNIT_LAYERLEVEL" val="1_1_1_1"/>
  <p:tag name="KSO_WM_TAG_VERSION" val="3.0"/>
  <p:tag name="KSO_WM_UNIT_VALUE" val="36"/>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文本具体内容，简明扼要地阐述观点。可酌情增减文字，以便观者准确地理解您传达的思想。添加文本具体内容，简明扼要地阐述观点。"/>
  <p:tag name="KSO_WM_UNIT_TEXT_FILL_FORE_SCHEMECOLOR_INDEX" val="1"/>
  <p:tag name="KSO_WM_UNIT_TEXT_FILL_TYPE" val="1"/>
  <p:tag name="KSO_WM_DIAGRAM_USE_COLOR_VALUE" val="{&quot;color_scheme&quot;:1,&quot;color_type&quot;:1,&quot;theme_color_indexes&quot;:[9,9,9,9,9,9]}"/>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9"/>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388.0832214355468,&quot;left&quot;:48.49790581170028,&quot;top&quot;:76.00508219561239,&quot;width&quot;:863.121826171875}"/>
  <p:tag name="KSO_WM_UNIT_ISCONTENTSTITLE" val="0"/>
  <p:tag name="KSO_WM_UNIT_ISNUMDGMTITLE" val="0"/>
  <p:tag name="KSO_WM_UNIT_NOCLEAR" val="0"/>
  <p:tag name="KSO_WM_UNIT_TYPE" val="n_h_h_a"/>
  <p:tag name="KSO_WM_UNIT_INDEX" val="1_2_4_1"/>
  <p:tag name="KSO_WM_UNIT_ID" val="diagram20233163_1*n_h_h_a*1_2_4_1"/>
  <p:tag name="KSO_WM_UNIT_VALUE" val="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61.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3163_1*n_h_h_i*1_2_4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9,9,9,9,9,9]}"/>
</p:tagLst>
</file>

<file path=ppt/tags/tag62.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3163_1*n_h_h_i*1_2_1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9,9,9,9,9,9]}"/>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3163_1*n_h_i*1_1_1"/>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quot;colorType&quot;:1,&quot;foreColorIndex&quot;:5,&quot;transparency&quot;:0.819999992847442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9,9,9,9,9,9]}"/>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2"/>
  <p:tag name="KSO_WM_UNIT_ID" val="diagram20233163_1*n_h_a*1_1_2"/>
  <p:tag name="KSO_WM_TEMPLATE_CATEGORY" val="diagram"/>
  <p:tag name="KSO_WM_TEMPLATE_INDEX" val="20233163"/>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40"/>
  <p:tag name="KSO_WM_UNIT_TEXT_TYPE" val="1"/>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9,9,9,9,9,9]}"/>
</p:tagLst>
</file>

<file path=ppt/tags/tag65.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3163_1*n_h_h_i*1_2_3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9,9,9,9,9,9]}"/>
</p:tagLst>
</file>

<file path=ppt/tags/tag66.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3163_1*n_h_h_i*1_2_2_1"/>
  <p:tag name="KSO_WM_TEMPLATE_CATEGORY" val="diagram"/>
  <p:tag name="KSO_WM_TEMPLATE_INDEX" val="20233163"/>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406.0949178043876,&quot;left&quot;:38.797905811700275,&quot;top&quot;:78.85508219561238,&quot;width&quot;:868.4718579678272}"/>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9,9,9,9,9,9]}"/>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6358</Words>
  <Application>WPS 演示</Application>
  <PresentationFormat>宽屏</PresentationFormat>
  <Paragraphs>321</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Wingdings</vt:lpstr>
      <vt:lpstr>思源黑体 CN Bold</vt:lpstr>
      <vt:lpstr>黑体</vt:lpstr>
      <vt:lpstr>思源黑体 CN Regular</vt:lpstr>
      <vt:lpstr>微软雅黑</vt:lpstr>
      <vt:lpstr>Arial Unicode MS</vt:lpstr>
      <vt:lpstr>Calibri</vt:lpstr>
      <vt:lpstr>江城圆体 400W</vt:lpstr>
      <vt:lpstr>思源黑体 CN Normal</vt:lpstr>
      <vt:lpstr>Source Han Sans SC</vt:lpstr>
      <vt:lpstr>思源黑体 CN Normal</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220</cp:revision>
  <dcterms:created xsi:type="dcterms:W3CDTF">2019-06-19T02:08:00Z</dcterms:created>
  <dcterms:modified xsi:type="dcterms:W3CDTF">2024-12-06T02:42:41Z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9BD8B2F87F6B45B3B30F85F9602845BE_12</vt:lpwstr>
  </property>
</Properties>
</file>