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29" r:id="rId3"/>
    <p:sldId id="321" r:id="rId4"/>
    <p:sldId id="322" r:id="rId5"/>
    <p:sldId id="333" r:id="rId6"/>
    <p:sldId id="334" r:id="rId7"/>
    <p:sldId id="369" r:id="rId8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4" r:id="rId18"/>
    <p:sldId id="371" r:id="rId19"/>
    <p:sldId id="358" r:id="rId20"/>
    <p:sldId id="350" r:id="rId21"/>
    <p:sldId id="351" r:id="rId22"/>
    <p:sldId id="352" r:id="rId23"/>
    <p:sldId id="360" r:id="rId24"/>
    <p:sldId id="354" r:id="rId25"/>
    <p:sldId id="355" r:id="rId26"/>
    <p:sldId id="357" r:id="rId27"/>
    <p:sldId id="327" r:id="rId28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8" userDrawn="1">
          <p15:clr>
            <a:srgbClr val="A4A3A4"/>
          </p15:clr>
        </p15:guide>
        <p15:guide id="2" pos="361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admin" initials="a" lastIdx="1" clrIdx="0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ming qiu" initials="m" lastIdx="0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7BFD"/>
    <a:srgbClr val="4B58ED"/>
    <a:srgbClr val="1E38B8"/>
    <a:srgbClr val="B77DFE"/>
    <a:srgbClr val="171DA6"/>
    <a:srgbClr val="210BB8"/>
    <a:srgbClr val="241789"/>
    <a:srgbClr val="4A4A4A"/>
    <a:srgbClr val="FFFEEB"/>
    <a:srgbClr val="FFF4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18"/>
        <p:guide pos="361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88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tags" Target="../tags/tag6.xml"/><Relationship Id="rId3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主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主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5" name="直接连接符 14"/>
          <p:cNvCxnSpPr/>
          <p:nvPr userDrawn="1">
            <p:custDataLst>
              <p:tags r:id="rId3"/>
            </p:custDataLst>
          </p:nvPr>
        </p:nvCxnSpPr>
        <p:spPr>
          <a:xfrm flipV="1">
            <a:off x="1917700" y="766445"/>
            <a:ext cx="8630920" cy="13335"/>
          </a:xfrm>
          <a:prstGeom prst="line">
            <a:avLst/>
          </a:prstGeom>
          <a:ln w="12700" cmpd="sng">
            <a:solidFill>
              <a:srgbClr val="FFFFFF"/>
            </a:solidFill>
            <a:prstDash val="soli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2" name="图片 1" descr="图片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74320" y="32702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画板 2 拷贝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-635" y="767080"/>
            <a:ext cx="12188825" cy="6094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矢量智能对象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718165" y="327025"/>
            <a:ext cx="1220470" cy="260350"/>
          </a:xfrm>
          <a:prstGeom prst="rect">
            <a:avLst/>
          </a:prstGeom>
        </p:spPr>
      </p:pic>
      <p:pic>
        <p:nvPicPr>
          <p:cNvPr id="3" name="图片 2" descr="图片1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74320" y="189865"/>
            <a:ext cx="1671320" cy="4356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21.xml"/><Relationship Id="rId6" Type="http://schemas.openxmlformats.org/officeDocument/2006/relationships/image" Target="../media/image8.png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6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55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58.xml"/><Relationship Id="rId2" Type="http://schemas.openxmlformats.org/officeDocument/2006/relationships/image" Target="../media/image26.png"/><Relationship Id="rId1" Type="http://schemas.openxmlformats.org/officeDocument/2006/relationships/tags" Target="../tags/tag5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0.xml"/><Relationship Id="rId2" Type="http://schemas.openxmlformats.org/officeDocument/2006/relationships/image" Target="../media/image27.png"/><Relationship Id="rId1" Type="http://schemas.openxmlformats.org/officeDocument/2006/relationships/tags" Target="../tags/tag59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65.xml"/><Relationship Id="rId2" Type="http://schemas.openxmlformats.org/officeDocument/2006/relationships/image" Target="../media/image28.jpeg"/><Relationship Id="rId1" Type="http://schemas.openxmlformats.org/officeDocument/2006/relationships/tags" Target="../tags/tag6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4.xml"/><Relationship Id="rId7" Type="http://schemas.openxmlformats.org/officeDocument/2006/relationships/tags" Target="../tags/tag6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tags" Target="../tags/tag66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69.xml"/><Relationship Id="rId2" Type="http://schemas.openxmlformats.org/officeDocument/2006/relationships/image" Target="../media/image34.png"/><Relationship Id="rId1" Type="http://schemas.openxmlformats.org/officeDocument/2006/relationships/tags" Target="../tags/tag68.xm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35.png"/><Relationship Id="rId1" Type="http://schemas.openxmlformats.org/officeDocument/2006/relationships/tags" Target="../tags/tag70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3.xml"/><Relationship Id="rId2" Type="http://schemas.openxmlformats.org/officeDocument/2006/relationships/image" Target="../media/image36.png"/><Relationship Id="rId1" Type="http://schemas.openxmlformats.org/officeDocument/2006/relationships/tags" Target="../tags/tag7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10.png"/><Relationship Id="rId3" Type="http://schemas.openxmlformats.org/officeDocument/2006/relationships/tags" Target="../tags/tag23.xml"/><Relationship Id="rId20" Type="http://schemas.openxmlformats.org/officeDocument/2006/relationships/slideLayout" Target="../slideLayouts/slideLayout4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78.xml"/><Relationship Id="rId2" Type="http://schemas.openxmlformats.org/officeDocument/2006/relationships/image" Target="../media/image28.jpeg"/><Relationship Id="rId1" Type="http://schemas.openxmlformats.org/officeDocument/2006/relationships/tags" Target="../tags/tag77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80.xml"/><Relationship Id="rId3" Type="http://schemas.openxmlformats.org/officeDocument/2006/relationships/image" Target="../media/image38.png"/><Relationship Id="rId2" Type="http://schemas.openxmlformats.org/officeDocument/2006/relationships/tags" Target="../tags/tag79.xml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2.xml"/><Relationship Id="rId2" Type="http://schemas.openxmlformats.org/officeDocument/2006/relationships/image" Target="../media/image39.png"/><Relationship Id="rId1" Type="http://schemas.openxmlformats.org/officeDocument/2006/relationships/tags" Target="../tags/tag8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4.xml"/><Relationship Id="rId2" Type="http://schemas.openxmlformats.org/officeDocument/2006/relationships/image" Target="../media/image40.png"/><Relationship Id="rId1" Type="http://schemas.openxmlformats.org/officeDocument/2006/relationships/tags" Target="../tags/tag83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6.xml"/><Relationship Id="rId2" Type="http://schemas.openxmlformats.org/officeDocument/2006/relationships/image" Target="../media/image41.png"/><Relationship Id="rId1" Type="http://schemas.openxmlformats.org/officeDocument/2006/relationships/tags" Target="../tags/tag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7.xml"/><Relationship Id="rId1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3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4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44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4.xml"/><Relationship Id="rId6" Type="http://schemas.openxmlformats.org/officeDocument/2006/relationships/tags" Target="../tags/tag4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tags" Target="../tags/tag4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9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4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框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6480" y="3359785"/>
            <a:ext cx="10088880" cy="28130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5374640" y="4196715"/>
            <a:ext cx="526923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经传多赢投研总监，软件产品架构师。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5361305" y="4479925"/>
            <a:ext cx="52825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15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北京大学金融系毕业,从业十余年,坚持以资金推动论为研究核心，形成了以机构思路选股，游资思路跟踪的稳健投资模型。独创双龙战法，机构分析战法等软件经典战法，深受广大用户的喜爱。</a:t>
            </a:r>
            <a:endParaRPr lang="zh-CN" altLang="en-US" sz="1500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5027930" y="788035"/>
            <a:ext cx="5952490" cy="244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跟随机构</a:t>
            </a:r>
            <a:endParaRPr lang="zh-CN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  <a:p>
            <a:pPr algn="ctr" fontAlgn="auto">
              <a:lnSpc>
                <a:spcPct val="100000"/>
              </a:lnSpc>
            </a:pPr>
            <a:r>
              <a:rPr lang="zh-CN" sz="8000" b="1" dirty="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投资韧性</a:t>
            </a:r>
            <a:endParaRPr lang="zh-CN" sz="8000" b="1" dirty="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66360" y="4163695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5166360" y="4478020"/>
            <a:ext cx="39878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>
                <a:solidFill>
                  <a:srgbClr val="4A4A4A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·</a:t>
            </a:r>
            <a:endParaRPr lang="en-US" altLang="zh-CN" sz="2300">
              <a:solidFill>
                <a:srgbClr val="4A4A4A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308600" y="3517265"/>
            <a:ext cx="5671820" cy="73088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4B58ED"/>
              </a:gs>
              <a:gs pos="100000">
                <a:srgbClr val="B47BF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875020" y="3572510"/>
            <a:ext cx="539496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杨春虎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|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投顾执业编号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:A1120619100003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  <a:p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           </a:t>
            </a:r>
            <a:r>
              <a:rPr lang="zh-CN" altLang="en-US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基金从业编号</a:t>
            </a:r>
            <a:r>
              <a:rPr lang="en-US" altLang="zh-CN" sz="1900">
                <a:solidFill>
                  <a:schemeClr val="bg1"/>
                </a:soli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:A20250618011797</a:t>
            </a:r>
            <a:endParaRPr lang="en-US" altLang="zh-CN" sz="1900">
              <a:solidFill>
                <a:schemeClr val="bg1"/>
              </a:soli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pic>
        <p:nvPicPr>
          <p:cNvPr id="4" name="图片 3" descr="杨春虎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480" y="850265"/>
            <a:ext cx="4079875" cy="51200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63700" y="5746750"/>
            <a:ext cx="88646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chemeClr val="bg1"/>
                </a:solidFill>
              </a:rPr>
              <a:t>年线金叉区域</a:t>
            </a:r>
            <a:r>
              <a:rPr lang="en-US" altLang="zh-CN" b="1">
                <a:solidFill>
                  <a:schemeClr val="bg1"/>
                </a:solidFill>
              </a:rPr>
              <a:t>30</a:t>
            </a:r>
            <a:r>
              <a:rPr lang="zh-CN" altLang="en-US" b="1">
                <a:solidFill>
                  <a:schemeClr val="bg1"/>
                </a:solidFill>
              </a:rPr>
              <a:t>个，长期方向没有改变</a:t>
            </a:r>
            <a:endParaRPr lang="zh-CN" altLang="en-US" b="1">
              <a:solidFill>
                <a:schemeClr val="bg1"/>
              </a:solidFill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</a:rPr>
              <a:t>季线，月线金叉区域</a:t>
            </a:r>
            <a:r>
              <a:rPr lang="en-US" altLang="zh-CN" b="1">
                <a:solidFill>
                  <a:schemeClr val="bg1"/>
                </a:solidFill>
              </a:rPr>
              <a:t>0</a:t>
            </a:r>
            <a:r>
              <a:rPr lang="zh-CN" altLang="en-US" b="1">
                <a:solidFill>
                  <a:schemeClr val="bg1"/>
                </a:solidFill>
              </a:rPr>
              <a:t>个，上有顶，把握下有底的周线金叉的机会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周期共振，轮动分化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80" y="782320"/>
            <a:ext cx="9034145" cy="489394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725" y="2608580"/>
            <a:ext cx="8711565" cy="1241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牛线下移，考验韧性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3180" y="5787390"/>
            <a:ext cx="9533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中线上攻强于短线上攻，控盘方向，中线逐步启动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牛线下移，风险释放，空间有限，关注熊线支撑的韧性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630" y="791210"/>
            <a:ext cx="9222740" cy="49961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切合实际，降低预期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93065" y="5822950"/>
            <a:ext cx="11149965" cy="628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 rtl="0" eaLnBrk="0">
              <a:lnSpc>
                <a:spcPct val="97000"/>
              </a:lnSpc>
            </a:pPr>
            <a:r>
              <a:rPr lang="zh-CN" b="1" kern="0" spc="50" dirty="0">
                <a:solidFill>
                  <a:schemeClr val="bg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指数增强的本质：调整跑赢指数，上涨跑赢指数，震荡区域低位机会</a:t>
            </a:r>
            <a:endParaRPr lang="zh-CN" b="1" kern="0" spc="50" dirty="0">
              <a:solidFill>
                <a:schemeClr val="bg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ctr" rtl="0" eaLnBrk="0">
              <a:lnSpc>
                <a:spcPct val="97000"/>
              </a:lnSpc>
            </a:pPr>
            <a:r>
              <a:rPr lang="zh-CN" b="1" kern="0" spc="50" dirty="0">
                <a:solidFill>
                  <a:schemeClr val="bg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中小盘机会明显，指增上涨初期建仓，小调整小加仓，大调整大加仓，附带基金理财服务教学</a:t>
            </a:r>
            <a:endParaRPr lang="zh-CN" b="1" kern="0" spc="50" dirty="0">
              <a:solidFill>
                <a:schemeClr val="bg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0" y="836295"/>
            <a:ext cx="9080500" cy="49187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3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全球变局，安全资产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安全资产，现金为王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05" y="836295"/>
            <a:ext cx="9110345" cy="4712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45260" y="55549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发展讲故事，安全讲本金，过渡看分红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逆全球化进程中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</a:rPr>
              <a:t>，安全资产</a:t>
            </a:r>
            <a:r>
              <a:rPr lang="en-US" altLang="zh-CN" b="1" dirty="0" smtClean="0">
                <a:solidFill>
                  <a:schemeClr val="bg1"/>
                </a:solidFill>
              </a:rPr>
              <a:t>vs</a:t>
            </a:r>
            <a:r>
              <a:rPr lang="zh-CN" altLang="en-US" b="1" dirty="0" smtClean="0">
                <a:solidFill>
                  <a:schemeClr val="bg1"/>
                </a:solidFill>
              </a:rPr>
              <a:t>新基建</a:t>
            </a:r>
            <a:r>
              <a:rPr lang="zh-CN" altLang="en-US" b="1" dirty="0" smtClean="0">
                <a:solidFill>
                  <a:schemeClr val="bg1"/>
                </a:solidFill>
              </a:rPr>
              <a:t>，左手红利现金，右手科技基建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地产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数据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金融，资产兴则民兴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机构调仓，加仓韧性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13180" y="5527675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险资偏重非银，银行，公用事业，汇金偏重银行，社保偏重银行，非银，交运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QFII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偏重银行，电力，机械，北向偏重电力，新能源。公募偏重通信，电子。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中长期资金：银行，非银。外资：电力设备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814705"/>
            <a:ext cx="3554095" cy="22269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480" y="808355"/>
            <a:ext cx="4180840" cy="22332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8455" y="799465"/>
            <a:ext cx="4154170" cy="22345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865" y="3154680"/>
            <a:ext cx="3986530" cy="23596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4590" y="3170555"/>
            <a:ext cx="3941445" cy="235712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风格转换，新老转换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0815" y="5787390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54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个行业年线金叉区域，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0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个季线金叉区域，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63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个月线金叉区域，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17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个行业周线金叉区域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风格切换，轮动补涨，行业</a:t>
            </a:r>
            <a:r>
              <a:rPr lang="en-US" altLang="zh-CN" b="1" dirty="0" smtClean="0">
                <a:solidFill>
                  <a:schemeClr val="bg1"/>
                </a:solidFill>
                <a:sym typeface="+mn-ea"/>
              </a:rPr>
              <a:t>ETF</a:t>
            </a:r>
            <a:r>
              <a:rPr lang="zh-CN" altLang="en-US" b="1" dirty="0" smtClean="0">
                <a:solidFill>
                  <a:schemeClr val="bg1"/>
                </a:solidFill>
                <a:sym typeface="+mn-ea"/>
              </a:rPr>
              <a:t>或前十大重仓股的信号机会</a:t>
            </a:r>
            <a:endParaRPr lang="zh-CN" altLang="en-US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20" y="787400"/>
            <a:ext cx="9222105" cy="499554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业绩稳定，资金流入，红肥绿瘦，控盘增加，月线，周线金叉区域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控盘增加，平台突破，</a:t>
            </a:r>
            <a:r>
              <a:rPr lang="zh-CN" b="1" dirty="0" smtClean="0">
                <a:solidFill>
                  <a:schemeClr val="bg1"/>
                </a:solidFill>
              </a:rPr>
              <a:t>静待符合金叉信号或熊线上移的机会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836295"/>
            <a:ext cx="9138920" cy="49504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975" y="782955"/>
            <a:ext cx="9224645" cy="499681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4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产业主题，强者恒强</a:t>
            </a:r>
            <a:endParaRPr lang="en-US" altLang="zh-CN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目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92555" y="1383030"/>
            <a:ext cx="1457325" cy="344424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4187825" y="1383030"/>
            <a:ext cx="6595745" cy="808355"/>
            <a:chOff x="6595" y="2178"/>
            <a:chExt cx="10387" cy="1273"/>
          </a:xfrm>
        </p:grpSpPr>
        <p:pic>
          <p:nvPicPr>
            <p:cNvPr id="5" name="图片 4" descr="第一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第一章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6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  <a:sym typeface="+mn-ea"/>
                </a:rPr>
                <a:t>上顶下底，韧性十足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7"/>
            </p:custDataLst>
          </p:nvPr>
        </p:nvGrpSpPr>
        <p:grpSpPr>
          <a:xfrm>
            <a:off x="4187825" y="2487930"/>
            <a:ext cx="6595745" cy="808355"/>
            <a:chOff x="6595" y="2178"/>
            <a:chExt cx="10387" cy="1273"/>
          </a:xfrm>
        </p:grpSpPr>
        <p:pic>
          <p:nvPicPr>
            <p:cNvPr id="10" name="图片 9" descr="第一章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二章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指数震荡，低位补涨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4187825" y="3592830"/>
            <a:ext cx="6595745" cy="808355"/>
            <a:chOff x="6595" y="2178"/>
            <a:chExt cx="10387" cy="1273"/>
          </a:xfrm>
        </p:grpSpPr>
        <p:pic>
          <p:nvPicPr>
            <p:cNvPr id="19" name="图片 18" descr="第一章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三章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4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全球变局，安全资产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  <p:grpSp>
        <p:nvGrpSpPr>
          <p:cNvPr id="23" name="组合 22"/>
          <p:cNvGrpSpPr/>
          <p:nvPr>
            <p:custDataLst>
              <p:tags r:id="rId15"/>
            </p:custDataLst>
          </p:nvPr>
        </p:nvGrpSpPr>
        <p:grpSpPr>
          <a:xfrm>
            <a:off x="4187825" y="4697730"/>
            <a:ext cx="6595745" cy="808355"/>
            <a:chOff x="6595" y="2178"/>
            <a:chExt cx="10387" cy="1273"/>
          </a:xfrm>
        </p:grpSpPr>
        <p:pic>
          <p:nvPicPr>
            <p:cNvPr id="32" name="图片 31" descr="第一章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6595" y="2178"/>
              <a:ext cx="10387" cy="127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>
              <p:custDataLst>
                <p:tags r:id="rId17"/>
              </p:custDataLst>
            </p:nvPr>
          </p:nvSpPr>
          <p:spPr>
            <a:xfrm>
              <a:off x="7216" y="2404"/>
              <a:ext cx="234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第</a:t>
              </a:r>
              <a:r>
                <a:rPr lang="zh-CN" altLang="en-US" sz="2800">
                  <a:solidFill>
                    <a:srgbClr val="171DA6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四章</a:t>
              </a:r>
              <a:endParaRPr lang="zh-CN" altLang="en-US" sz="2800">
                <a:solidFill>
                  <a:srgbClr val="171DA6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10006" y="2474"/>
              <a:ext cx="625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Bold" panose="020B0800000000000000" charset="-122"/>
                </a:rPr>
                <a:t>产业主题，强者恒强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</a:endParaRPr>
            </a:p>
          </p:txBody>
        </p:sp>
      </p:grpSp>
    </p:spTree>
    <p:custDataLst>
      <p:tags r:id="rId19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安全资产，现金为王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145" y="842010"/>
            <a:ext cx="9110345" cy="4712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45260" y="5554980"/>
            <a:ext cx="93002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发展讲故事，安全讲本金，过渡看分红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逆全球化进程中</a:t>
            </a:r>
            <a:r>
              <a:rPr lang="en-US" altLang="zh-CN" b="1" dirty="0" smtClean="0">
                <a:solidFill>
                  <a:schemeClr val="bg1"/>
                </a:solidFill>
              </a:rPr>
              <a:t> </a:t>
            </a:r>
            <a:r>
              <a:rPr lang="zh-CN" altLang="en-US" b="1" dirty="0" smtClean="0">
                <a:solidFill>
                  <a:schemeClr val="bg1"/>
                </a:solidFill>
              </a:rPr>
              <a:t>，安全资产</a:t>
            </a:r>
            <a:r>
              <a:rPr lang="en-US" altLang="zh-CN" b="1" dirty="0" smtClean="0">
                <a:solidFill>
                  <a:schemeClr val="bg1"/>
                </a:solidFill>
              </a:rPr>
              <a:t>vs</a:t>
            </a:r>
            <a:r>
              <a:rPr lang="zh-CN" altLang="en-US" b="1" dirty="0" smtClean="0">
                <a:solidFill>
                  <a:schemeClr val="bg1"/>
                </a:solidFill>
              </a:rPr>
              <a:t>新基建</a:t>
            </a:r>
            <a:r>
              <a:rPr lang="zh-CN" altLang="en-US" b="1" dirty="0" smtClean="0">
                <a:solidFill>
                  <a:schemeClr val="bg1"/>
                </a:solidFill>
              </a:rPr>
              <a:t>，左手红利现金，右手科技基建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地产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数据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金融，资产兴则民兴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8470" y="854710"/>
            <a:ext cx="9041130" cy="4897755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产业主题，资源科技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45260" y="5770880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空间龙头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趋势龙头</a:t>
            </a:r>
            <a:r>
              <a:rPr lang="en-US" altLang="zh-CN" b="1" dirty="0" smtClean="0">
                <a:solidFill>
                  <a:schemeClr val="bg1"/>
                </a:solidFill>
              </a:rPr>
              <a:t>-</a:t>
            </a:r>
            <a:r>
              <a:rPr lang="zh-CN" altLang="en-US" b="1" dirty="0" smtClean="0">
                <a:solidFill>
                  <a:schemeClr val="bg1"/>
                </a:solidFill>
              </a:rPr>
              <a:t>控盘反复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PCB</a:t>
            </a:r>
            <a:r>
              <a:rPr lang="zh-CN" altLang="en-US" b="1" dirty="0" smtClean="0">
                <a:solidFill>
                  <a:schemeClr val="bg1"/>
                </a:solidFill>
              </a:rPr>
              <a:t>，电网，大消费，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45" y="835660"/>
            <a:ext cx="7534910" cy="4897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控盘增加，平台突破，关注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770890"/>
            <a:ext cx="9215120" cy="49917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60" y="777240"/>
            <a:ext cx="9236710" cy="50031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控盘增加，趋势启动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9606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业绩稳定，资金流入，红肥绿瘦，控盘增加，季线，月，周线金叉</a:t>
            </a:r>
            <a:r>
              <a:rPr lang="zh-CN" b="1" dirty="0" smtClean="0">
                <a:solidFill>
                  <a:schemeClr val="bg1"/>
                </a:solidFill>
              </a:rPr>
              <a:t>区域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控盘增加，关注</a:t>
            </a:r>
            <a:r>
              <a:rPr lang="zh-CN" b="1" dirty="0" smtClean="0">
                <a:solidFill>
                  <a:schemeClr val="bg1"/>
                </a:solidFill>
              </a:rPr>
              <a:t>下个熊线上移的机会</a:t>
            </a:r>
            <a:r>
              <a:rPr lang="zh-CN" altLang="en-US" b="1" dirty="0" smtClean="0">
                <a:solidFill>
                  <a:schemeClr val="bg1"/>
                </a:solidFill>
              </a:rPr>
              <a:t>，注</a:t>
            </a:r>
            <a:r>
              <a:rPr lang="zh-CN" b="1" dirty="0" smtClean="0">
                <a:solidFill>
                  <a:schemeClr val="bg1"/>
                </a:solidFill>
              </a:rPr>
              <a:t>意业绩波动风险</a:t>
            </a:r>
            <a:endParaRPr lang="zh-CN" b="1" dirty="0" smtClean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980" y="763905"/>
            <a:ext cx="9227820" cy="49987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组 3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9748" y="1723390"/>
            <a:ext cx="8612505" cy="3411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1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上顶下底，韧性十足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路漫漫，踏征程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2155" y="5120005"/>
            <a:ext cx="7755255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en-US" sz="1600" b="1" dirty="0" smtClean="0">
                <a:solidFill>
                  <a:schemeClr val="bg1"/>
                </a:solidFill>
              </a:rPr>
              <a:t>30</a:t>
            </a:r>
            <a:r>
              <a:rPr lang="zh-CN" altLang="en-US" sz="1600" b="1" dirty="0" smtClean="0">
                <a:solidFill>
                  <a:schemeClr val="bg1"/>
                </a:solidFill>
              </a:rPr>
              <a:t>余年第一次，投资融资并重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稳股市，稳消费，稳预期，巩固向好势头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引导中长期资金入市，稳定指数，万亿理财时代到来</a:t>
            </a:r>
            <a:endParaRPr lang="zh-CN" altLang="en-US" sz="1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</a:rPr>
              <a:t>明确本质：政策行情，指数行情，中长期行情，机构行情</a:t>
            </a:r>
            <a:endParaRPr lang="zh-CN" altLang="en-US" sz="1600" b="1" dirty="0" smtClean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75" y="871220"/>
            <a:ext cx="8655050" cy="421386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735" y="868045"/>
            <a:ext cx="2860675" cy="54914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2755" y="836295"/>
            <a:ext cx="9066530" cy="491109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内在稳定，提升韧性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831215"/>
            <a:ext cx="3060065" cy="49110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272790" y="5419725"/>
            <a:ext cx="6167120" cy="9220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p>
            <a:pPr algn="ctr"/>
            <a:r>
              <a:rPr lang="zh-CN" altLang="en-US" b="1">
                <a:solidFill>
                  <a:schemeClr val="tx1"/>
                </a:solidFill>
              </a:rPr>
              <a:t>内在稳定，提升韧性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r>
              <a:rPr lang="zh-CN" altLang="en-US" b="1">
                <a:solidFill>
                  <a:schemeClr val="tx1"/>
                </a:solidFill>
              </a:rPr>
              <a:t>充分做足应对外部冲击，提升市场自身价值</a:t>
            </a:r>
            <a:endParaRPr lang="zh-CN" altLang="en-US" b="1">
              <a:solidFill>
                <a:schemeClr val="tx1"/>
              </a:solidFill>
            </a:endParaRPr>
          </a:p>
          <a:p>
            <a:pPr algn="ctr"/>
            <a:r>
              <a:rPr lang="zh-CN" altLang="en-US" b="1">
                <a:solidFill>
                  <a:schemeClr val="tx1"/>
                </a:solidFill>
              </a:rPr>
              <a:t>韧性当前，上顶下底，轮动前行</a:t>
            </a:r>
            <a:endParaRPr lang="zh-CN" altLang="en-US" b="1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t="10454" b="7528"/>
          <a:stretch>
            <a:fillRect/>
          </a:stretch>
        </p:blipFill>
        <p:spPr>
          <a:xfrm>
            <a:off x="3225165" y="836295"/>
            <a:ext cx="2107565" cy="3721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rcRect t="10324" b="7528"/>
          <a:stretch>
            <a:fillRect/>
          </a:stretch>
        </p:blipFill>
        <p:spPr>
          <a:xfrm>
            <a:off x="5332730" y="836295"/>
            <a:ext cx="2104390" cy="37217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4635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中长入市，韧性十足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3180" y="5787390"/>
            <a:ext cx="9533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中长入市，汇金，保险，社保持续加仓超配主板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b="1" dirty="0" smtClean="0">
                <a:solidFill>
                  <a:schemeClr val="bg1"/>
                </a:solidFill>
                <a:sym typeface="+mn-ea"/>
              </a:rPr>
              <a:t>外资在加仓主板同时，偏好科技成长方向，科技弹性大，主板韧性十足</a:t>
            </a:r>
            <a:endParaRPr lang="zh-CN" b="1" dirty="0" smtClean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25" y="912495"/>
            <a:ext cx="5445760" cy="22409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" y="3284855"/>
            <a:ext cx="5445760" cy="2371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505" y="899160"/>
            <a:ext cx="5695315" cy="22491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2505" y="3284855"/>
            <a:ext cx="5704205" cy="236601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主板韧性，红利时代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45260" y="5760085"/>
            <a:ext cx="9300210" cy="708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b="1" dirty="0" smtClean="0">
                <a:solidFill>
                  <a:schemeClr val="bg1"/>
                </a:solidFill>
              </a:rPr>
              <a:t>机构加仓红利方向</a:t>
            </a:r>
            <a:endParaRPr lang="zh-CN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中证红利低波，创金合信量化红利等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t="10420"/>
          <a:stretch>
            <a:fillRect/>
          </a:stretch>
        </p:blipFill>
        <p:spPr>
          <a:xfrm>
            <a:off x="285750" y="892810"/>
            <a:ext cx="2538730" cy="48958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090" y="892810"/>
            <a:ext cx="9039225" cy="48964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226560" y="1716088"/>
            <a:ext cx="37388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PART 0</a:t>
            </a: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Medium" panose="020B0600000000000000" charset="-122"/>
                <a:ea typeface="思源黑体 Medium" panose="020B0600000000000000" charset="-122"/>
                <a:cs typeface="思源黑体 CN Normal" panose="020B0400000000000000" charset="-122"/>
              </a:rPr>
              <a:t>2</a:t>
            </a:r>
            <a:endParaRPr kumimoji="0" lang="en-US" altLang="zh-CN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Medium" panose="020B0600000000000000" charset="-122"/>
              <a:ea typeface="思源黑体 Medium" panose="020B0600000000000000" charset="-122"/>
              <a:cs typeface="思源黑体 CN Normal" panose="020B04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118043" y="3064510"/>
            <a:ext cx="795591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/>
            <a:r>
              <a:rPr lang="zh-CN" altLang="en-US" sz="6600">
                <a:solidFill>
                  <a:schemeClr val="bg2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指数震荡，低位补涨</a:t>
            </a:r>
            <a:endParaRPr lang="zh-CN" altLang="en-US" sz="6600">
              <a:solidFill>
                <a:schemeClr val="bg2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2279015" y="2635250"/>
            <a:ext cx="7641590" cy="0"/>
          </a:xfrm>
          <a:prstGeom prst="line">
            <a:avLst/>
          </a:prstGeom>
          <a:ln>
            <a:gradFill>
              <a:gsLst>
                <a:gs pos="0">
                  <a:srgbClr val="1E38B8"/>
                </a:gs>
                <a:gs pos="50000">
                  <a:srgbClr val="B77DFE"/>
                </a:gs>
                <a:gs pos="100000">
                  <a:srgbClr val="1E38B8"/>
                </a:gs>
              </a:gsLst>
              <a:lin ang="0" scaled="0"/>
            </a:gra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5915" y="836295"/>
            <a:ext cx="9007475" cy="4879340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>
            <p:custDataLst>
              <p:tags r:id="rId2"/>
            </p:custDataLst>
          </p:nvPr>
        </p:nvSpPr>
        <p:spPr>
          <a:xfrm>
            <a:off x="626110" y="6391910"/>
            <a:ext cx="109397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经传多赢投研总监：杨春虎，投顾执业编号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:A1120619100003;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基金从业号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:A20250618011797</a:t>
            </a: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/>
          <p:cNvSpPr txBox="1"/>
          <p:nvPr userDrawn="1"/>
        </p:nvSpPr>
        <p:spPr>
          <a:xfrm>
            <a:off x="-132974" y="9906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中长向上，内部轮动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3180" y="5762625"/>
            <a:ext cx="93002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b="1" dirty="0" smtClean="0">
                <a:solidFill>
                  <a:schemeClr val="bg1"/>
                </a:solidFill>
              </a:rPr>
              <a:t>上证指数捕捞季节年线金叉初期，收敛三角形，震荡突破之后，空间更大</a:t>
            </a:r>
            <a:endParaRPr lang="zh-CN" altLang="en-US" b="1" dirty="0" smtClean="0">
              <a:solidFill>
                <a:schemeClr val="bg1"/>
              </a:solidFill>
            </a:endParaRPr>
          </a:p>
          <a:p>
            <a:pPr algn="ctr"/>
            <a:r>
              <a:rPr lang="zh-CN" b="1" dirty="0" smtClean="0">
                <a:solidFill>
                  <a:schemeClr val="bg1"/>
                </a:solidFill>
              </a:rPr>
              <a:t>季线第六次金叉，年线第七次（</a:t>
            </a:r>
            <a:r>
              <a:rPr lang="en-US" altLang="zh-CN" b="1" dirty="0" smtClean="0">
                <a:solidFill>
                  <a:schemeClr val="bg1"/>
                </a:solidFill>
              </a:rPr>
              <a:t>96-97</a:t>
            </a:r>
            <a:r>
              <a:rPr lang="zh-CN" altLang="en-US" b="1" dirty="0" smtClean="0">
                <a:solidFill>
                  <a:schemeClr val="bg1"/>
                </a:solidFill>
              </a:rPr>
              <a:t>震荡）金叉，迎接历史机遇</a:t>
            </a:r>
            <a:endParaRPr lang="zh-CN" altLang="en-US" b="1" dirty="0" smtClean="0">
              <a:solidFill>
                <a:schemeClr val="bg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2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3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6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2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8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29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1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2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3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4.xml><?xml version="1.0" encoding="utf-8"?>
<p:tagLst xmlns:p="http://schemas.openxmlformats.org/presentationml/2006/main">
  <p:tag name="KSO_WM_DIAGRAM_VIRTUALLY_FRAME" val="{&quot;height&quot;:324.65,&quot;left&quot;:329.75,&quot;top&quot;:108.9,&quot;width&quot;:519.35}"/>
</p:tagLst>
</file>

<file path=ppt/tags/tag35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6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7.xml><?xml version="1.0" encoding="utf-8"?>
<p:tagLst xmlns:p="http://schemas.openxmlformats.org/presentationml/2006/main">
  <p:tag name="KSO_WM_BEAUTIFY_FLAG" val=""/>
  <p:tag name="KSO_WM_DIAGRAM_VIRTUALLY_FRAME" val="{&quot;height&quot;:324.65,&quot;left&quot;:329.75,&quot;top&quot;:108.9,&quot;width&quot;:519.35}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88.xml><?xml version="1.0" encoding="utf-8"?>
<p:tagLst xmlns:p="http://schemas.openxmlformats.org/presentationml/2006/main">
  <p:tag name="KSO_WPP_MARK_KEY" val="5d6e9262-ca8a-4070-8ad5-698f89e303ea"/>
  <p:tag name="COMMONDATA" val="eyJoZGlkIjoiMTMzZGI2MjkwNzI0NGI5MzY0NzUwYzMxOTRjZGRmN2UifQ=="/>
  <p:tag name="commondata" val="eyJoZGlkIjoiOWY4MjQyNDc1NWE5NGE3YmJhMmZmNzIzZDc5YmE1NGI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4139</Words>
  <Application>WPS 演示</Application>
  <PresentationFormat>宽屏</PresentationFormat>
  <Paragraphs>178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Wingdings</vt:lpstr>
      <vt:lpstr>思源黑体 CN Light</vt:lpstr>
      <vt:lpstr>黑体</vt:lpstr>
      <vt:lpstr>思源黑体 CN Bold</vt:lpstr>
      <vt:lpstr>思源黑体 CN Medium</vt:lpstr>
      <vt:lpstr>思源黑体 Medium</vt:lpstr>
      <vt:lpstr>思源黑体 CN Normal</vt:lpstr>
      <vt:lpstr>KSOF618801C0</vt:lpstr>
      <vt:lpstr>Segoe Print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张聪</cp:lastModifiedBy>
  <cp:revision>306</cp:revision>
  <dcterms:created xsi:type="dcterms:W3CDTF">2022-12-31T05:43:00Z</dcterms:created>
  <dcterms:modified xsi:type="dcterms:W3CDTF">2026-09-11T10:02:28Z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524FF452282B40F3BA4F07CDBF2DF266_13</vt:lpwstr>
  </property>
</Properties>
</file>