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329" r:id="rId3"/>
    <p:sldId id="321" r:id="rId4"/>
    <p:sldId id="322" r:id="rId5"/>
    <p:sldId id="330" r:id="rId6"/>
    <p:sldId id="333" r:id="rId7"/>
    <p:sldId id="334" r:id="rId8"/>
    <p:sldId id="335" r:id="rId9"/>
    <p:sldId id="336" r:id="rId10"/>
    <p:sldId id="337" r:id="rId11"/>
    <p:sldId id="338" r:id="rId12"/>
    <p:sldId id="367" r:id="rId14"/>
    <p:sldId id="339" r:id="rId15"/>
    <p:sldId id="340" r:id="rId16"/>
    <p:sldId id="341" r:id="rId17"/>
    <p:sldId id="342" r:id="rId18"/>
    <p:sldId id="344" r:id="rId19"/>
    <p:sldId id="358" r:id="rId20"/>
    <p:sldId id="350" r:id="rId21"/>
    <p:sldId id="351" r:id="rId22"/>
    <p:sldId id="352" r:id="rId23"/>
    <p:sldId id="360" r:id="rId24"/>
    <p:sldId id="354" r:id="rId25"/>
    <p:sldId id="355" r:id="rId26"/>
    <p:sldId id="357" r:id="rId27"/>
    <p:sldId id="327" r:id="rId28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3" name="Mia Vida Villanueva" initials="MVV" lastIdx="0" clrIdx="2"/>
  <p:cmAuthor id="4" name="1206988966@qq.com" initials="1" lastIdx="0" clrIdx="3"/>
  <p:cmAuthor id="5" name="姜伟光" initials="姜" lastIdx="0" clrIdx="4"/>
  <p:cmAuthor id="6" name="lenovo" initials="l" lastIdx="0" clrIdx="5"/>
  <p:cmAuthor id="7" name="Administrator" initials="A" lastIdx="0" clrIdx="6"/>
  <p:cmAuthor id="8" name="ming qiu" initials="m" lastIdx="0" clrIdx="7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53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89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2" name="图片 1" descr="图片1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32702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  <p:pic>
        <p:nvPicPr>
          <p:cNvPr id="3" name="图片 2" descr="图片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74320" y="189865"/>
            <a:ext cx="1671320" cy="4356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3.xml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6.xml"/><Relationship Id="rId11" Type="http://schemas.openxmlformats.org/officeDocument/2006/relationships/tags" Target="../tags/tag15.xml"/><Relationship Id="rId10" Type="http://schemas.openxmlformats.org/officeDocument/2006/relationships/tags" Target="../tags/tag14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21.xml"/><Relationship Id="rId6" Type="http://schemas.openxmlformats.org/officeDocument/2006/relationships/image" Target="../media/image8.png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56.xml"/><Relationship Id="rId2" Type="http://schemas.openxmlformats.org/officeDocument/2006/relationships/image" Target="../media/image29.png"/><Relationship Id="rId1" Type="http://schemas.openxmlformats.org/officeDocument/2006/relationships/tags" Target="../tags/tag55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59.xml"/><Relationship Id="rId4" Type="http://schemas.openxmlformats.org/officeDocument/2006/relationships/image" Target="../media/image31.png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61.xml"/><Relationship Id="rId2" Type="http://schemas.openxmlformats.org/officeDocument/2006/relationships/image" Target="../media/image32.png"/><Relationship Id="rId1" Type="http://schemas.openxmlformats.org/officeDocument/2006/relationships/tags" Target="../tags/tag60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3.xml"/><Relationship Id="rId2" Type="http://schemas.openxmlformats.org/officeDocument/2006/relationships/image" Target="../media/image33.png"/><Relationship Id="rId1" Type="http://schemas.openxmlformats.org/officeDocument/2006/relationships/tags" Target="../tags/tag6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68.xml"/><Relationship Id="rId2" Type="http://schemas.openxmlformats.org/officeDocument/2006/relationships/image" Target="../media/image34.jpeg"/><Relationship Id="rId1" Type="http://schemas.openxmlformats.org/officeDocument/2006/relationships/tags" Target="../tags/tag67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4.xml"/><Relationship Id="rId3" Type="http://schemas.openxmlformats.org/officeDocument/2006/relationships/tags" Target="../tags/tag70.xml"/><Relationship Id="rId2" Type="http://schemas.openxmlformats.org/officeDocument/2006/relationships/image" Target="../media/image35.png"/><Relationship Id="rId1" Type="http://schemas.openxmlformats.org/officeDocument/2006/relationships/tags" Target="../tags/tag69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2.xml"/><Relationship Id="rId2" Type="http://schemas.openxmlformats.org/officeDocument/2006/relationships/image" Target="../media/image36.png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4.xml"/><Relationship Id="rId2" Type="http://schemas.openxmlformats.org/officeDocument/2006/relationships/image" Target="../media/image37.png"/><Relationship Id="rId1" Type="http://schemas.openxmlformats.org/officeDocument/2006/relationships/tags" Target="../tags/tag73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image" Target="../media/image10.png"/><Relationship Id="rId3" Type="http://schemas.openxmlformats.org/officeDocument/2006/relationships/tags" Target="../tags/tag23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2.xml"/><Relationship Id="rId19" Type="http://schemas.openxmlformats.org/officeDocument/2006/relationships/tags" Target="../tags/tag38.xml"/><Relationship Id="rId18" Type="http://schemas.openxmlformats.org/officeDocument/2006/relationships/tags" Target="../tags/tag37.xml"/><Relationship Id="rId17" Type="http://schemas.openxmlformats.org/officeDocument/2006/relationships/tags" Target="../tags/tag36.xml"/><Relationship Id="rId16" Type="http://schemas.openxmlformats.org/officeDocument/2006/relationships/tags" Target="../tags/tag35.xml"/><Relationship Id="rId15" Type="http://schemas.openxmlformats.org/officeDocument/2006/relationships/tags" Target="../tags/tag34.xml"/><Relationship Id="rId14" Type="http://schemas.openxmlformats.org/officeDocument/2006/relationships/tags" Target="../tags/tag33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9.xml"/><Relationship Id="rId3" Type="http://schemas.openxmlformats.org/officeDocument/2006/relationships/image" Target="../media/image38.png"/><Relationship Id="rId2" Type="http://schemas.openxmlformats.org/officeDocument/2006/relationships/image" Target="../media/image34.jpeg"/><Relationship Id="rId1" Type="http://schemas.openxmlformats.org/officeDocument/2006/relationships/tags" Target="../tags/tag78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81.xml"/><Relationship Id="rId3" Type="http://schemas.openxmlformats.org/officeDocument/2006/relationships/image" Target="../media/image40.png"/><Relationship Id="rId2" Type="http://schemas.openxmlformats.org/officeDocument/2006/relationships/tags" Target="../tags/tag80.xml"/><Relationship Id="rId1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3.xml"/><Relationship Id="rId2" Type="http://schemas.openxmlformats.org/officeDocument/2006/relationships/image" Target="../media/image41.png"/><Relationship Id="rId1" Type="http://schemas.openxmlformats.org/officeDocument/2006/relationships/tags" Target="../tags/tag8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5.xml"/><Relationship Id="rId2" Type="http://schemas.openxmlformats.org/officeDocument/2006/relationships/image" Target="../media/image42.png"/><Relationship Id="rId1" Type="http://schemas.openxmlformats.org/officeDocument/2006/relationships/tags" Target="../tags/tag84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7.xml"/><Relationship Id="rId2" Type="http://schemas.openxmlformats.org/officeDocument/2006/relationships/image" Target="../media/image43.png"/><Relationship Id="rId1" Type="http://schemas.openxmlformats.org/officeDocument/2006/relationships/tags" Target="../tags/tag8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88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3.xml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tags" Target="../tags/tag42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5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4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image" Target="../media/image23.png"/><Relationship Id="rId7" Type="http://schemas.openxmlformats.org/officeDocument/2006/relationships/image" Target="../media/image22.pn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2" Type="http://schemas.openxmlformats.org/officeDocument/2006/relationships/slideLayout" Target="../slideLayouts/slideLayout4.xml"/><Relationship Id="rId11" Type="http://schemas.openxmlformats.org/officeDocument/2006/relationships/tags" Target="../tags/tag47.xml"/><Relationship Id="rId10" Type="http://schemas.openxmlformats.org/officeDocument/2006/relationships/tags" Target="../tags/tag46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9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8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4.xml"/><Relationship Id="rId3" Type="http://schemas.openxmlformats.org/officeDocument/2006/relationships/image" Target="../media/image28.png"/><Relationship Id="rId2" Type="http://schemas.openxmlformats.org/officeDocument/2006/relationships/tags" Target="../tags/tag53.xml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2"/>
            </p:custDataLst>
          </p:nvPr>
        </p:nvSpPr>
        <p:spPr>
          <a:xfrm>
            <a:off x="5374640" y="4196715"/>
            <a:ext cx="5269230" cy="321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经传多赢投研总监，软件产品架构师。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3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北京大学金融系毕业,从业十余年,坚持以资金推动论为研究核心，形成了以机构思路选股，游资思路跟踪的稳健投资模型。独创双龙战法，机构分析战法等软件经典战法，深受广大用户的喜爱。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4"/>
            </p:custDataLst>
          </p:nvPr>
        </p:nvSpPr>
        <p:spPr>
          <a:xfrm>
            <a:off x="5027930" y="788035"/>
            <a:ext cx="595249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行稳致远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轮动前行</a:t>
            </a:r>
            <a:endParaRPr lang="zh-CN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17265"/>
            <a:ext cx="5671820" cy="73088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572510"/>
            <a:ext cx="53949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杨春虎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投顾执业编号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:A1120619100003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  <a:p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         </a:t>
            </a:r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基金从业编号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:A20250618011797</a:t>
            </a:r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4" name="图片 3" descr="杨春虎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80" y="850265"/>
            <a:ext cx="4079875" cy="512000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46750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年线金叉区域</a:t>
            </a:r>
            <a:r>
              <a:rPr lang="en-US" altLang="zh-CN" b="1">
                <a:solidFill>
                  <a:schemeClr val="bg1"/>
                </a:solidFill>
              </a:rPr>
              <a:t>31</a:t>
            </a:r>
            <a:r>
              <a:rPr lang="zh-CN" altLang="en-US" b="1">
                <a:solidFill>
                  <a:schemeClr val="bg1"/>
                </a:solidFill>
              </a:rPr>
              <a:t>个，季线金叉区域</a:t>
            </a:r>
            <a:r>
              <a:rPr lang="en-US" altLang="zh-CN" b="1">
                <a:solidFill>
                  <a:schemeClr val="bg1"/>
                </a:solidFill>
              </a:rPr>
              <a:t>23</a:t>
            </a:r>
            <a:r>
              <a:rPr lang="zh-CN" altLang="en-US" b="1">
                <a:solidFill>
                  <a:schemeClr val="bg1"/>
                </a:solidFill>
              </a:rPr>
              <a:t>个，长期向好，中期震荡，逢低布局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月线金叉区域</a:t>
            </a:r>
            <a:r>
              <a:rPr lang="en-US" altLang="zh-CN" b="1">
                <a:solidFill>
                  <a:schemeClr val="bg1"/>
                </a:solidFill>
              </a:rPr>
              <a:t>30</a:t>
            </a:r>
            <a:r>
              <a:rPr lang="zh-CN" altLang="en-US" b="1">
                <a:solidFill>
                  <a:schemeClr val="bg1"/>
                </a:solidFill>
              </a:rPr>
              <a:t>个，周线金叉区域</a:t>
            </a:r>
            <a:r>
              <a:rPr lang="en-US" altLang="zh-CN" b="1">
                <a:solidFill>
                  <a:schemeClr val="bg1"/>
                </a:solidFill>
              </a:rPr>
              <a:t>3</a:t>
            </a:r>
            <a:r>
              <a:rPr lang="zh-CN" altLang="en-US" b="1">
                <a:solidFill>
                  <a:schemeClr val="bg1"/>
                </a:solidFill>
              </a:rPr>
              <a:t>个，方向确立，短期洗盘，跟随</a:t>
            </a:r>
            <a:r>
              <a:rPr lang="zh-CN" altLang="en-US" b="1">
                <a:solidFill>
                  <a:schemeClr val="bg1"/>
                </a:solidFill>
              </a:rPr>
              <a:t>资金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周期共振，轮动分化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3045" y="770890"/>
            <a:ext cx="9186545" cy="49758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63700" y="836295"/>
            <a:ext cx="9076690" cy="491680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63700" y="578802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>
                <a:solidFill>
                  <a:schemeClr val="bg1"/>
                </a:solidFill>
              </a:rPr>
              <a:t>月线金叉区域，周线死叉，关注周线金叉机会</a:t>
            </a:r>
            <a:endParaRPr lang="zh-CN" b="1">
              <a:solidFill>
                <a:schemeClr val="bg1"/>
              </a:solidFill>
            </a:endParaRPr>
          </a:p>
          <a:p>
            <a:pPr algn="ctr"/>
            <a:r>
              <a:rPr lang="zh-CN" b="1">
                <a:solidFill>
                  <a:schemeClr val="bg1"/>
                </a:solidFill>
              </a:rPr>
              <a:t>资金持续流入，中短期资金背离，理解慢牛，关注周线金叉信号，日线资金持续流入</a:t>
            </a:r>
            <a:endParaRPr lang="zh-CN" b="1">
              <a:solidFill>
                <a:schemeClr val="bg1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洗盘，资金背离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483100" y="1074420"/>
            <a:ext cx="3224530" cy="447611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新高震荡，静待金叉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87390"/>
            <a:ext cx="95332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短线上攻向上，中线上攻走平，资金总体流入，周线死叉区域，宽幅震荡</a:t>
            </a:r>
            <a:r>
              <a:rPr lang="zh-CN" b="1" dirty="0" smtClean="0">
                <a:solidFill>
                  <a:schemeClr val="bg1"/>
                </a:solidFill>
                <a:sym typeface="+mn-ea"/>
              </a:rPr>
              <a:t>洗盘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稳健关注周线金叉机会，中线上攻启动，控盘为主</a:t>
            </a:r>
            <a:endParaRPr lang="zh-CN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155" y="746125"/>
            <a:ext cx="9307195" cy="50412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93065" y="5822950"/>
            <a:ext cx="11149965" cy="6286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指数增强的本质：调整跑赢指数，上涨跑赢指数，震荡区域低位机会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algn="ctr" rtl="0" eaLnBrk="0">
              <a:lnSpc>
                <a:spcPct val="97000"/>
              </a:lnSpc>
            </a:pPr>
            <a:r>
              <a:rPr lang="zh-CN" b="1" kern="0" spc="50" dirty="0">
                <a:solidFill>
                  <a:schemeClr val="bg1">
                    <a:alpha val="10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中小盘机会明显，指增上涨初期建仓，小调整小加仓，大调整大加仓，附带基金理财服务教学</a:t>
            </a:r>
            <a:endParaRPr lang="zh-CN" b="1" kern="0" spc="50" dirty="0">
              <a:solidFill>
                <a:schemeClr val="bg1">
                  <a:alpha val="10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0485" y="741680"/>
            <a:ext cx="9382125" cy="5081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全球变局，安全资产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505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46355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风格转换，科技</a:t>
            </a:r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领先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0815" y="578739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47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个行业年线金叉区域，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9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个季线金叉区域，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14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个月线金叉区域，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7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个行业周线金叉区域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b="1" dirty="0" smtClean="0">
                <a:solidFill>
                  <a:schemeClr val="bg1"/>
                </a:solidFill>
                <a:sym typeface="+mn-ea"/>
              </a:rPr>
              <a:t>风格切换，轮动补涨，行业</a:t>
            </a:r>
            <a:r>
              <a:rPr lang="en-US" altLang="zh-CN" b="1" dirty="0" smtClean="0">
                <a:solidFill>
                  <a:schemeClr val="bg1"/>
                </a:solidFill>
                <a:sym typeface="+mn-ea"/>
              </a:rPr>
              <a:t>ETF</a:t>
            </a:r>
            <a:r>
              <a:rPr lang="zh-CN" altLang="en-US" b="1" dirty="0" smtClean="0">
                <a:solidFill>
                  <a:schemeClr val="bg1"/>
                </a:solidFill>
                <a:sym typeface="+mn-ea"/>
              </a:rPr>
              <a:t>或前十大重仓股的信号机会</a:t>
            </a:r>
            <a:endParaRPr lang="zh-CN" altLang="en-US" b="1" dirty="0" smtClean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7330" y="780415"/>
            <a:ext cx="9243695" cy="50069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业绩稳定，资金流入，红肥绿瘦，控盘增加，月线，周线金叉区域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</a:t>
            </a:r>
            <a:r>
              <a:rPr lang="zh-CN" b="1" dirty="0" smtClean="0">
                <a:solidFill>
                  <a:schemeClr val="bg1"/>
                </a:solidFill>
              </a:rPr>
              <a:t>静待符合金叉信号或熊线上移的机会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995" y="842645"/>
            <a:ext cx="9070975" cy="49136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业绩稳定，资金流入，红肥绿瘦，控盘增加，季，月，周线金叉</a:t>
            </a:r>
            <a:r>
              <a:rPr lang="zh-CN" b="1" dirty="0" smtClean="0">
                <a:solidFill>
                  <a:schemeClr val="bg1"/>
                </a:solidFill>
              </a:rPr>
              <a:t>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79780"/>
            <a:ext cx="9197975" cy="498284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产业主题，强者恒强</a:t>
            </a:r>
            <a:endParaRPr lang="en-US" altLang="zh-CN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4" name="组合 3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5" name="图片 4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sym typeface="+mn-ea"/>
                </a:rPr>
                <a:t>开局之年，稳字当头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10" name="图片 9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二章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短期洗盘，跟随</a:t>
              </a:r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资金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19" name="图片 18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三章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全球变局，安全资产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  <p:grpSp>
        <p:nvGrpSpPr>
          <p:cNvPr id="23" name="组合 22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2" name="图片 31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</a:t>
              </a:r>
              <a:r>
                <a:rPr lang="zh-CN" altLang="en-US" sz="2800">
                  <a:solidFill>
                    <a:srgbClr val="171DA6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四章</a:t>
              </a:r>
              <a:endParaRPr lang="zh-CN" altLang="en-US" sz="2800">
                <a:solidFill>
                  <a:srgbClr val="171DA6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34" name="文本框 33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产业主题，强者恒强</a:t>
              </a:r>
              <a:endParaRPr lang="zh-CN" altLang="en-US" sz="28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安全资产，现金为王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20" y="836295"/>
            <a:ext cx="9110345" cy="47129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45260" y="5554980"/>
            <a:ext cx="93002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发展讲故事，安全讲本金，过渡看分红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逆全球化进程中</a:t>
            </a:r>
            <a:r>
              <a:rPr lang="en-US" altLang="zh-CN" b="1" dirty="0" smtClean="0">
                <a:solidFill>
                  <a:schemeClr val="bg1"/>
                </a:solidFill>
              </a:rPr>
              <a:t> </a:t>
            </a:r>
            <a:r>
              <a:rPr lang="zh-CN" altLang="en-US" b="1" dirty="0" smtClean="0">
                <a:solidFill>
                  <a:schemeClr val="bg1"/>
                </a:solidFill>
              </a:rPr>
              <a:t>，安全资产</a:t>
            </a:r>
            <a:r>
              <a:rPr lang="en-US" altLang="zh-CN" b="1" dirty="0" smtClean="0">
                <a:solidFill>
                  <a:schemeClr val="bg1"/>
                </a:solidFill>
              </a:rPr>
              <a:t>vs</a:t>
            </a:r>
            <a:r>
              <a:rPr lang="zh-CN" altLang="en-US" b="1" dirty="0" smtClean="0">
                <a:solidFill>
                  <a:schemeClr val="bg1"/>
                </a:solidFill>
              </a:rPr>
              <a:t>新基建</a:t>
            </a:r>
            <a:r>
              <a:rPr lang="zh-CN" altLang="en-US" b="1" dirty="0" smtClean="0">
                <a:solidFill>
                  <a:schemeClr val="bg1"/>
                </a:solidFill>
              </a:rPr>
              <a:t>，左手红利现金，右手科技基建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地产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数据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金融，资产兴则民兴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15" y="836295"/>
            <a:ext cx="2839085" cy="47123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58465" y="835660"/>
            <a:ext cx="9038590" cy="4896485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产业主题，能源科技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77088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空间龙头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趋势龙头</a:t>
            </a:r>
            <a:r>
              <a:rPr lang="en-US" altLang="zh-CN" b="1" dirty="0" smtClean="0">
                <a:solidFill>
                  <a:schemeClr val="bg1"/>
                </a:solidFill>
              </a:rPr>
              <a:t>-</a:t>
            </a:r>
            <a:r>
              <a:rPr lang="zh-CN" altLang="en-US" b="1" dirty="0" smtClean="0">
                <a:solidFill>
                  <a:schemeClr val="bg1"/>
                </a:solidFill>
              </a:rPr>
              <a:t>控盘反复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en-US" altLang="zh-CN" b="1" dirty="0" smtClean="0">
                <a:solidFill>
                  <a:schemeClr val="bg1"/>
                </a:solidFill>
              </a:rPr>
              <a:t>PCB</a:t>
            </a:r>
            <a:r>
              <a:rPr lang="zh-CN" altLang="en-US" b="1" dirty="0" smtClean="0">
                <a:solidFill>
                  <a:schemeClr val="bg1"/>
                </a:solidFill>
              </a:rPr>
              <a:t>，云计算，</a:t>
            </a:r>
            <a:r>
              <a:rPr lang="zh-CN" altLang="en-US" b="1" dirty="0" smtClean="0">
                <a:solidFill>
                  <a:schemeClr val="bg1"/>
                </a:solidFill>
              </a:rPr>
              <a:t>光通信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45" y="835660"/>
            <a:ext cx="7534910" cy="48977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r>
              <a:rPr lang="zh-CN" b="1" dirty="0" smtClean="0">
                <a:solidFill>
                  <a:schemeClr val="bg1"/>
                </a:solidFill>
              </a:rPr>
              <a:t>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5425" y="776605"/>
            <a:ext cx="9191625" cy="497903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业绩稳定，资金流入，红肥绿瘦，控盘增加，月，周线金叉区域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控盘增加，熊线上移后的</a:t>
            </a:r>
            <a:r>
              <a:rPr lang="en-US" altLang="zh-CN" b="1" dirty="0" smtClean="0">
                <a:solidFill>
                  <a:schemeClr val="bg1"/>
                </a:solidFill>
              </a:rPr>
              <a:t>B</a:t>
            </a:r>
            <a:r>
              <a:rPr lang="zh-CN" altLang="en-US" b="1" dirty="0" smtClean="0">
                <a:solidFill>
                  <a:schemeClr val="bg1"/>
                </a:solidFill>
              </a:rPr>
              <a:t>点回档金叉，注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675" y="744220"/>
            <a:ext cx="9264015" cy="50184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控盘增加，趋势启动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9606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业绩稳定，资金流入，红肥绿瘦，控盘增加，季线，月，周线金叉</a:t>
            </a:r>
            <a:endParaRPr lang="zh-CN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控盘增加，平台突破，关注</a:t>
            </a:r>
            <a:r>
              <a:rPr lang="zh-CN" b="1" dirty="0" smtClean="0">
                <a:solidFill>
                  <a:schemeClr val="bg1"/>
                </a:solidFill>
              </a:rPr>
              <a:t>下个熊线上移的机会</a:t>
            </a:r>
            <a:r>
              <a:rPr lang="zh-CN" altLang="en-US" b="1" dirty="0" smtClean="0">
                <a:solidFill>
                  <a:schemeClr val="bg1"/>
                </a:solidFill>
              </a:rPr>
              <a:t>，注</a:t>
            </a:r>
            <a:r>
              <a:rPr lang="zh-CN" b="1" dirty="0" smtClean="0">
                <a:solidFill>
                  <a:schemeClr val="bg1"/>
                </a:solidFill>
              </a:rPr>
              <a:t>意业绩波动风险</a:t>
            </a:r>
            <a:endParaRPr lang="zh-CN" b="1" dirty="0" smtClean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060" y="781050"/>
            <a:ext cx="9196070" cy="49815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开局之年，稳字当头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65" y="1600835"/>
            <a:ext cx="7884160" cy="31978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1663700" y="5441315"/>
            <a:ext cx="88646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bg1"/>
                </a:solidFill>
              </a:rPr>
              <a:t>切合实际，降低预期，争取更好结果</a:t>
            </a:r>
            <a:endParaRPr lang="zh-CN" altLang="en-US" b="1">
              <a:solidFill>
                <a:schemeClr val="bg1"/>
              </a:solidFill>
            </a:endParaRPr>
          </a:p>
          <a:p>
            <a:pPr algn="ctr"/>
            <a:r>
              <a:rPr lang="zh-CN" altLang="en-US" b="1">
                <a:solidFill>
                  <a:schemeClr val="bg1"/>
                </a:solidFill>
              </a:rPr>
              <a:t>绿色发展持续加码，设立国家低碳转型基金，培育氢能、绿色燃料等新增长点</a:t>
            </a:r>
            <a:endParaRPr lang="zh-CN" altLang="en-US" b="1">
              <a:solidFill>
                <a:schemeClr val="bg1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345" y="1593215"/>
            <a:ext cx="3923030" cy="32054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切合实际，降低预期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投融协调，理财时代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84270" y="4851400"/>
            <a:ext cx="7755255" cy="14198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2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30</a:t>
            </a:r>
            <a:r>
              <a:rPr lang="zh-CN" altLang="en-US" b="1" dirty="0" smtClean="0">
                <a:solidFill>
                  <a:schemeClr val="bg1"/>
                </a:solidFill>
              </a:rPr>
              <a:t>余年第一次，投资融资并重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稳股市，稳消费，稳预期，巩固向好势头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引导中长期资金入市，稳定指数，万亿理财时代到来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zh-CN" altLang="en-US" b="1" dirty="0" smtClean="0">
                <a:solidFill>
                  <a:schemeClr val="bg1"/>
                </a:solidFill>
              </a:rPr>
              <a:t>明确本质：政策行情，指数行情，中长期行情，机构行情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270" y="836295"/>
            <a:ext cx="7755890" cy="377634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793115" y="836295"/>
            <a:ext cx="2835275" cy="5434965"/>
            <a:chOff x="0" y="1334"/>
            <a:chExt cx="4750" cy="8949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6123"/>
              <a:ext cx="4751" cy="41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334"/>
              <a:ext cx="4751" cy="4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/>
        </p:nvGrpSpPr>
        <p:grpSpPr>
          <a:xfrm>
            <a:off x="864235" y="831215"/>
            <a:ext cx="10494010" cy="4902835"/>
            <a:chOff x="309" y="1317"/>
            <a:chExt cx="18590" cy="8683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885" y="1326"/>
              <a:ext cx="16015" cy="8675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9" y="1317"/>
              <a:ext cx="4518" cy="8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4" y="6556"/>
              <a:ext cx="2895" cy="138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5" y="4844"/>
              <a:ext cx="2865" cy="133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63" y="2126"/>
              <a:ext cx="2940" cy="13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4985" y="1993"/>
              <a:ext cx="2910" cy="13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24" y="1317"/>
              <a:ext cx="3584" cy="39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92" y="4434"/>
              <a:ext cx="3400" cy="451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417" y="5139"/>
              <a:ext cx="3298" cy="42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" name="文本框 2"/>
          <p:cNvSpPr txBox="1"/>
          <p:nvPr userDrawn="1">
            <p:custDataLst>
              <p:tags r:id="rId10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提振稳定，慢长趋势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72790" y="5419725"/>
            <a:ext cx="6167120" cy="9220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chemeClr val="tx1"/>
                </a:solidFill>
              </a:rPr>
              <a:t>稳市场，稳预期，稳信心，稳就业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完善特色稳市机制，慢长趋势，指数行情，理财正当时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稳字当头，高低切换，轮动为主</a:t>
            </a:r>
            <a:endParaRPr lang="zh-CN" altLang="en-US" b="1">
              <a:solidFill>
                <a:schemeClr val="tx1"/>
              </a:solidFill>
            </a:endParaRPr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 userDrawn="1">
            <p:custDataLst>
              <p:tags r:id="rId1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稳中求进，理财时代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45260" y="5760085"/>
            <a:ext cx="9300210" cy="708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b="1" dirty="0" smtClean="0">
                <a:solidFill>
                  <a:schemeClr val="bg1"/>
                </a:solidFill>
              </a:rPr>
              <a:t>固收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产品，理财首选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大仓位债基稳健收益</a:t>
            </a:r>
            <a:r>
              <a:rPr lang="en-US" altLang="zh-CN" b="1" dirty="0" smtClean="0">
                <a:solidFill>
                  <a:schemeClr val="bg1"/>
                </a:solidFill>
              </a:rPr>
              <a:t>+</a:t>
            </a:r>
            <a:r>
              <a:rPr lang="zh-CN" altLang="en-US" b="1" dirty="0" smtClean="0">
                <a:solidFill>
                  <a:schemeClr val="bg1"/>
                </a:solidFill>
              </a:rPr>
              <a:t>小仓位股票超额收益，跑赢普通理财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t="10420"/>
          <a:stretch>
            <a:fillRect/>
          </a:stretch>
        </p:blipFill>
        <p:spPr>
          <a:xfrm>
            <a:off x="285750" y="892810"/>
            <a:ext cx="2538730" cy="48958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3380" y="892810"/>
            <a:ext cx="9037955" cy="48958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短期洗盘，跟随</a:t>
            </a:r>
            <a:r>
              <a:rPr lang="zh-CN" altLang="en-US" sz="6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资金</a:t>
            </a:r>
            <a:endParaRPr lang="zh-CN" altLang="en-US" sz="6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5915" y="836295"/>
            <a:ext cx="9007475" cy="48793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391910"/>
            <a:ext cx="1093978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经传多赢投研总监：杨春虎，投顾执业编号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:A1120619100003;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基金从业号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:A20250618011797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0" name="文本框 9"/>
          <p:cNvSpPr txBox="1"/>
          <p:nvPr userDrawn="1"/>
        </p:nvSpPr>
        <p:spPr>
          <a:xfrm>
            <a:off x="-132974" y="9906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200" spc="-200" dirty="0">
                <a:solidFill>
                  <a:schemeClr val="bg1"/>
                </a:solidFill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中长向上，内部轮动</a:t>
            </a:r>
            <a:endParaRPr lang="zh-CN" altLang="en-US" sz="4200" spc="-200" dirty="0">
              <a:solidFill>
                <a:schemeClr val="bg1"/>
              </a:solidFill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13180" y="5762625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 dirty="0" smtClean="0">
                <a:solidFill>
                  <a:schemeClr val="bg1"/>
                </a:solidFill>
              </a:rPr>
              <a:t>上证指数捕捞季节年线金叉初期，收敛三角形，震荡突破之后，空间更大</a:t>
            </a:r>
            <a:endParaRPr lang="zh-CN" altLang="en-US" b="1" dirty="0" smtClean="0">
              <a:solidFill>
                <a:schemeClr val="bg1"/>
              </a:solidFill>
            </a:endParaRPr>
          </a:p>
          <a:p>
            <a:pPr algn="ctr"/>
            <a:r>
              <a:rPr lang="zh-CN" b="1" dirty="0" smtClean="0">
                <a:solidFill>
                  <a:schemeClr val="bg1"/>
                </a:solidFill>
              </a:rPr>
              <a:t>季线第六次金叉，年线第七次（</a:t>
            </a:r>
            <a:r>
              <a:rPr lang="en-US" altLang="zh-CN" b="1" dirty="0" smtClean="0">
                <a:solidFill>
                  <a:schemeClr val="bg1"/>
                </a:solidFill>
              </a:rPr>
              <a:t>96-97</a:t>
            </a:r>
            <a:r>
              <a:rPr lang="zh-CN" altLang="en-US" b="1" dirty="0" smtClean="0">
                <a:solidFill>
                  <a:schemeClr val="bg1"/>
                </a:solidFill>
              </a:rPr>
              <a:t>震荡）金叉，迎接历史机遇</a:t>
            </a:r>
            <a:endParaRPr lang="zh-CN" altLang="en-US" b="1" dirty="0" smtClean="0">
              <a:solidFill>
                <a:schemeClr val="bg1"/>
              </a:solidFill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430" y="2115820"/>
            <a:ext cx="4675505" cy="254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3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6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UNIT_PLACING_PICTURE_USER_VIEWPORT" val="{&quot;height&quot;:7049,&quot;width&quot;:5078}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4165</Words>
  <Application>WPS 演示</Application>
  <PresentationFormat>宽屏</PresentationFormat>
  <Paragraphs>177</Paragraphs>
  <Slides>25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9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杨春虎</cp:lastModifiedBy>
  <cp:revision>302</cp:revision>
  <dcterms:created xsi:type="dcterms:W3CDTF">2022-12-31T05:43:00Z</dcterms:created>
  <dcterms:modified xsi:type="dcterms:W3CDTF">2026-05-22T10:24:04Z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AA7A2CF3F2EF40988CD7EB5363A746D9_13</vt:lpwstr>
  </property>
</Properties>
</file>