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83" r:id="rId3"/>
    <p:sldId id="326" r:id="rId4"/>
    <p:sldId id="318" r:id="rId5"/>
    <p:sldId id="286" r:id="rId6"/>
    <p:sldId id="323" r:id="rId7"/>
    <p:sldId id="327" r:id="rId9"/>
    <p:sldId id="328" r:id="rId10"/>
    <p:sldId id="333" r:id="rId11"/>
    <p:sldId id="329" r:id="rId12"/>
    <p:sldId id="330" r:id="rId13"/>
    <p:sldId id="334" r:id="rId14"/>
    <p:sldId id="335" r:id="rId15"/>
    <p:sldId id="331" r:id="rId16"/>
    <p:sldId id="332" r:id="rId17"/>
    <p:sldId id="289"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userDrawn="1">
          <p15:clr>
            <a:srgbClr val="A4A3A4"/>
          </p15:clr>
        </p15:guide>
        <p15:guide id="2" pos="36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0"/>
  <p:cmAuthor id="2" name="admin" initials="a" lastIdx="0" clrIdx="1"/>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6"/>
        <p:guide pos="36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74.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6.xml"/><Relationship Id="rId3" Type="http://schemas.openxmlformats.org/officeDocument/2006/relationships/image" Target="../media/image5.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tags" Target="../tags/tag9.xml"/><Relationship Id="rId5" Type="http://schemas.openxmlformats.org/officeDocument/2006/relationships/image" Target="../media/image6.png"/><Relationship Id="rId4" Type="http://schemas.openxmlformats.org/officeDocument/2006/relationships/tags" Target="../tags/tag8.xml"/><Relationship Id="rId3" Type="http://schemas.openxmlformats.org/officeDocument/2006/relationships/image" Target="../media/image5.png"/><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4" name="图片 3" descr="主"/>
          <p:cNvPicPr>
            <a:picLocks noChangeAspect="1"/>
          </p:cNvPicPr>
          <p:nvPr userDrawn="1"/>
        </p:nvPicPr>
        <p:blipFill>
          <a:blip r:embed="rId4"/>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5"/>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tags" Target="../tags/tag66.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openxmlformats.org/officeDocument/2006/relationships/tags" Target="../tags/tag7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3.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xml"/><Relationship Id="rId7" Type="http://schemas.openxmlformats.org/officeDocument/2006/relationships/image" Target="../media/image12.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11.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3.png"/><Relationship Id="rId22" Type="http://schemas.openxmlformats.org/officeDocument/2006/relationships/slideLayout" Target="../slideLayouts/slideLayout4.xml"/><Relationship Id="rId21" Type="http://schemas.openxmlformats.org/officeDocument/2006/relationships/tags" Target="../tags/tag39.xml"/><Relationship Id="rId20" Type="http://schemas.openxmlformats.org/officeDocument/2006/relationships/tags" Target="../tags/tag38.xml"/><Relationship Id="rId2" Type="http://schemas.openxmlformats.org/officeDocument/2006/relationships/tags" Target="../tags/tag22.xml"/><Relationship Id="rId19" Type="http://schemas.openxmlformats.org/officeDocument/2006/relationships/tags" Target="../tags/tag37.xml"/><Relationship Id="rId18" Type="http://schemas.openxmlformats.org/officeDocument/2006/relationships/tags" Target="../tags/tag36.xml"/><Relationship Id="rId17" Type="http://schemas.openxmlformats.org/officeDocument/2006/relationships/tags" Target="../tags/tag35.xml"/><Relationship Id="rId16" Type="http://schemas.openxmlformats.org/officeDocument/2006/relationships/tags" Target="../tags/tag34.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51.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notesSlide" Target="../notesSlides/notesSlide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4.xml"/><Relationship Id="rId5" Type="http://schemas.openxmlformats.org/officeDocument/2006/relationships/tags" Target="../tags/tag54.xml"/><Relationship Id="rId4" Type="http://schemas.openxmlformats.org/officeDocument/2006/relationships/image" Target="../media/image19.png"/><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佛山加地址_1756696372944"/>
          <p:cNvPicPr>
            <a:picLocks noChangeAspect="1"/>
          </p:cNvPicPr>
          <p:nvPr/>
        </p:nvPicPr>
        <p:blipFill>
          <a:blip r:embed="rId1"/>
          <a:stretch>
            <a:fillRect/>
          </a:stretch>
        </p:blipFill>
        <p:spPr>
          <a:xfrm>
            <a:off x="0" y="0"/>
            <a:ext cx="12192000" cy="6858000"/>
          </a:xfrm>
          <a:prstGeom prst="rect">
            <a:avLst/>
          </a:prstGeom>
        </p:spPr>
      </p:pic>
      <p:pic>
        <p:nvPicPr>
          <p:cNvPr id="3" name="图片 2" descr="大连加地址"/>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如何享受</a:t>
            </a:r>
            <a:r>
              <a:rPr lang="zh-CN" altLang="en-US" sz="4800">
                <a:solidFill>
                  <a:schemeClr val="bg2"/>
                </a:solidFill>
                <a:latin typeface="思源黑体 CN Bold" panose="020B0800000000000000" charset="-122"/>
                <a:ea typeface="思源黑体 CN Bold" panose="020B0800000000000000" charset="-122"/>
                <a:sym typeface="+mn-ea"/>
              </a:rPr>
              <a:t>慢牛</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2154555" y="1406525"/>
            <a:ext cx="3941445" cy="368300"/>
          </a:xfrm>
          <a:prstGeom prst="rect">
            <a:avLst/>
          </a:prstGeom>
          <a:noFill/>
        </p:spPr>
        <p:txBody>
          <a:bodyPr wrap="square" rtlCol="0">
            <a:spAutoFit/>
          </a:bodyPr>
          <a:p>
            <a:pPr marL="285750" indent="-285750">
              <a:buFont typeface="Wingdings" panose="05000000000000000000" charset="0"/>
              <a:buChar char="p"/>
            </a:pPr>
            <a:r>
              <a:rPr lang="zh-CN" altLang="en-US">
                <a:solidFill>
                  <a:schemeClr val="bg2"/>
                </a:solidFill>
              </a:rPr>
              <a:t>愿意接受表面看上去的慢</a:t>
            </a:r>
            <a:r>
              <a:rPr lang="en-US" altLang="zh-CN">
                <a:solidFill>
                  <a:schemeClr val="bg2"/>
                </a:solidFill>
              </a:rPr>
              <a:t>   </a:t>
            </a:r>
            <a:endParaRPr lang="en-US" altLang="zh-CN">
              <a:solidFill>
                <a:schemeClr val="bg2"/>
              </a:solidFill>
            </a:endParaRPr>
          </a:p>
        </p:txBody>
      </p:sp>
      <p:sp>
        <p:nvSpPr>
          <p:cNvPr id="4" name="文本框 3"/>
          <p:cNvSpPr txBox="1"/>
          <p:nvPr/>
        </p:nvSpPr>
        <p:spPr>
          <a:xfrm>
            <a:off x="6223000" y="1406525"/>
            <a:ext cx="3941445" cy="368300"/>
          </a:xfrm>
          <a:prstGeom prst="rect">
            <a:avLst/>
          </a:prstGeom>
          <a:noFill/>
        </p:spPr>
        <p:txBody>
          <a:bodyPr wrap="square" rtlCol="0">
            <a:spAutoFit/>
          </a:bodyPr>
          <a:p>
            <a:pPr marL="285750" indent="-285750">
              <a:buFont typeface="Wingdings" panose="05000000000000000000" charset="0"/>
              <a:buChar char="p"/>
            </a:pPr>
            <a:r>
              <a:rPr lang="zh-CN" altLang="en-US">
                <a:solidFill>
                  <a:schemeClr val="bg2"/>
                </a:solidFill>
              </a:rPr>
              <a:t>能够理解慢的背后是怎么变成快</a:t>
            </a:r>
            <a:r>
              <a:rPr lang="zh-CN" altLang="en-US">
                <a:solidFill>
                  <a:schemeClr val="bg2"/>
                </a:solidFill>
              </a:rPr>
              <a:t>的</a:t>
            </a:r>
            <a:endParaRPr lang="zh-CN" altLang="en-US">
              <a:solidFill>
                <a:schemeClr val="bg2"/>
              </a:solidFill>
            </a:endParaRPr>
          </a:p>
        </p:txBody>
      </p:sp>
      <p:sp>
        <p:nvSpPr>
          <p:cNvPr id="10" name="文本框 9"/>
          <p:cNvSpPr txBox="1"/>
          <p:nvPr/>
        </p:nvSpPr>
        <p:spPr>
          <a:xfrm>
            <a:off x="2118360" y="2124710"/>
            <a:ext cx="8046085" cy="922020"/>
          </a:xfrm>
          <a:prstGeom prst="rect">
            <a:avLst/>
          </a:prstGeom>
          <a:noFill/>
        </p:spPr>
        <p:txBody>
          <a:bodyPr wrap="square" rtlCol="0">
            <a:spAutoFit/>
          </a:bodyPr>
          <a:p>
            <a:pPr marL="285750" indent="-285750">
              <a:buFont typeface="Wingdings" panose="05000000000000000000" charset="0"/>
              <a:buChar char="Ø"/>
            </a:pPr>
            <a:r>
              <a:rPr lang="zh-CN" altLang="en-US" b="1">
                <a:solidFill>
                  <a:schemeClr val="bg2"/>
                </a:solidFill>
              </a:rPr>
              <a:t>对收益保持合理预期，能够抵抗不合理的高风险诱惑。</a:t>
            </a:r>
            <a:r>
              <a:rPr lang="en-US" altLang="zh-CN" b="1">
                <a:solidFill>
                  <a:schemeClr val="bg2"/>
                </a:solidFill>
              </a:rPr>
              <a:t>——</a:t>
            </a:r>
            <a:r>
              <a:rPr lang="zh-CN" altLang="en-US" b="1">
                <a:solidFill>
                  <a:schemeClr val="bg2"/>
                </a:solidFill>
              </a:rPr>
              <a:t>知常</a:t>
            </a:r>
            <a:r>
              <a:rPr lang="en-US" altLang="zh-CN" b="1">
                <a:solidFill>
                  <a:schemeClr val="bg2"/>
                </a:solidFill>
              </a:rPr>
              <a:t>  </a:t>
            </a:r>
            <a:r>
              <a:rPr lang="zh-CN" altLang="en-US" b="1">
                <a:solidFill>
                  <a:schemeClr val="bg2"/>
                </a:solidFill>
              </a:rPr>
              <a:t>知足</a:t>
            </a:r>
            <a:r>
              <a:rPr lang="en-US" altLang="zh-CN" b="1">
                <a:solidFill>
                  <a:schemeClr val="bg2"/>
                </a:solidFill>
              </a:rPr>
              <a:t>  </a:t>
            </a:r>
            <a:r>
              <a:rPr lang="zh-CN" altLang="en-US" b="1">
                <a:solidFill>
                  <a:schemeClr val="bg2"/>
                </a:solidFill>
              </a:rPr>
              <a:t>知止</a:t>
            </a:r>
            <a:endParaRPr lang="zh-CN" altLang="en-US" b="1">
              <a:solidFill>
                <a:schemeClr val="bg2"/>
              </a:solidFill>
            </a:endParaRPr>
          </a:p>
          <a:p>
            <a:pPr marL="285750" indent="-285750">
              <a:buFont typeface="Wingdings" panose="05000000000000000000" charset="0"/>
              <a:buChar char="Ø"/>
            </a:pPr>
            <a:endParaRPr lang="zh-CN" altLang="en-US" b="1">
              <a:solidFill>
                <a:schemeClr val="bg2"/>
              </a:solidFill>
            </a:endParaRPr>
          </a:p>
          <a:p>
            <a:pPr marL="285750" indent="-285750">
              <a:buFont typeface="Wingdings" panose="05000000000000000000" charset="0"/>
              <a:buChar char="Ø"/>
            </a:pPr>
            <a:r>
              <a:rPr lang="zh-CN" altLang="en-US" b="1">
                <a:solidFill>
                  <a:schemeClr val="bg2"/>
                </a:solidFill>
              </a:rPr>
              <a:t>学会组合配置，坚定控回撤优先。</a:t>
            </a:r>
            <a:r>
              <a:rPr lang="en-US" altLang="zh-CN" b="1">
                <a:solidFill>
                  <a:schemeClr val="bg2"/>
                </a:solidFill>
              </a:rPr>
              <a:t>——</a:t>
            </a:r>
            <a:r>
              <a:rPr lang="zh-CN" altLang="en-US" b="1">
                <a:solidFill>
                  <a:schemeClr val="bg2"/>
                </a:solidFill>
              </a:rPr>
              <a:t>行稳致远</a:t>
            </a:r>
            <a:r>
              <a:rPr lang="en-US" altLang="zh-CN" b="1">
                <a:solidFill>
                  <a:schemeClr val="bg2"/>
                </a:solidFill>
              </a:rPr>
              <a:t>   </a:t>
            </a:r>
            <a:r>
              <a:rPr lang="zh-CN" altLang="en-US" b="1">
                <a:solidFill>
                  <a:schemeClr val="bg2"/>
                </a:solidFill>
              </a:rPr>
              <a:t>慢就是快</a:t>
            </a:r>
            <a:endParaRPr lang="zh-CN" altLang="en-US" b="1">
              <a:solidFill>
                <a:schemeClr val="bg2"/>
              </a:solidFill>
            </a:endParaRPr>
          </a:p>
        </p:txBody>
      </p:sp>
      <p:sp>
        <p:nvSpPr>
          <p:cNvPr id="11" name="文本框 10"/>
          <p:cNvSpPr txBox="1"/>
          <p:nvPr/>
        </p:nvSpPr>
        <p:spPr>
          <a:xfrm>
            <a:off x="2138045" y="3883660"/>
            <a:ext cx="7968615" cy="1753235"/>
          </a:xfrm>
          <a:prstGeom prst="rect">
            <a:avLst/>
          </a:prstGeom>
          <a:noFill/>
        </p:spPr>
        <p:txBody>
          <a:bodyPr wrap="square" rtlCol="0">
            <a:spAutoFit/>
          </a:bodyPr>
          <a:p>
            <a:r>
              <a:rPr lang="zh-CN" altLang="en-US" b="1">
                <a:solidFill>
                  <a:srgbClr val="FF0000"/>
                </a:solidFill>
              </a:rPr>
              <a:t>大部分人喜欢选择一种极端的偏向，比如短线就必须天天交易，长线就必须死拿着不放。似乎总是非此即彼，非黑即白。</a:t>
            </a:r>
            <a:endParaRPr lang="zh-CN" altLang="en-US" b="1">
              <a:solidFill>
                <a:srgbClr val="FF0000"/>
              </a:solidFill>
            </a:endParaRPr>
          </a:p>
          <a:p>
            <a:endParaRPr lang="zh-CN" altLang="en-US" b="1">
              <a:solidFill>
                <a:srgbClr val="FF0000"/>
              </a:solidFill>
            </a:endParaRPr>
          </a:p>
          <a:p>
            <a:r>
              <a:rPr lang="zh-CN" altLang="en-US" b="1">
                <a:solidFill>
                  <a:srgbClr val="FF0000"/>
                </a:solidFill>
              </a:rPr>
              <a:t>有人喜欢旷野，有人喜欢轨道。</a:t>
            </a:r>
            <a:endParaRPr lang="zh-CN" altLang="en-US" b="1">
              <a:solidFill>
                <a:srgbClr val="FF0000"/>
              </a:solidFill>
            </a:endParaRPr>
          </a:p>
          <a:p>
            <a:endParaRPr lang="zh-CN" altLang="en-US" b="1">
              <a:solidFill>
                <a:srgbClr val="FF0000"/>
              </a:solidFill>
            </a:endParaRPr>
          </a:p>
          <a:p>
            <a:r>
              <a:rPr lang="zh-CN" altLang="en-US" b="1">
                <a:solidFill>
                  <a:srgbClr val="FF0000"/>
                </a:solidFill>
              </a:rPr>
              <a:t>但有没有想过，很多时候，可能轨道也就在旷野之上。</a:t>
            </a:r>
            <a:endParaRPr lang="zh-CN" altLang="en-US" b="1">
              <a:solidFill>
                <a:srgbClr val="FF0000"/>
              </a:solidFill>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如何做</a:t>
            </a:r>
            <a:r>
              <a:rPr lang="zh-CN" altLang="en-US" sz="4800">
                <a:solidFill>
                  <a:schemeClr val="bg2"/>
                </a:solidFill>
                <a:latin typeface="思源黑体 CN Bold" panose="020B0800000000000000" charset="-122"/>
                <a:ea typeface="思源黑体 CN Bold" panose="020B0800000000000000" charset="-122"/>
                <a:sym typeface="+mn-ea"/>
              </a:rPr>
              <a:t>配置</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9" name="文本框 8"/>
          <p:cNvSpPr txBox="1"/>
          <p:nvPr/>
        </p:nvSpPr>
        <p:spPr>
          <a:xfrm>
            <a:off x="626110" y="1101725"/>
            <a:ext cx="10940415" cy="368300"/>
          </a:xfrm>
          <a:prstGeom prst="rect">
            <a:avLst/>
          </a:prstGeom>
          <a:noFill/>
        </p:spPr>
        <p:txBody>
          <a:bodyPr wrap="square" rtlCol="0">
            <a:spAutoFit/>
          </a:bodyPr>
          <a:p>
            <a:pPr algn="ctr"/>
            <a:r>
              <a:rPr lang="zh-CN" altLang="en-US" b="1">
                <a:solidFill>
                  <a:schemeClr val="bg2"/>
                </a:solidFill>
              </a:rPr>
              <a:t>板块热点不是唯一的</a:t>
            </a:r>
            <a:r>
              <a:rPr lang="en-US" altLang="zh-CN" b="1">
                <a:solidFill>
                  <a:schemeClr val="bg2"/>
                </a:solidFill>
              </a:rPr>
              <a:t>      </a:t>
            </a:r>
            <a:r>
              <a:rPr lang="zh-CN" altLang="en-US" b="1">
                <a:solidFill>
                  <a:schemeClr val="bg2"/>
                </a:solidFill>
              </a:rPr>
              <a:t>龙头个股不是唯一的</a:t>
            </a:r>
            <a:r>
              <a:rPr lang="en-US" altLang="zh-CN" b="1">
                <a:solidFill>
                  <a:schemeClr val="bg2"/>
                </a:solidFill>
              </a:rPr>
              <a:t>       </a:t>
            </a:r>
            <a:r>
              <a:rPr lang="zh-CN" altLang="en-US" b="1">
                <a:solidFill>
                  <a:schemeClr val="bg2"/>
                </a:solidFill>
              </a:rPr>
              <a:t>最佳买卖点不是唯一的</a:t>
            </a:r>
            <a:r>
              <a:rPr lang="en-US" altLang="zh-CN" b="1">
                <a:solidFill>
                  <a:schemeClr val="bg2"/>
                </a:solidFill>
              </a:rPr>
              <a:t>      </a:t>
            </a:r>
            <a:r>
              <a:rPr lang="zh-CN" altLang="en-US" b="1">
                <a:solidFill>
                  <a:schemeClr val="bg2"/>
                </a:solidFill>
              </a:rPr>
              <a:t>赚钱逻辑也不是唯一的</a:t>
            </a:r>
            <a:r>
              <a:rPr lang="en-US" altLang="zh-CN"/>
              <a:t> </a:t>
            </a:r>
            <a:endParaRPr lang="en-US" altLang="zh-CN"/>
          </a:p>
        </p:txBody>
      </p:sp>
      <p:sp>
        <p:nvSpPr>
          <p:cNvPr id="13" name="文本框 12"/>
          <p:cNvSpPr txBox="1"/>
          <p:nvPr/>
        </p:nvSpPr>
        <p:spPr>
          <a:xfrm>
            <a:off x="2350770" y="2037715"/>
            <a:ext cx="6940550" cy="2584450"/>
          </a:xfrm>
          <a:prstGeom prst="rect">
            <a:avLst/>
          </a:prstGeom>
          <a:noFill/>
        </p:spPr>
        <p:txBody>
          <a:bodyPr wrap="square" rtlCol="0">
            <a:spAutoFit/>
          </a:bodyPr>
          <a:p>
            <a:pPr marL="285750" indent="-285750">
              <a:buFont typeface="Wingdings" panose="05000000000000000000" charset="0"/>
              <a:buChar char="p"/>
            </a:pPr>
            <a:r>
              <a:rPr lang="zh-CN" altLang="en-US">
                <a:solidFill>
                  <a:schemeClr val="bg2"/>
                </a:solidFill>
              </a:rPr>
              <a:t>寻找不同的相对热点板块（热点会轮动，所以配置的板块也要切换）</a:t>
            </a:r>
            <a:endParaRPr lang="zh-CN" altLang="en-US">
              <a:solidFill>
                <a:schemeClr val="bg2"/>
              </a:solidFill>
            </a:endParaRPr>
          </a:p>
          <a:p>
            <a:pPr marL="285750" indent="-285750">
              <a:buFont typeface="Wingdings" panose="05000000000000000000" charset="0"/>
              <a:buChar char="p"/>
            </a:pPr>
            <a:endParaRPr lang="zh-CN" altLang="en-US">
              <a:solidFill>
                <a:schemeClr val="bg2"/>
              </a:solidFill>
            </a:endParaRPr>
          </a:p>
          <a:p>
            <a:pPr marL="285750" indent="-285750">
              <a:buFont typeface="Wingdings" panose="05000000000000000000" charset="0"/>
              <a:buChar char="p"/>
            </a:pPr>
            <a:r>
              <a:rPr lang="zh-CN" altLang="en-US">
                <a:solidFill>
                  <a:schemeClr val="bg2"/>
                </a:solidFill>
              </a:rPr>
              <a:t>对板块中的个股做一些基础的筛选过滤（避免每天选股每天定义股票的好与不好）</a:t>
            </a:r>
            <a:endParaRPr lang="zh-CN" altLang="en-US">
              <a:solidFill>
                <a:schemeClr val="bg2"/>
              </a:solidFill>
            </a:endParaRPr>
          </a:p>
          <a:p>
            <a:pPr marL="285750" indent="-285750">
              <a:buFont typeface="Wingdings" panose="05000000000000000000" charset="0"/>
              <a:buChar char="p"/>
            </a:pPr>
            <a:endParaRPr lang="zh-CN" altLang="en-US">
              <a:solidFill>
                <a:schemeClr val="bg2"/>
              </a:solidFill>
            </a:endParaRPr>
          </a:p>
          <a:p>
            <a:pPr marL="285750" indent="-285750">
              <a:buFont typeface="Wingdings" panose="05000000000000000000" charset="0"/>
              <a:buChar char="p"/>
            </a:pPr>
            <a:r>
              <a:rPr lang="zh-CN" altLang="en-US">
                <a:solidFill>
                  <a:schemeClr val="bg2"/>
                </a:solidFill>
              </a:rPr>
              <a:t>适当的做好分批买卖，有必要的话可以分开底仓浮仓融合操作</a:t>
            </a:r>
            <a:endParaRPr lang="zh-CN" altLang="en-US">
              <a:solidFill>
                <a:schemeClr val="bg2"/>
              </a:solidFill>
            </a:endParaRPr>
          </a:p>
          <a:p>
            <a:pPr marL="285750" indent="-285750">
              <a:buFont typeface="Wingdings" panose="05000000000000000000" charset="0"/>
              <a:buChar char="p"/>
            </a:pPr>
            <a:endParaRPr lang="zh-CN" altLang="en-US">
              <a:solidFill>
                <a:schemeClr val="bg2"/>
              </a:solidFill>
            </a:endParaRPr>
          </a:p>
          <a:p>
            <a:pPr marL="285750" indent="-285750">
              <a:buFont typeface="Wingdings" panose="05000000000000000000" charset="0"/>
              <a:buChar char="p"/>
            </a:pPr>
            <a:r>
              <a:rPr lang="zh-CN" altLang="en-US">
                <a:solidFill>
                  <a:schemeClr val="bg2"/>
                </a:solidFill>
              </a:rPr>
              <a:t>可以增加一些更大范围的配置选项</a:t>
            </a:r>
            <a:endParaRPr lang="zh-CN" altLang="en-US">
              <a:solidFill>
                <a:schemeClr val="bg2"/>
              </a:solidFill>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a:ln>
            <a:solidFill>
              <a:schemeClr val="accent1"/>
            </a:solidFill>
          </a:ln>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下阶段的可配置</a:t>
            </a:r>
            <a:r>
              <a:rPr lang="zh-CN" altLang="en-US" sz="4800">
                <a:solidFill>
                  <a:schemeClr val="bg2"/>
                </a:solidFill>
                <a:latin typeface="思源黑体 CN Bold" panose="020B0800000000000000" charset="-122"/>
                <a:ea typeface="思源黑体 CN Bold" panose="020B0800000000000000" charset="-122"/>
                <a:sym typeface="+mn-ea"/>
              </a:rPr>
              <a:t>方向</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334010" y="1009650"/>
            <a:ext cx="4064000" cy="3138170"/>
          </a:xfrm>
          <a:prstGeom prst="rect">
            <a:avLst/>
          </a:prstGeom>
          <a:solidFill>
            <a:schemeClr val="bg2"/>
          </a:solidFill>
        </p:spPr>
        <p:txBody>
          <a:bodyPr wrap="square" rtlCol="0">
            <a:spAutoFit/>
          </a:bodyPr>
          <a:p>
            <a:pPr marL="285750" indent="-285750">
              <a:buFont typeface="Wingdings" panose="05000000000000000000" charset="0"/>
              <a:buChar char="Ø"/>
            </a:pPr>
            <a:r>
              <a:rPr lang="zh-CN" altLang="en-US" b="1">
                <a:solidFill>
                  <a:srgbClr val="FF0000"/>
                </a:solidFill>
              </a:rPr>
              <a:t>低碳新能源</a:t>
            </a:r>
            <a:r>
              <a:rPr lang="en-US" altLang="zh-CN" b="1">
                <a:solidFill>
                  <a:srgbClr val="FF0000"/>
                </a:solidFill>
              </a:rPr>
              <a:t>——</a:t>
            </a:r>
            <a:r>
              <a:rPr lang="zh-CN" altLang="en-US" b="1">
                <a:solidFill>
                  <a:srgbClr val="FF0000"/>
                </a:solidFill>
              </a:rPr>
              <a:t>风（风电）、光（光伏）、储（储能）、电（电池）</a:t>
            </a:r>
            <a:r>
              <a:rPr lang="zh-CN" altLang="en-US" b="1">
                <a:solidFill>
                  <a:srgbClr val="FF0000"/>
                </a:solidFill>
              </a:rPr>
              <a:t>等</a:t>
            </a:r>
            <a:endParaRPr lang="zh-CN" altLang="en-US" b="1">
              <a:solidFill>
                <a:srgbClr val="FF0000"/>
              </a:solidFill>
            </a:endParaRPr>
          </a:p>
          <a:p>
            <a:pPr marL="285750" indent="-285750">
              <a:buFont typeface="Wingdings" panose="05000000000000000000" charset="0"/>
              <a:buChar char="Ø"/>
            </a:pPr>
            <a:endParaRPr lang="zh-CN" altLang="en-US" b="1">
              <a:solidFill>
                <a:srgbClr val="FF0000"/>
              </a:solidFill>
            </a:endParaRPr>
          </a:p>
          <a:p>
            <a:pPr marL="285750" indent="-285750">
              <a:buFont typeface="Wingdings" panose="05000000000000000000" charset="0"/>
              <a:buChar char="Ø"/>
            </a:pPr>
            <a:endParaRPr lang="zh-CN" altLang="en-US" b="1">
              <a:solidFill>
                <a:srgbClr val="FF0000"/>
              </a:solidFill>
            </a:endParaRPr>
          </a:p>
          <a:p>
            <a:pPr marL="285750" indent="-285750">
              <a:buFont typeface="Wingdings" panose="05000000000000000000" charset="0"/>
              <a:buChar char="Ø"/>
            </a:pPr>
            <a:r>
              <a:rPr lang="zh-CN" altLang="en-US" b="1">
                <a:solidFill>
                  <a:srgbClr val="FF0000"/>
                </a:solidFill>
              </a:rPr>
              <a:t>服务消费</a:t>
            </a:r>
            <a:r>
              <a:rPr lang="en-US" altLang="zh-CN" b="1">
                <a:solidFill>
                  <a:srgbClr val="FF0000"/>
                </a:solidFill>
              </a:rPr>
              <a:t>——</a:t>
            </a:r>
            <a:r>
              <a:rPr lang="zh-CN" altLang="en-US" b="1">
                <a:solidFill>
                  <a:srgbClr val="FF0000"/>
                </a:solidFill>
              </a:rPr>
              <a:t>文旅、健康消费、新数字消费等</a:t>
            </a:r>
            <a:endParaRPr lang="zh-CN" altLang="en-US" b="1">
              <a:solidFill>
                <a:srgbClr val="FF0000"/>
              </a:solidFill>
            </a:endParaRPr>
          </a:p>
          <a:p>
            <a:pPr marL="285750" indent="-285750">
              <a:buFont typeface="Wingdings" panose="05000000000000000000" charset="0"/>
              <a:buChar char="Ø"/>
            </a:pPr>
            <a:endParaRPr lang="zh-CN" altLang="en-US" b="1">
              <a:solidFill>
                <a:srgbClr val="FF0000"/>
              </a:solidFill>
            </a:endParaRPr>
          </a:p>
          <a:p>
            <a:pPr marL="285750" indent="-285750">
              <a:buFont typeface="Wingdings" panose="05000000000000000000" charset="0"/>
              <a:buChar char="Ø"/>
            </a:pPr>
            <a:endParaRPr lang="zh-CN" altLang="en-US" b="1">
              <a:solidFill>
                <a:srgbClr val="FF0000"/>
              </a:solidFill>
            </a:endParaRPr>
          </a:p>
          <a:p>
            <a:pPr marL="285750" indent="-285750">
              <a:buFont typeface="Wingdings" panose="05000000000000000000" charset="0"/>
              <a:buChar char="Ø"/>
            </a:pPr>
            <a:r>
              <a:rPr lang="zh-CN" altLang="en-US" b="1">
                <a:solidFill>
                  <a:srgbClr val="FF0000"/>
                </a:solidFill>
              </a:rPr>
              <a:t>科技应用</a:t>
            </a:r>
            <a:r>
              <a:rPr lang="en-US" altLang="zh-CN" b="1">
                <a:solidFill>
                  <a:srgbClr val="FF0000"/>
                </a:solidFill>
              </a:rPr>
              <a:t>——</a:t>
            </a:r>
            <a:r>
              <a:rPr lang="zh-CN" altLang="en-US" b="1">
                <a:solidFill>
                  <a:srgbClr val="FF0000"/>
                </a:solidFill>
              </a:rPr>
              <a:t>低空、航天、机器人等方向中带有精准落地的应用领域</a:t>
            </a:r>
            <a:endParaRPr lang="zh-CN" altLang="en-US" b="1">
              <a:solidFill>
                <a:srgbClr val="FF0000"/>
              </a:solidFill>
            </a:endParaRPr>
          </a:p>
        </p:txBody>
      </p:sp>
      <p:pic>
        <p:nvPicPr>
          <p:cNvPr id="4" name="图片 3"/>
          <p:cNvPicPr>
            <a:picLocks noChangeAspect="1"/>
          </p:cNvPicPr>
          <p:nvPr/>
        </p:nvPicPr>
        <p:blipFill>
          <a:blip r:embed="rId4"/>
          <a:stretch>
            <a:fillRect/>
          </a:stretch>
        </p:blipFill>
        <p:spPr>
          <a:xfrm>
            <a:off x="5050155" y="1009650"/>
            <a:ext cx="6007100" cy="2738755"/>
          </a:xfrm>
          <a:prstGeom prst="rect">
            <a:avLst/>
          </a:prstGeom>
        </p:spPr>
      </p:pic>
      <p:sp>
        <p:nvSpPr>
          <p:cNvPr id="7" name="文本框 6"/>
          <p:cNvSpPr txBox="1"/>
          <p:nvPr/>
        </p:nvSpPr>
        <p:spPr>
          <a:xfrm>
            <a:off x="5050155" y="1309370"/>
            <a:ext cx="6007100" cy="368300"/>
          </a:xfrm>
          <a:prstGeom prst="rect">
            <a:avLst/>
          </a:prstGeom>
          <a:noFill/>
        </p:spPr>
        <p:txBody>
          <a:bodyPr wrap="square" rtlCol="0">
            <a:spAutoFit/>
          </a:bodyPr>
          <a:p>
            <a:r>
              <a:rPr lang="zh-CN" altLang="en-US"/>
              <a:t>健康消费方向</a:t>
            </a:r>
            <a:r>
              <a:rPr lang="en-US" altLang="zh-CN"/>
              <a:t>    </a:t>
            </a:r>
            <a:r>
              <a:rPr lang="zh-CN" altLang="en-US"/>
              <a:t>业绩稳定增长</a:t>
            </a:r>
            <a:r>
              <a:rPr lang="en-US" altLang="zh-CN"/>
              <a:t>   </a:t>
            </a:r>
            <a:r>
              <a:rPr lang="zh-CN" altLang="en-US"/>
              <a:t>筹码密集</a:t>
            </a:r>
            <a:r>
              <a:rPr lang="en-US" altLang="zh-CN"/>
              <a:t>  </a:t>
            </a:r>
            <a:r>
              <a:rPr lang="zh-CN" altLang="en-US"/>
              <a:t>酝酿突破</a:t>
            </a:r>
            <a:r>
              <a:rPr lang="en-US" altLang="zh-CN"/>
              <a:t>   </a:t>
            </a:r>
            <a:endParaRPr lang="en-US" altLang="zh-CN"/>
          </a:p>
        </p:txBody>
      </p:sp>
      <p:pic>
        <p:nvPicPr>
          <p:cNvPr id="8" name="图片 7"/>
          <p:cNvPicPr>
            <a:picLocks noChangeAspect="1"/>
          </p:cNvPicPr>
          <p:nvPr/>
        </p:nvPicPr>
        <p:blipFill>
          <a:blip r:embed="rId5"/>
          <a:stretch>
            <a:fillRect/>
          </a:stretch>
        </p:blipFill>
        <p:spPr>
          <a:xfrm>
            <a:off x="5050790" y="3796030"/>
            <a:ext cx="6006465" cy="2738755"/>
          </a:xfrm>
          <a:prstGeom prst="rect">
            <a:avLst/>
          </a:prstGeom>
        </p:spPr>
      </p:pic>
      <p:sp>
        <p:nvSpPr>
          <p:cNvPr id="10" name="文本框 9"/>
          <p:cNvSpPr txBox="1"/>
          <p:nvPr/>
        </p:nvSpPr>
        <p:spPr>
          <a:xfrm>
            <a:off x="5125085" y="3957955"/>
            <a:ext cx="5846445" cy="368300"/>
          </a:xfrm>
          <a:prstGeom prst="rect">
            <a:avLst/>
          </a:prstGeom>
          <a:noFill/>
        </p:spPr>
        <p:txBody>
          <a:bodyPr wrap="square" rtlCol="0">
            <a:spAutoFit/>
          </a:bodyPr>
          <a:p>
            <a:r>
              <a:rPr lang="zh-CN" altLang="en-US"/>
              <a:t>绿色新质生产力</a:t>
            </a:r>
            <a:r>
              <a:rPr lang="en-US" altLang="zh-CN"/>
              <a:t>   </a:t>
            </a:r>
            <a:r>
              <a:rPr lang="zh-CN" altLang="en-US"/>
              <a:t>新型制冷剂</a:t>
            </a:r>
            <a:r>
              <a:rPr lang="en-US" altLang="zh-CN"/>
              <a:t>  </a:t>
            </a:r>
            <a:r>
              <a:rPr lang="zh-CN" altLang="en-US"/>
              <a:t>利润高增速</a:t>
            </a:r>
            <a:r>
              <a:rPr lang="en-US" altLang="zh-CN"/>
              <a:t>    </a:t>
            </a:r>
            <a:r>
              <a:rPr lang="zh-CN" altLang="en-US"/>
              <a:t>高控盘</a:t>
            </a:r>
            <a:endParaRPr lang="zh-CN" altLang="en-US"/>
          </a:p>
        </p:txBody>
      </p:sp>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1106805"/>
          </a:xfrm>
          <a:prstGeom prst="rect">
            <a:avLst/>
          </a:prstGeom>
          <a:noFill/>
        </p:spPr>
        <p:txBody>
          <a:bodyPr wrap="square" rtlCol="0">
            <a:spAutoFit/>
          </a:bodyPr>
          <a:p>
            <a:pPr algn="ctr" fontAlgn="auto"/>
            <a:r>
              <a:rPr lang="zh-CN" altLang="en-US" sz="6600">
                <a:solidFill>
                  <a:schemeClr val="bg2"/>
                </a:solidFill>
                <a:latin typeface="思源黑体 CN Bold" panose="020B0800000000000000" charset="-122"/>
                <a:ea typeface="思源黑体 CN Bold" panose="020B0800000000000000" charset="-122"/>
                <a:sym typeface="+mn-ea"/>
              </a:rPr>
              <a:t>让投资遇见</a:t>
            </a:r>
            <a:r>
              <a:rPr lang="zh-CN" altLang="en-US" sz="6600">
                <a:solidFill>
                  <a:schemeClr val="bg2"/>
                </a:solidFill>
                <a:latin typeface="思源黑体 CN Bold" panose="020B0800000000000000" charset="-122"/>
                <a:ea typeface="思源黑体 CN Bold" panose="020B0800000000000000" charset="-122"/>
                <a:sym typeface="+mn-ea"/>
              </a:rPr>
              <a:t>美好</a:t>
            </a:r>
            <a:endParaRPr lang="zh-CN" altLang="en-US" sz="6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市场变化下的新投资</a:t>
            </a:r>
            <a:r>
              <a:rPr lang="zh-CN" altLang="en-US" sz="4800">
                <a:solidFill>
                  <a:schemeClr val="bg2"/>
                </a:solidFill>
                <a:latin typeface="思源黑体 CN Bold" panose="020B0800000000000000" charset="-122"/>
                <a:ea typeface="思源黑体 CN Bold" panose="020B0800000000000000" charset="-122"/>
                <a:sym typeface="+mn-ea"/>
              </a:rPr>
              <a:t>认知</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1887220" y="1402715"/>
            <a:ext cx="9012555" cy="1630045"/>
          </a:xfrm>
          <a:prstGeom prst="rect">
            <a:avLst/>
          </a:prstGeom>
          <a:noFill/>
        </p:spPr>
        <p:txBody>
          <a:bodyPr wrap="square" rtlCol="0">
            <a:spAutoFit/>
          </a:bodyPr>
          <a:p>
            <a:pPr algn="l"/>
            <a:r>
              <a:rPr lang="zh-CN" altLang="en-US" sz="2000" b="1">
                <a:solidFill>
                  <a:schemeClr val="bg2"/>
                </a:solidFill>
              </a:rPr>
              <a:t>量化</a:t>
            </a:r>
            <a:r>
              <a:rPr lang="en-US" altLang="zh-CN" sz="2000" b="1">
                <a:solidFill>
                  <a:schemeClr val="bg2"/>
                </a:solidFill>
              </a:rPr>
              <a:t>——</a:t>
            </a:r>
            <a:r>
              <a:rPr lang="zh-CN" altLang="en-US" sz="2000" b="1">
                <a:solidFill>
                  <a:schemeClr val="bg2"/>
                </a:solidFill>
              </a:rPr>
              <a:t>到底是对手还是帮手？如何实现量化同权。</a:t>
            </a:r>
            <a:endParaRPr lang="zh-CN" altLang="en-US" sz="2000" b="1">
              <a:solidFill>
                <a:schemeClr val="bg2"/>
              </a:solidFill>
            </a:endParaRPr>
          </a:p>
          <a:p>
            <a:pPr algn="l"/>
            <a:endParaRPr lang="zh-CN" altLang="en-US" sz="2000" b="1">
              <a:solidFill>
                <a:schemeClr val="bg2"/>
              </a:solidFill>
            </a:endParaRPr>
          </a:p>
          <a:p>
            <a:pPr algn="l"/>
            <a:r>
              <a:rPr lang="zh-CN" altLang="en-US" sz="2000" b="1">
                <a:solidFill>
                  <a:schemeClr val="bg2"/>
                </a:solidFill>
              </a:rPr>
              <a:t>财产性收入</a:t>
            </a:r>
            <a:r>
              <a:rPr lang="en-US" altLang="zh-CN" sz="2000" b="1">
                <a:solidFill>
                  <a:schemeClr val="bg2"/>
                </a:solidFill>
              </a:rPr>
              <a:t>——</a:t>
            </a:r>
            <a:r>
              <a:rPr lang="zh-CN" altLang="en-US" sz="2000" b="1">
                <a:solidFill>
                  <a:schemeClr val="bg2"/>
                </a:solidFill>
              </a:rPr>
              <a:t>如何从一个</a:t>
            </a:r>
            <a:r>
              <a:rPr lang="en-US" altLang="zh-CN" sz="2000" b="1">
                <a:solidFill>
                  <a:schemeClr val="bg2"/>
                </a:solidFill>
              </a:rPr>
              <a:t>“</a:t>
            </a:r>
            <a:r>
              <a:rPr lang="zh-CN" altLang="en-US" sz="2000" b="1">
                <a:solidFill>
                  <a:schemeClr val="bg2"/>
                </a:solidFill>
              </a:rPr>
              <a:t>股民</a:t>
            </a:r>
            <a:r>
              <a:rPr lang="en-US" altLang="zh-CN" sz="2000" b="1">
                <a:solidFill>
                  <a:schemeClr val="bg2"/>
                </a:solidFill>
              </a:rPr>
              <a:t>”</a:t>
            </a:r>
            <a:r>
              <a:rPr lang="zh-CN" altLang="en-US" sz="2000" b="1">
                <a:solidFill>
                  <a:schemeClr val="bg2"/>
                </a:solidFill>
              </a:rPr>
              <a:t>转变成一个</a:t>
            </a:r>
            <a:r>
              <a:rPr lang="en-US" altLang="zh-CN" sz="2000" b="1">
                <a:solidFill>
                  <a:schemeClr val="bg2"/>
                </a:solidFill>
              </a:rPr>
              <a:t>“</a:t>
            </a:r>
            <a:r>
              <a:rPr lang="zh-CN" altLang="en-US" sz="2000" b="1">
                <a:solidFill>
                  <a:schemeClr val="bg2"/>
                </a:solidFill>
              </a:rPr>
              <a:t>投资者</a:t>
            </a:r>
            <a:r>
              <a:rPr lang="en-US" altLang="zh-CN" sz="2000" b="1">
                <a:solidFill>
                  <a:schemeClr val="bg2"/>
                </a:solidFill>
              </a:rPr>
              <a:t>”</a:t>
            </a:r>
            <a:r>
              <a:rPr lang="zh-CN" altLang="en-US" sz="2000" b="1">
                <a:solidFill>
                  <a:schemeClr val="bg2"/>
                </a:solidFill>
              </a:rPr>
              <a:t>？过程和结果能否双赢？</a:t>
            </a:r>
            <a:endParaRPr lang="zh-CN" altLang="en-US" sz="2000" b="1">
              <a:solidFill>
                <a:schemeClr val="bg2"/>
              </a:solidFill>
            </a:endParaRPr>
          </a:p>
          <a:p>
            <a:pPr algn="l"/>
            <a:endParaRPr lang="zh-CN" altLang="en-US" sz="2000" b="1">
              <a:solidFill>
                <a:schemeClr val="bg2"/>
              </a:solidFill>
            </a:endParaRPr>
          </a:p>
          <a:p>
            <a:pPr algn="l"/>
            <a:r>
              <a:rPr lang="zh-CN" altLang="en-US" sz="2000" b="1">
                <a:solidFill>
                  <a:schemeClr val="bg2"/>
                </a:solidFill>
              </a:rPr>
              <a:t>买方投顾</a:t>
            </a:r>
            <a:r>
              <a:rPr lang="en-US" altLang="zh-CN" sz="2000" b="1">
                <a:solidFill>
                  <a:schemeClr val="bg2"/>
                </a:solidFill>
              </a:rPr>
              <a:t>——</a:t>
            </a:r>
            <a:r>
              <a:rPr lang="zh-CN" altLang="en-US" sz="2000" b="1">
                <a:solidFill>
                  <a:schemeClr val="bg2"/>
                </a:solidFill>
              </a:rPr>
              <a:t>如何真正从产品转向服务？我希望从你对面走到你身边。</a:t>
            </a:r>
            <a:endParaRPr lang="zh-CN" altLang="en-US" sz="2000" b="1">
              <a:solidFill>
                <a:schemeClr val="bg2"/>
              </a:solidFill>
            </a:endParaRPr>
          </a:p>
        </p:txBody>
      </p:sp>
      <p:pic>
        <p:nvPicPr>
          <p:cNvPr id="4" name="图片 3"/>
          <p:cNvPicPr>
            <a:picLocks noChangeAspect="1"/>
          </p:cNvPicPr>
          <p:nvPr/>
        </p:nvPicPr>
        <p:blipFill>
          <a:blip r:embed="rId4"/>
          <a:stretch>
            <a:fillRect/>
          </a:stretch>
        </p:blipFill>
        <p:spPr>
          <a:xfrm>
            <a:off x="1887220" y="3239770"/>
            <a:ext cx="2780030" cy="3342640"/>
          </a:xfrm>
          <a:prstGeom prst="rect">
            <a:avLst/>
          </a:prstGeom>
        </p:spPr>
      </p:pic>
      <p:pic>
        <p:nvPicPr>
          <p:cNvPr id="10" name="图片 9"/>
          <p:cNvPicPr>
            <a:picLocks noChangeAspect="1"/>
          </p:cNvPicPr>
          <p:nvPr/>
        </p:nvPicPr>
        <p:blipFill>
          <a:blip r:embed="rId5"/>
          <a:stretch>
            <a:fillRect/>
          </a:stretch>
        </p:blipFill>
        <p:spPr>
          <a:xfrm>
            <a:off x="4773295" y="3248025"/>
            <a:ext cx="3104515" cy="3334385"/>
          </a:xfrm>
          <a:prstGeom prst="rect">
            <a:avLst/>
          </a:prstGeom>
        </p:spPr>
      </p:pic>
      <p:sp>
        <p:nvSpPr>
          <p:cNvPr id="11" name="文本框 10"/>
          <p:cNvSpPr txBox="1"/>
          <p:nvPr/>
        </p:nvSpPr>
        <p:spPr>
          <a:xfrm>
            <a:off x="8035290" y="3429000"/>
            <a:ext cx="3432175" cy="922020"/>
          </a:xfrm>
          <a:prstGeom prst="rect">
            <a:avLst/>
          </a:prstGeom>
          <a:noFill/>
        </p:spPr>
        <p:txBody>
          <a:bodyPr wrap="square" rtlCol="0">
            <a:spAutoFit/>
          </a:bodyPr>
          <a:p>
            <a:r>
              <a:rPr lang="zh-CN" altLang="en-US" b="1">
                <a:solidFill>
                  <a:srgbClr val="FF0000"/>
                </a:solidFill>
              </a:rPr>
              <a:t>我们之间的话题</a:t>
            </a:r>
            <a:endParaRPr lang="zh-CN" altLang="en-US" b="1">
              <a:solidFill>
                <a:srgbClr val="FF0000"/>
              </a:solidFill>
            </a:endParaRPr>
          </a:p>
          <a:p>
            <a:endParaRPr lang="zh-CN" altLang="en-US" b="1">
              <a:solidFill>
                <a:srgbClr val="FF0000"/>
              </a:solidFill>
            </a:endParaRPr>
          </a:p>
          <a:p>
            <a:r>
              <a:rPr lang="zh-CN" altLang="en-US" b="1">
                <a:solidFill>
                  <a:srgbClr val="FF0000"/>
                </a:solidFill>
              </a:rPr>
              <a:t>不再仅限于</a:t>
            </a:r>
            <a:r>
              <a:rPr lang="en-US" altLang="zh-CN" b="1">
                <a:solidFill>
                  <a:srgbClr val="FF0000"/>
                </a:solidFill>
              </a:rPr>
              <a:t>“</a:t>
            </a:r>
            <a:r>
              <a:rPr lang="zh-CN" altLang="en-US" b="1">
                <a:solidFill>
                  <a:srgbClr val="FF0000"/>
                </a:solidFill>
              </a:rPr>
              <a:t>明天哪个股票能涨</a:t>
            </a:r>
            <a:r>
              <a:rPr lang="en-US" altLang="zh-CN" b="1">
                <a:solidFill>
                  <a:srgbClr val="FF0000"/>
                </a:solidFill>
              </a:rPr>
              <a:t>”</a:t>
            </a:r>
            <a:endParaRPr lang="en-US" altLang="zh-CN" b="1">
              <a:solidFill>
                <a:srgbClr val="FF0000"/>
              </a:solidFill>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框"/>
          <p:cNvPicPr>
            <a:picLocks noChangeAspect="1"/>
          </p:cNvPicPr>
          <p:nvPr/>
        </p:nvPicPr>
        <p:blipFill>
          <a:blip r:embed="rId2"/>
          <a:stretch>
            <a:fillRect/>
          </a:stretch>
        </p:blipFill>
        <p:spPr>
          <a:xfrm>
            <a:off x="1046480" y="3359785"/>
            <a:ext cx="10088880" cy="2813050"/>
          </a:xfrm>
          <a:prstGeom prst="rect">
            <a:avLst/>
          </a:prstGeom>
        </p:spPr>
      </p:pic>
      <p:sp>
        <p:nvSpPr>
          <p:cNvPr id="17" name="文本框 16"/>
          <p:cNvSpPr txBox="1"/>
          <p:nvPr>
            <p:custDataLst>
              <p:tags r:id="rId3"/>
            </p:custDataLst>
          </p:nvPr>
        </p:nvSpPr>
        <p:spPr>
          <a:xfrm>
            <a:off x="5374640" y="4244340"/>
            <a:ext cx="5269230" cy="321945"/>
          </a:xfrm>
          <a:prstGeom prst="rect">
            <a:avLst/>
          </a:prstGeom>
          <a:noFill/>
        </p:spPr>
        <p:txBody>
          <a:bodyPr wrap="square" rtlCol="0">
            <a:spAutoFit/>
          </a:bodyPr>
          <a:p>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经传多赢投顾</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总监。</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4"/>
            </p:custDataLst>
          </p:nvPr>
        </p:nvSpPr>
        <p:spPr>
          <a:xfrm>
            <a:off x="5361305" y="4518025"/>
            <a:ext cx="5282565" cy="1318895"/>
          </a:xfrm>
          <a:prstGeom prst="rect">
            <a:avLst/>
          </a:prstGeom>
          <a:noFill/>
        </p:spPr>
        <p:txBody>
          <a:bodyPr wrap="square" rtlCol="0">
            <a:noAutofit/>
          </a:bodyPr>
          <a:p>
            <a:pPr lvl="0" algn="just">
              <a:lnSpc>
                <a:spcPct val="11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从业2</a:t>
            </a:r>
            <a:r>
              <a:rPr 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0</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余载，科班出身，有过私募实操和顾问咨询等多维度经验。曾任职全日制重本大学讲师，完成过千场千人股民讲座，著有《唯信号论-系统篇》一书。其所创立的“三维一体”投资体系深受投资者喜爱。</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5"/>
            </p:custDataLst>
          </p:nvPr>
        </p:nvSpPr>
        <p:spPr>
          <a:xfrm>
            <a:off x="4417060" y="1490345"/>
            <a:ext cx="7626350" cy="1370330"/>
          </a:xfrm>
          <a:prstGeom prst="rect">
            <a:avLst/>
          </a:prstGeom>
          <a:noFill/>
        </p:spPr>
        <p:txBody>
          <a:bodyPr wrap="square" rtlCol="0">
            <a:noAutofit/>
          </a:bodyPr>
          <a:p>
            <a:pPr fontAlgn="auto">
              <a:lnSpc>
                <a:spcPct val="100000"/>
              </a:lnSpc>
            </a:pPr>
            <a:r>
              <a:rPr lang="zh-CN" altLang="en-US" sz="6600">
                <a:solidFill>
                  <a:schemeClr val="bg2"/>
                </a:solidFill>
                <a:latin typeface="思源黑体 CN Bold" panose="020B0800000000000000" charset="-122"/>
                <a:ea typeface="思源黑体 CN Bold" panose="020B0800000000000000" charset="-122"/>
                <a:sym typeface="+mn-ea"/>
              </a:rPr>
              <a:t>行稳致远</a:t>
            </a:r>
            <a:r>
              <a:rPr lang="en-US" altLang="zh-CN" sz="6600">
                <a:solidFill>
                  <a:schemeClr val="bg2"/>
                </a:solidFill>
                <a:latin typeface="思源黑体 CN Bold" panose="020B0800000000000000" charset="-122"/>
                <a:ea typeface="思源黑体 CN Bold" panose="020B0800000000000000" charset="-122"/>
                <a:sym typeface="+mn-ea"/>
              </a:rPr>
              <a:t> </a:t>
            </a:r>
            <a:r>
              <a:rPr lang="zh-CN" altLang="en-US" sz="6600">
                <a:solidFill>
                  <a:schemeClr val="bg2"/>
                </a:solidFill>
                <a:latin typeface="思源黑体 CN Bold" panose="020B0800000000000000" charset="-122"/>
                <a:ea typeface="思源黑体 CN Bold" panose="020B0800000000000000" charset="-122"/>
                <a:sym typeface="+mn-ea"/>
              </a:rPr>
              <a:t>慢就是快</a:t>
            </a:r>
            <a:endParaRPr lang="zh-CN" altLang="en-US" sz="6600">
              <a:solidFill>
                <a:schemeClr val="bg2"/>
              </a:solidFill>
              <a:latin typeface="思源黑体 CN Bold" panose="020B0800000000000000" charset="-122"/>
              <a:ea typeface="思源黑体 CN Bold" panose="020B0800000000000000" charset="-122"/>
              <a:sym typeface="+mn-ea"/>
            </a:endParaRPr>
          </a:p>
        </p:txBody>
      </p:sp>
      <p:sp>
        <p:nvSpPr>
          <p:cNvPr id="4" name="文本框 3"/>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6"/>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711065"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孙硌</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:A1120613090005</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5" name="图片 4" descr="色阶 770"/>
          <p:cNvPicPr>
            <a:picLocks noChangeAspect="1"/>
          </p:cNvPicPr>
          <p:nvPr/>
        </p:nvPicPr>
        <p:blipFill>
          <a:blip r:embed="rId7"/>
          <a:stretch>
            <a:fillRect/>
          </a:stretch>
        </p:blipFill>
        <p:spPr>
          <a:xfrm>
            <a:off x="1443355" y="560705"/>
            <a:ext cx="3453130" cy="5406390"/>
          </a:xfrm>
          <a:prstGeom prst="rect">
            <a:avLst/>
          </a:prstGeom>
        </p:spPr>
      </p:pic>
    </p:spTree>
    <p:custDataLst>
      <p:tags r:id="rId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6" name="图片 5" descr="目录"/>
          <p:cNvPicPr>
            <a:picLocks noChangeAspect="1"/>
          </p:cNvPicPr>
          <p:nvPr/>
        </p:nvPicPr>
        <p:blipFill>
          <a:blip r:embed="rId3"/>
          <a:stretch>
            <a:fillRect/>
          </a:stretch>
        </p:blipFill>
        <p:spPr>
          <a:xfrm>
            <a:off x="1392555" y="1383030"/>
            <a:ext cx="1457325" cy="3444240"/>
          </a:xfrm>
          <a:prstGeom prst="rect">
            <a:avLst/>
          </a:prstGeom>
        </p:spPr>
      </p:pic>
      <p:grpSp>
        <p:nvGrpSpPr>
          <p:cNvPr id="16" name="组合 15"/>
          <p:cNvGrpSpPr/>
          <p:nvPr>
            <p:custDataLst>
              <p:tags r:id="rId4"/>
            </p:custDataLst>
          </p:nvPr>
        </p:nvGrpSpPr>
        <p:grpSpPr>
          <a:xfrm>
            <a:off x="4187825" y="1383030"/>
            <a:ext cx="6595745" cy="808355"/>
            <a:chOff x="6595" y="2178"/>
            <a:chExt cx="10387" cy="1273"/>
          </a:xfrm>
        </p:grpSpPr>
        <p:pic>
          <p:nvPicPr>
            <p:cNvPr id="11" name="图片 10" descr="第一章"/>
            <p:cNvPicPr>
              <a:picLocks noChangeAspect="1"/>
            </p:cNvPicPr>
            <p:nvPr>
              <p:custDataLst>
                <p:tags r:id="rId5"/>
              </p:custDataLst>
            </p:nvPr>
          </p:nvPicPr>
          <p:blipFill>
            <a:blip r:embed="rId6"/>
            <a:stretch>
              <a:fillRect/>
            </a:stretch>
          </p:blipFill>
          <p:spPr>
            <a:xfrm>
              <a:off x="6595" y="2178"/>
              <a:ext cx="10387" cy="1273"/>
            </a:xfrm>
            <a:prstGeom prst="rect">
              <a:avLst/>
            </a:prstGeom>
          </p:spPr>
        </p:pic>
        <p:sp>
          <p:nvSpPr>
            <p:cNvPr id="12" name="文本框 11"/>
            <p:cNvSpPr txBox="1"/>
            <p:nvPr>
              <p:custDataLst>
                <p:tags r:id="rId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5" name="文本框 14"/>
            <p:cNvSpPr txBox="1"/>
            <p:nvPr>
              <p:custDataLst>
                <p:tags r:id="rId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如何定义</a:t>
              </a:r>
              <a:r>
                <a:rPr lang="zh-CN" altLang="en-US" sz="2800">
                  <a:solidFill>
                    <a:schemeClr val="bg1"/>
                  </a:solidFill>
                  <a:latin typeface="思源黑体 CN Bold" panose="020B0800000000000000" charset="-122"/>
                  <a:ea typeface="思源黑体 CN Bold" panose="020B0800000000000000" charset="-122"/>
                </a:rPr>
                <a:t>慢牛</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7" name="组合 16"/>
          <p:cNvGrpSpPr/>
          <p:nvPr>
            <p:custDataLst>
              <p:tags r:id="rId9"/>
            </p:custDataLst>
          </p:nvPr>
        </p:nvGrpSpPr>
        <p:grpSpPr>
          <a:xfrm>
            <a:off x="4187825" y="2487930"/>
            <a:ext cx="6595745" cy="808355"/>
            <a:chOff x="6595" y="2178"/>
            <a:chExt cx="10387" cy="1273"/>
          </a:xfrm>
        </p:grpSpPr>
        <p:pic>
          <p:nvPicPr>
            <p:cNvPr id="22" name="图片 21" descr="第一章"/>
            <p:cNvPicPr>
              <a:picLocks noChangeAspect="1"/>
            </p:cNvPicPr>
            <p:nvPr>
              <p:custDataLst>
                <p:tags r:id="rId10"/>
              </p:custDataLst>
            </p:nvPr>
          </p:nvPicPr>
          <p:blipFill>
            <a:blip r:embed="rId6"/>
            <a:stretch>
              <a:fillRect/>
            </a:stretch>
          </p:blipFill>
          <p:spPr>
            <a:xfrm>
              <a:off x="6595" y="2178"/>
              <a:ext cx="10387" cy="1273"/>
            </a:xfrm>
            <a:prstGeom prst="rect">
              <a:avLst/>
            </a:prstGeom>
          </p:spPr>
        </p:pic>
        <p:sp>
          <p:nvSpPr>
            <p:cNvPr id="24" name="文本框 23"/>
            <p:cNvSpPr txBox="1"/>
            <p:nvPr>
              <p:custDataLst>
                <p:tags r:id="rId11"/>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5" name="文本框 24"/>
            <p:cNvSpPr txBox="1"/>
            <p:nvPr>
              <p:custDataLst>
                <p:tags r:id="rId12"/>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如何打造</a:t>
              </a:r>
              <a:r>
                <a:rPr lang="zh-CN" altLang="en-US" sz="2800">
                  <a:solidFill>
                    <a:schemeClr val="bg1"/>
                  </a:solidFill>
                  <a:latin typeface="思源黑体 CN Bold" panose="020B0800000000000000" charset="-122"/>
                  <a:ea typeface="思源黑体 CN Bold" panose="020B0800000000000000" charset="-122"/>
                </a:rPr>
                <a:t>慢牛</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6" name="组合 25"/>
          <p:cNvGrpSpPr/>
          <p:nvPr>
            <p:custDataLst>
              <p:tags r:id="rId13"/>
            </p:custDataLst>
          </p:nvPr>
        </p:nvGrpSpPr>
        <p:grpSpPr>
          <a:xfrm>
            <a:off x="4187825" y="3592830"/>
            <a:ext cx="6595745" cy="808355"/>
            <a:chOff x="6595" y="2178"/>
            <a:chExt cx="10387" cy="1273"/>
          </a:xfrm>
        </p:grpSpPr>
        <p:pic>
          <p:nvPicPr>
            <p:cNvPr id="27" name="图片 26" descr="第一章"/>
            <p:cNvPicPr>
              <a:picLocks noChangeAspect="1"/>
            </p:cNvPicPr>
            <p:nvPr>
              <p:custDataLst>
                <p:tags r:id="rId14"/>
              </p:custDataLst>
            </p:nvPr>
          </p:nvPicPr>
          <p:blipFill>
            <a:blip r:embed="rId6"/>
            <a:stretch>
              <a:fillRect/>
            </a:stretch>
          </p:blipFill>
          <p:spPr>
            <a:xfrm>
              <a:off x="6595" y="2178"/>
              <a:ext cx="10387" cy="1273"/>
            </a:xfrm>
            <a:prstGeom prst="rect">
              <a:avLst/>
            </a:prstGeom>
          </p:spPr>
        </p:pic>
        <p:sp>
          <p:nvSpPr>
            <p:cNvPr id="28" name="文本框 27"/>
            <p:cNvSpPr txBox="1"/>
            <p:nvPr>
              <p:custDataLst>
                <p:tags r:id="rId1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9" name="文本框 28"/>
            <p:cNvSpPr txBox="1"/>
            <p:nvPr>
              <p:custDataLst>
                <p:tags r:id="rId1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如何享受</a:t>
              </a:r>
              <a:r>
                <a:rPr lang="zh-CN" altLang="en-US" sz="2800">
                  <a:solidFill>
                    <a:schemeClr val="bg1"/>
                  </a:solidFill>
                  <a:latin typeface="思源黑体 CN Bold" panose="020B0800000000000000" charset="-122"/>
                  <a:ea typeface="思源黑体 CN Bold" panose="020B0800000000000000" charset="-122"/>
                </a:rPr>
                <a:t>慢牛</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30" name="组合 29"/>
          <p:cNvGrpSpPr/>
          <p:nvPr>
            <p:custDataLst>
              <p:tags r:id="rId17"/>
            </p:custDataLst>
          </p:nvPr>
        </p:nvGrpSpPr>
        <p:grpSpPr>
          <a:xfrm>
            <a:off x="4187825" y="4697730"/>
            <a:ext cx="6595745" cy="808355"/>
            <a:chOff x="6595" y="2178"/>
            <a:chExt cx="10387" cy="1273"/>
          </a:xfrm>
        </p:grpSpPr>
        <p:pic>
          <p:nvPicPr>
            <p:cNvPr id="31" name="图片 30" descr="第一章"/>
            <p:cNvPicPr>
              <a:picLocks noChangeAspect="1"/>
            </p:cNvPicPr>
            <p:nvPr>
              <p:custDataLst>
                <p:tags r:id="rId18"/>
              </p:custDataLst>
            </p:nvPr>
          </p:nvPicPr>
          <p:blipFill>
            <a:blip r:embed="rId6"/>
            <a:stretch>
              <a:fillRect/>
            </a:stretch>
          </p:blipFill>
          <p:spPr>
            <a:xfrm>
              <a:off x="6595" y="2178"/>
              <a:ext cx="10387" cy="1273"/>
            </a:xfrm>
            <a:prstGeom prst="rect">
              <a:avLst/>
            </a:prstGeom>
          </p:spPr>
        </p:pic>
        <p:sp>
          <p:nvSpPr>
            <p:cNvPr id="36" name="文本框 35"/>
            <p:cNvSpPr txBox="1"/>
            <p:nvPr>
              <p:custDataLst>
                <p:tags r:id="rId1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7" name="文本框 36"/>
            <p:cNvSpPr txBox="1"/>
            <p:nvPr>
              <p:custDataLst>
                <p:tags r:id="rId20"/>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让投资遇见</a:t>
              </a:r>
              <a:r>
                <a:rPr lang="zh-CN" altLang="en-US" sz="2800">
                  <a:solidFill>
                    <a:schemeClr val="bg1"/>
                  </a:solidFill>
                  <a:latin typeface="思源黑体 CN Bold" panose="020B0800000000000000" charset="-122"/>
                  <a:ea typeface="思源黑体 CN Bold" panose="020B0800000000000000" charset="-122"/>
                </a:rPr>
                <a:t>美好</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1106805"/>
          </a:xfrm>
          <a:prstGeom prst="rect">
            <a:avLst/>
          </a:prstGeom>
          <a:noFill/>
        </p:spPr>
        <p:txBody>
          <a:bodyPr wrap="square" rtlCol="0">
            <a:spAutoFit/>
          </a:bodyPr>
          <a:p>
            <a:pPr algn="ctr" fontAlgn="auto"/>
            <a:r>
              <a:rPr lang="zh-CN" altLang="en-US" sz="6600">
                <a:solidFill>
                  <a:schemeClr val="bg2"/>
                </a:solidFill>
                <a:latin typeface="思源黑体 CN Bold" panose="020B0800000000000000" charset="-122"/>
                <a:ea typeface="思源黑体 CN Bold" panose="020B0800000000000000" charset="-122"/>
                <a:sym typeface="+mn-ea"/>
              </a:rPr>
              <a:t>怎么</a:t>
            </a:r>
            <a:r>
              <a:rPr lang="zh-CN" altLang="en-US" sz="6600">
                <a:solidFill>
                  <a:schemeClr val="bg2"/>
                </a:solidFill>
                <a:latin typeface="思源黑体 CN Bold" panose="020B0800000000000000" charset="-122"/>
                <a:ea typeface="思源黑体 CN Bold" panose="020B0800000000000000" charset="-122"/>
                <a:sym typeface="+mn-ea"/>
              </a:rPr>
              <a:t>理解慢牛</a:t>
            </a:r>
            <a:endParaRPr lang="zh-CN" altLang="en-US" sz="6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怎么</a:t>
            </a:r>
            <a:r>
              <a:rPr lang="zh-CN" altLang="en-US" sz="4800">
                <a:solidFill>
                  <a:schemeClr val="bg2"/>
                </a:solidFill>
                <a:latin typeface="思源黑体 CN Bold" panose="020B0800000000000000" charset="-122"/>
                <a:ea typeface="思源黑体 CN Bold" panose="020B0800000000000000" charset="-122"/>
                <a:sym typeface="+mn-ea"/>
              </a:rPr>
              <a:t>理解慢牛</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3619500" y="1169035"/>
            <a:ext cx="4953635" cy="1751965"/>
          </a:xfrm>
          <a:prstGeom prst="rect">
            <a:avLst/>
          </a:prstGeom>
          <a:solidFill>
            <a:schemeClr val="accent2">
              <a:lumMod val="40000"/>
              <a:lumOff val="60000"/>
            </a:schemeClr>
          </a:solidFill>
        </p:spPr>
        <p:txBody>
          <a:bodyPr wrap="square" rtlCol="0">
            <a:spAutoFit/>
          </a:bodyPr>
          <a:p>
            <a:pPr>
              <a:lnSpc>
                <a:spcPct val="120000"/>
              </a:lnSpc>
            </a:pPr>
            <a:r>
              <a:rPr lang="zh-CN" altLang="en-US" b="1">
                <a:solidFill>
                  <a:srgbClr val="FF0000"/>
                </a:solidFill>
              </a:rPr>
              <a:t>如何定义市场是疯牛还是慢牛？</a:t>
            </a:r>
            <a:endParaRPr lang="en-US" altLang="zh-CN" b="1">
              <a:solidFill>
                <a:srgbClr val="FF0000"/>
              </a:solidFill>
            </a:endParaRPr>
          </a:p>
          <a:p>
            <a:pPr>
              <a:lnSpc>
                <a:spcPct val="120000"/>
              </a:lnSpc>
            </a:pPr>
            <a:endParaRPr lang="en-US" altLang="zh-CN" b="1">
              <a:solidFill>
                <a:srgbClr val="FF0000"/>
              </a:solidFill>
            </a:endParaRPr>
          </a:p>
          <a:p>
            <a:pPr marL="285750" indent="-285750">
              <a:lnSpc>
                <a:spcPct val="120000"/>
              </a:lnSpc>
              <a:buFont typeface="Wingdings" panose="05000000000000000000" charset="0"/>
              <a:buChar char="p"/>
            </a:pPr>
            <a:r>
              <a:rPr lang="zh-CN" altLang="en-US" b="1">
                <a:solidFill>
                  <a:srgbClr val="FF0000"/>
                </a:solidFill>
              </a:rPr>
              <a:t>市场走势特征</a:t>
            </a:r>
            <a:r>
              <a:rPr lang="en-US" altLang="zh-CN" b="1">
                <a:solidFill>
                  <a:srgbClr val="FF0000"/>
                </a:solidFill>
              </a:rPr>
              <a:t>——</a:t>
            </a:r>
            <a:r>
              <a:rPr lang="zh-CN" altLang="en-US" b="1">
                <a:solidFill>
                  <a:srgbClr val="FF0000"/>
                </a:solidFill>
              </a:rPr>
              <a:t>指数的阶段涨幅</a:t>
            </a:r>
            <a:endParaRPr lang="zh-CN" altLang="en-US" b="1">
              <a:solidFill>
                <a:srgbClr val="FF0000"/>
              </a:solidFill>
            </a:endParaRPr>
          </a:p>
          <a:p>
            <a:pPr marL="285750" indent="-285750">
              <a:lnSpc>
                <a:spcPct val="120000"/>
              </a:lnSpc>
              <a:buFont typeface="Wingdings" panose="05000000000000000000" charset="0"/>
              <a:buChar char="p"/>
            </a:pPr>
            <a:r>
              <a:rPr lang="zh-CN" altLang="en-US" b="1">
                <a:solidFill>
                  <a:srgbClr val="FF0000"/>
                </a:solidFill>
              </a:rPr>
              <a:t>上涨驱动力量</a:t>
            </a:r>
            <a:r>
              <a:rPr lang="en-US" altLang="zh-CN" b="1">
                <a:solidFill>
                  <a:srgbClr val="FF0000"/>
                </a:solidFill>
              </a:rPr>
              <a:t>——</a:t>
            </a:r>
            <a:r>
              <a:rPr lang="zh-CN" altLang="en-US" b="1">
                <a:solidFill>
                  <a:srgbClr val="FF0000"/>
                </a:solidFill>
              </a:rPr>
              <a:t>资金推动还是盈利驱动</a:t>
            </a:r>
            <a:endParaRPr lang="zh-CN" altLang="en-US" b="1">
              <a:solidFill>
                <a:srgbClr val="FF0000"/>
              </a:solidFill>
            </a:endParaRPr>
          </a:p>
          <a:p>
            <a:pPr marL="285750" indent="-285750">
              <a:lnSpc>
                <a:spcPct val="120000"/>
              </a:lnSpc>
              <a:buFont typeface="Wingdings" panose="05000000000000000000" charset="0"/>
              <a:buChar char="p"/>
            </a:pPr>
            <a:r>
              <a:rPr lang="zh-CN" altLang="en-US" b="1">
                <a:solidFill>
                  <a:srgbClr val="FF0000"/>
                </a:solidFill>
              </a:rPr>
              <a:t>投资者情绪</a:t>
            </a:r>
            <a:r>
              <a:rPr lang="en-US" altLang="zh-CN" b="1">
                <a:solidFill>
                  <a:srgbClr val="FF0000"/>
                </a:solidFill>
              </a:rPr>
              <a:t>    ——</a:t>
            </a:r>
            <a:r>
              <a:rPr lang="zh-CN" altLang="en-US" b="1">
                <a:solidFill>
                  <a:srgbClr val="FF0000"/>
                </a:solidFill>
              </a:rPr>
              <a:t>结构性轮动还是鸡犬升天</a:t>
            </a:r>
            <a:endParaRPr lang="zh-CN" altLang="en-US" b="1">
              <a:solidFill>
                <a:srgbClr val="FF0000"/>
              </a:solidFill>
            </a:endParaRPr>
          </a:p>
        </p:txBody>
      </p:sp>
      <p:sp>
        <p:nvSpPr>
          <p:cNvPr id="8" name="文本框 7"/>
          <p:cNvSpPr txBox="1"/>
          <p:nvPr/>
        </p:nvSpPr>
        <p:spPr>
          <a:xfrm>
            <a:off x="187325" y="3240405"/>
            <a:ext cx="6348095" cy="2891790"/>
          </a:xfrm>
          <a:prstGeom prst="rect">
            <a:avLst/>
          </a:prstGeom>
          <a:noFill/>
        </p:spPr>
        <p:txBody>
          <a:bodyPr wrap="square" rtlCol="0">
            <a:spAutoFit/>
          </a:bodyPr>
          <a:p>
            <a:r>
              <a:rPr lang="zh-CN" altLang="en-US">
                <a:solidFill>
                  <a:schemeClr val="bg2"/>
                </a:solidFill>
              </a:rPr>
              <a:t>指数阶段涨幅（以平均股价为</a:t>
            </a:r>
            <a:r>
              <a:rPr lang="zh-CN" altLang="en-US">
                <a:solidFill>
                  <a:schemeClr val="bg2"/>
                </a:solidFill>
              </a:rPr>
              <a:t>参考）</a:t>
            </a:r>
            <a:endParaRPr lang="zh-CN" altLang="en-US">
              <a:solidFill>
                <a:schemeClr val="bg2"/>
              </a:solidFill>
            </a:endParaRPr>
          </a:p>
          <a:p>
            <a:endParaRPr lang="zh-CN" altLang="en-US">
              <a:solidFill>
                <a:schemeClr val="bg2"/>
              </a:solidFill>
            </a:endParaRPr>
          </a:p>
          <a:p>
            <a:r>
              <a:rPr lang="en-US" altLang="zh-CN" b="1">
                <a:solidFill>
                  <a:srgbClr val="FF0000"/>
                </a:solidFill>
              </a:rPr>
              <a:t>2025-04-08</a:t>
            </a:r>
            <a:r>
              <a:rPr lang="zh-CN" altLang="en-US" b="1">
                <a:solidFill>
                  <a:srgbClr val="FF0000"/>
                </a:solidFill>
              </a:rPr>
              <a:t>至</a:t>
            </a:r>
            <a:r>
              <a:rPr lang="en-US" altLang="zh-CN" b="1">
                <a:solidFill>
                  <a:srgbClr val="FF0000"/>
                </a:solidFill>
              </a:rPr>
              <a:t>08-25   </a:t>
            </a:r>
            <a:r>
              <a:rPr lang="zh-CN" altLang="en-US" b="1">
                <a:solidFill>
                  <a:srgbClr val="FF0000"/>
                </a:solidFill>
              </a:rPr>
              <a:t>累计涨幅</a:t>
            </a:r>
            <a:r>
              <a:rPr lang="en-US" altLang="zh-CN" b="1">
                <a:solidFill>
                  <a:srgbClr val="FF0000"/>
                </a:solidFill>
              </a:rPr>
              <a:t>     45.5%      96</a:t>
            </a:r>
            <a:r>
              <a:rPr lang="zh-CN" altLang="en-US" b="1">
                <a:solidFill>
                  <a:srgbClr val="FF0000"/>
                </a:solidFill>
              </a:rPr>
              <a:t>个交易日</a:t>
            </a:r>
            <a:endParaRPr lang="en-US" altLang="zh-CN">
              <a:solidFill>
                <a:schemeClr val="bg2"/>
              </a:solidFill>
            </a:endParaRPr>
          </a:p>
          <a:p>
            <a:r>
              <a:rPr lang="en-US" altLang="zh-CN">
                <a:solidFill>
                  <a:schemeClr val="bg2"/>
                </a:solidFill>
              </a:rPr>
              <a:t>2020-04-02</a:t>
            </a:r>
            <a:r>
              <a:rPr lang="zh-CN" altLang="en-US">
                <a:solidFill>
                  <a:schemeClr val="bg2"/>
                </a:solidFill>
              </a:rPr>
              <a:t>至</a:t>
            </a:r>
            <a:r>
              <a:rPr lang="en-US" altLang="zh-CN">
                <a:solidFill>
                  <a:schemeClr val="bg2"/>
                </a:solidFill>
              </a:rPr>
              <a:t>07-13   </a:t>
            </a:r>
            <a:r>
              <a:rPr lang="zh-CN" altLang="en-US">
                <a:solidFill>
                  <a:schemeClr val="bg2"/>
                </a:solidFill>
              </a:rPr>
              <a:t>累计涨幅</a:t>
            </a:r>
            <a:r>
              <a:rPr lang="en-US" altLang="zh-CN">
                <a:solidFill>
                  <a:schemeClr val="bg2"/>
                </a:solidFill>
              </a:rPr>
              <a:t>     44.9%      67</a:t>
            </a:r>
            <a:r>
              <a:rPr lang="zh-CN" altLang="en-US">
                <a:solidFill>
                  <a:schemeClr val="bg2"/>
                </a:solidFill>
              </a:rPr>
              <a:t>个</a:t>
            </a:r>
            <a:r>
              <a:rPr lang="zh-CN" altLang="en-US">
                <a:solidFill>
                  <a:schemeClr val="bg2"/>
                </a:solidFill>
              </a:rPr>
              <a:t>交易日</a:t>
            </a:r>
            <a:endParaRPr lang="zh-CN" altLang="en-US">
              <a:solidFill>
                <a:schemeClr val="bg2"/>
              </a:solidFill>
            </a:endParaRPr>
          </a:p>
          <a:p>
            <a:r>
              <a:rPr lang="en-US" altLang="zh-CN" b="1">
                <a:solidFill>
                  <a:srgbClr val="FFFF00"/>
                </a:solidFill>
              </a:rPr>
              <a:t>2015-01-20</a:t>
            </a:r>
            <a:r>
              <a:rPr lang="zh-CN" altLang="en-US" b="1">
                <a:solidFill>
                  <a:srgbClr val="FFFF00"/>
                </a:solidFill>
              </a:rPr>
              <a:t>至</a:t>
            </a:r>
            <a:r>
              <a:rPr lang="en-US" altLang="zh-CN" b="1">
                <a:solidFill>
                  <a:srgbClr val="FFFF00"/>
                </a:solidFill>
              </a:rPr>
              <a:t>06-12   </a:t>
            </a:r>
            <a:r>
              <a:rPr lang="zh-CN" altLang="en-US" b="1">
                <a:solidFill>
                  <a:srgbClr val="FFFF00"/>
                </a:solidFill>
              </a:rPr>
              <a:t>累计涨幅</a:t>
            </a:r>
            <a:r>
              <a:rPr lang="en-US" altLang="zh-CN" b="1">
                <a:solidFill>
                  <a:srgbClr val="FFFF00"/>
                </a:solidFill>
              </a:rPr>
              <a:t>     113.5%    97</a:t>
            </a:r>
            <a:r>
              <a:rPr lang="zh-CN" altLang="en-US" b="1">
                <a:solidFill>
                  <a:srgbClr val="FFFF00"/>
                </a:solidFill>
              </a:rPr>
              <a:t>个交易日</a:t>
            </a:r>
            <a:endParaRPr lang="zh-CN" altLang="en-US" b="1">
              <a:solidFill>
                <a:srgbClr val="FFFF00"/>
              </a:solidFill>
            </a:endParaRPr>
          </a:p>
          <a:p>
            <a:r>
              <a:rPr lang="en-US" altLang="zh-CN">
                <a:solidFill>
                  <a:schemeClr val="bg2"/>
                </a:solidFill>
              </a:rPr>
              <a:t>2014-06-20</a:t>
            </a:r>
            <a:r>
              <a:rPr lang="zh-CN" altLang="en-US">
                <a:solidFill>
                  <a:schemeClr val="bg2"/>
                </a:solidFill>
              </a:rPr>
              <a:t>至</a:t>
            </a:r>
            <a:r>
              <a:rPr lang="en-US" altLang="zh-CN">
                <a:solidFill>
                  <a:schemeClr val="bg2"/>
                </a:solidFill>
              </a:rPr>
              <a:t>12-04   </a:t>
            </a:r>
            <a:r>
              <a:rPr lang="zh-CN" altLang="en-US">
                <a:solidFill>
                  <a:schemeClr val="bg2"/>
                </a:solidFill>
              </a:rPr>
              <a:t>累计涨幅</a:t>
            </a:r>
            <a:r>
              <a:rPr lang="en-US" altLang="zh-CN">
                <a:solidFill>
                  <a:schemeClr val="bg2"/>
                </a:solidFill>
              </a:rPr>
              <a:t>     43.6%     114</a:t>
            </a:r>
            <a:r>
              <a:rPr lang="zh-CN" altLang="en-US">
                <a:solidFill>
                  <a:schemeClr val="bg2"/>
                </a:solidFill>
              </a:rPr>
              <a:t>个</a:t>
            </a:r>
            <a:r>
              <a:rPr lang="zh-CN" altLang="en-US">
                <a:solidFill>
                  <a:schemeClr val="bg2"/>
                </a:solidFill>
              </a:rPr>
              <a:t>交易日</a:t>
            </a:r>
            <a:endParaRPr lang="zh-CN" altLang="en-US">
              <a:solidFill>
                <a:schemeClr val="bg2"/>
              </a:solidFill>
            </a:endParaRPr>
          </a:p>
          <a:p>
            <a:r>
              <a:rPr lang="en-US" altLang="zh-CN">
                <a:solidFill>
                  <a:schemeClr val="bg2"/>
                </a:solidFill>
              </a:rPr>
              <a:t>2010-07-05</a:t>
            </a:r>
            <a:r>
              <a:rPr lang="zh-CN" altLang="en-US">
                <a:solidFill>
                  <a:schemeClr val="bg2"/>
                </a:solidFill>
              </a:rPr>
              <a:t>至</a:t>
            </a:r>
            <a:r>
              <a:rPr lang="en-US" altLang="zh-CN">
                <a:solidFill>
                  <a:schemeClr val="bg2"/>
                </a:solidFill>
              </a:rPr>
              <a:t>11-10   </a:t>
            </a:r>
            <a:r>
              <a:rPr lang="zh-CN" altLang="en-US">
                <a:solidFill>
                  <a:schemeClr val="bg2"/>
                </a:solidFill>
              </a:rPr>
              <a:t>累计涨幅</a:t>
            </a:r>
            <a:r>
              <a:rPr lang="en-US" altLang="zh-CN">
                <a:solidFill>
                  <a:schemeClr val="bg2"/>
                </a:solidFill>
              </a:rPr>
              <a:t>     54.3%       85</a:t>
            </a:r>
            <a:r>
              <a:rPr lang="zh-CN" altLang="en-US">
                <a:solidFill>
                  <a:schemeClr val="bg2"/>
                </a:solidFill>
              </a:rPr>
              <a:t>个</a:t>
            </a:r>
            <a:r>
              <a:rPr lang="zh-CN" altLang="en-US">
                <a:solidFill>
                  <a:schemeClr val="bg2"/>
                </a:solidFill>
              </a:rPr>
              <a:t>交易日</a:t>
            </a:r>
            <a:endParaRPr lang="zh-CN" altLang="en-US">
              <a:solidFill>
                <a:schemeClr val="bg2"/>
              </a:solidFill>
            </a:endParaRPr>
          </a:p>
          <a:p>
            <a:r>
              <a:rPr lang="en-US" altLang="zh-CN" b="1">
                <a:solidFill>
                  <a:srgbClr val="FFFF00"/>
                </a:solidFill>
              </a:rPr>
              <a:t>2006-11-14</a:t>
            </a:r>
            <a:r>
              <a:rPr lang="zh-CN" altLang="en-US" b="1">
                <a:solidFill>
                  <a:srgbClr val="FFFF00"/>
                </a:solidFill>
              </a:rPr>
              <a:t>至</a:t>
            </a:r>
            <a:r>
              <a:rPr lang="en-US" altLang="zh-CN" b="1">
                <a:solidFill>
                  <a:srgbClr val="FFFF00"/>
                </a:solidFill>
              </a:rPr>
              <a:t>05-29   </a:t>
            </a:r>
            <a:r>
              <a:rPr lang="zh-CN" altLang="en-US" b="1">
                <a:solidFill>
                  <a:srgbClr val="FFFF00"/>
                </a:solidFill>
              </a:rPr>
              <a:t>累计涨幅</a:t>
            </a:r>
            <a:r>
              <a:rPr lang="en-US" altLang="zh-CN" b="1">
                <a:solidFill>
                  <a:srgbClr val="FFFF00"/>
                </a:solidFill>
              </a:rPr>
              <a:t>     192.6%   128</a:t>
            </a:r>
            <a:r>
              <a:rPr lang="zh-CN" altLang="en-US" b="1">
                <a:solidFill>
                  <a:srgbClr val="FFFF00"/>
                </a:solidFill>
              </a:rPr>
              <a:t>个交易日</a:t>
            </a:r>
            <a:endParaRPr lang="zh-CN" altLang="en-US" b="1">
              <a:solidFill>
                <a:srgbClr val="FFFF00"/>
              </a:solidFill>
            </a:endParaRPr>
          </a:p>
          <a:p>
            <a:endParaRPr lang="zh-CN" altLang="en-US" b="1">
              <a:solidFill>
                <a:srgbClr val="FFFF00"/>
              </a:solidFill>
            </a:endParaRPr>
          </a:p>
          <a:p>
            <a:r>
              <a:rPr lang="zh-CN" altLang="en-US" sz="2000" b="1">
                <a:solidFill>
                  <a:schemeClr val="bg2"/>
                </a:solidFill>
              </a:rPr>
              <a:t>过去两个月的走势，还没有彻底</a:t>
            </a:r>
            <a:r>
              <a:rPr lang="en-US" altLang="zh-CN" sz="2000" b="1">
                <a:solidFill>
                  <a:schemeClr val="bg2"/>
                </a:solidFill>
              </a:rPr>
              <a:t>“</a:t>
            </a:r>
            <a:r>
              <a:rPr lang="zh-CN" altLang="en-US" sz="2000" b="1">
                <a:solidFill>
                  <a:schemeClr val="bg2"/>
                </a:solidFill>
              </a:rPr>
              <a:t>疯</a:t>
            </a:r>
            <a:r>
              <a:rPr lang="en-US" altLang="zh-CN" sz="2000" b="1">
                <a:solidFill>
                  <a:schemeClr val="bg2"/>
                </a:solidFill>
              </a:rPr>
              <a:t>”</a:t>
            </a:r>
            <a:r>
              <a:rPr lang="zh-CN" altLang="en-US" sz="2000" b="1">
                <a:solidFill>
                  <a:schemeClr val="bg2"/>
                </a:solidFill>
              </a:rPr>
              <a:t>，但已经算</a:t>
            </a:r>
            <a:r>
              <a:rPr lang="en-US" altLang="zh-CN" sz="2000" b="1">
                <a:solidFill>
                  <a:schemeClr val="bg2"/>
                </a:solidFill>
              </a:rPr>
              <a:t>“</a:t>
            </a:r>
            <a:r>
              <a:rPr lang="zh-CN" altLang="en-US" sz="2000" b="1">
                <a:solidFill>
                  <a:schemeClr val="bg2"/>
                </a:solidFill>
              </a:rPr>
              <a:t>狂</a:t>
            </a:r>
            <a:r>
              <a:rPr lang="en-US" altLang="zh-CN" sz="2000" b="1">
                <a:solidFill>
                  <a:schemeClr val="bg2"/>
                </a:solidFill>
              </a:rPr>
              <a:t>”</a:t>
            </a:r>
            <a:r>
              <a:rPr lang="zh-CN" altLang="en-US" sz="2000" b="1">
                <a:solidFill>
                  <a:schemeClr val="bg2"/>
                </a:solidFill>
              </a:rPr>
              <a:t>了。</a:t>
            </a:r>
            <a:endParaRPr lang="zh-CN" altLang="en-US" sz="2000" b="1">
              <a:solidFill>
                <a:schemeClr val="bg2"/>
              </a:solidFill>
            </a:endParaRPr>
          </a:p>
        </p:txBody>
      </p:sp>
      <p:sp>
        <p:nvSpPr>
          <p:cNvPr id="9" name="文本框 8"/>
          <p:cNvSpPr txBox="1"/>
          <p:nvPr/>
        </p:nvSpPr>
        <p:spPr>
          <a:xfrm>
            <a:off x="6932295" y="3177540"/>
            <a:ext cx="5020310" cy="3415030"/>
          </a:xfrm>
          <a:prstGeom prst="rect">
            <a:avLst/>
          </a:prstGeom>
          <a:noFill/>
        </p:spPr>
        <p:txBody>
          <a:bodyPr wrap="square" rtlCol="0">
            <a:spAutoFit/>
          </a:bodyPr>
          <a:p>
            <a:r>
              <a:rPr lang="zh-CN" altLang="en-US">
                <a:solidFill>
                  <a:schemeClr val="bg2"/>
                </a:solidFill>
              </a:rPr>
              <a:t>在上涨驱动方面，如果仅从</a:t>
            </a:r>
            <a:r>
              <a:rPr lang="en-US" altLang="zh-CN">
                <a:solidFill>
                  <a:schemeClr val="bg2"/>
                </a:solidFill>
              </a:rPr>
              <a:t>7-8</a:t>
            </a:r>
            <a:r>
              <a:rPr lang="zh-CN" altLang="en-US">
                <a:solidFill>
                  <a:schemeClr val="bg2"/>
                </a:solidFill>
              </a:rPr>
              <a:t>月的走势来说，资金推动的影响力要远高于盈利驱动的影响力。</a:t>
            </a:r>
            <a:endParaRPr lang="zh-CN" altLang="en-US">
              <a:solidFill>
                <a:schemeClr val="bg2"/>
              </a:solidFill>
            </a:endParaRPr>
          </a:p>
          <a:p>
            <a:endParaRPr lang="zh-CN" altLang="en-US">
              <a:solidFill>
                <a:schemeClr val="bg2"/>
              </a:solidFill>
            </a:endParaRPr>
          </a:p>
          <a:p>
            <a:r>
              <a:rPr lang="zh-CN" altLang="en-US">
                <a:solidFill>
                  <a:schemeClr val="bg2"/>
                </a:solidFill>
              </a:rPr>
              <a:t>市场表现方面，市场已经出现明显的抱团拉升状态，但还没有出现鸡犬升天的非理性。</a:t>
            </a:r>
            <a:endParaRPr lang="zh-CN" altLang="en-US">
              <a:solidFill>
                <a:schemeClr val="bg2"/>
              </a:solidFill>
            </a:endParaRPr>
          </a:p>
          <a:p>
            <a:endParaRPr lang="zh-CN" altLang="en-US">
              <a:solidFill>
                <a:schemeClr val="bg2"/>
              </a:solidFill>
            </a:endParaRPr>
          </a:p>
          <a:p>
            <a:endParaRPr lang="zh-CN" altLang="en-US">
              <a:solidFill>
                <a:schemeClr val="bg2"/>
              </a:solidFill>
            </a:endParaRPr>
          </a:p>
          <a:p>
            <a:r>
              <a:rPr lang="zh-CN" altLang="en-US">
                <a:solidFill>
                  <a:schemeClr val="bg2"/>
                </a:solidFill>
              </a:rPr>
              <a:t>所以，综合各个方面来看，只要市场保持合理控制，涨一涨调一调，市场确实有望保持在一定程度可控的慢牛状态中。</a:t>
            </a:r>
            <a:endParaRPr lang="zh-CN" altLang="en-US">
              <a:solidFill>
                <a:schemeClr val="bg2"/>
              </a:solidFill>
            </a:endParaRPr>
          </a:p>
          <a:p>
            <a:endParaRPr lang="zh-CN" altLang="en-US"/>
          </a:p>
          <a:p>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1106805"/>
          </a:xfrm>
          <a:prstGeom prst="rect">
            <a:avLst/>
          </a:prstGeom>
          <a:noFill/>
        </p:spPr>
        <p:txBody>
          <a:bodyPr wrap="square" rtlCol="0">
            <a:spAutoFit/>
          </a:bodyPr>
          <a:p>
            <a:pPr algn="ctr" fontAlgn="auto"/>
            <a:r>
              <a:rPr lang="zh-CN" altLang="en-US" sz="6600">
                <a:solidFill>
                  <a:schemeClr val="bg2"/>
                </a:solidFill>
                <a:latin typeface="思源黑体 CN Bold" panose="020B0800000000000000" charset="-122"/>
                <a:ea typeface="思源黑体 CN Bold" panose="020B0800000000000000" charset="-122"/>
                <a:sym typeface="+mn-ea"/>
              </a:rPr>
              <a:t>如何</a:t>
            </a:r>
            <a:r>
              <a:rPr lang="zh-CN" altLang="en-US" sz="6600">
                <a:solidFill>
                  <a:schemeClr val="bg2"/>
                </a:solidFill>
                <a:latin typeface="思源黑体 CN Bold" panose="020B0800000000000000" charset="-122"/>
                <a:ea typeface="思源黑体 CN Bold" panose="020B0800000000000000" charset="-122"/>
                <a:sym typeface="+mn-ea"/>
              </a:rPr>
              <a:t>打造慢牛</a:t>
            </a:r>
            <a:endParaRPr lang="zh-CN" altLang="en-US" sz="6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不能把慢牛变成指数</a:t>
            </a:r>
            <a:r>
              <a:rPr lang="zh-CN" altLang="en-US" sz="4800">
                <a:solidFill>
                  <a:schemeClr val="bg2"/>
                </a:solidFill>
                <a:latin typeface="思源黑体 CN Bold" panose="020B0800000000000000" charset="-122"/>
                <a:ea typeface="思源黑体 CN Bold" panose="020B0800000000000000" charset="-122"/>
                <a:sym typeface="+mn-ea"/>
              </a:rPr>
              <a:t>牛</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3105785" y="1109980"/>
            <a:ext cx="5981065" cy="368300"/>
          </a:xfrm>
          <a:prstGeom prst="rect">
            <a:avLst/>
          </a:prstGeom>
          <a:noFill/>
        </p:spPr>
        <p:txBody>
          <a:bodyPr wrap="square" rtlCol="0">
            <a:spAutoFit/>
          </a:bodyPr>
          <a:p>
            <a:pPr algn="ctr"/>
            <a:r>
              <a:rPr lang="zh-CN" altLang="en-US" b="1">
                <a:solidFill>
                  <a:schemeClr val="bg2"/>
                </a:solidFill>
              </a:rPr>
              <a:t>不能把慢牛变成指数牛，不能把结构牛变成了抱团牛。</a:t>
            </a:r>
            <a:endParaRPr lang="zh-CN" altLang="en-US" b="1">
              <a:solidFill>
                <a:schemeClr val="bg2"/>
              </a:solidFill>
            </a:endParaRPr>
          </a:p>
        </p:txBody>
      </p:sp>
      <p:sp>
        <p:nvSpPr>
          <p:cNvPr id="4" name="文本框 3"/>
          <p:cNvSpPr txBox="1"/>
          <p:nvPr/>
        </p:nvSpPr>
        <p:spPr>
          <a:xfrm>
            <a:off x="1519555" y="1675765"/>
            <a:ext cx="9163685" cy="1476375"/>
          </a:xfrm>
          <a:prstGeom prst="rect">
            <a:avLst/>
          </a:prstGeom>
          <a:noFill/>
        </p:spPr>
        <p:txBody>
          <a:bodyPr wrap="square" rtlCol="0">
            <a:spAutoFit/>
          </a:bodyPr>
          <a:p>
            <a:r>
              <a:rPr lang="zh-CN" altLang="en-US">
                <a:solidFill>
                  <a:schemeClr val="bg2"/>
                </a:solidFill>
              </a:rPr>
              <a:t>每一轮的市场大涨，必然会催生出大牛股，而如果大牛股的上涨让它从非权重股变成了大权重股，那也就必然会演变成指数牛。</a:t>
            </a:r>
            <a:endParaRPr lang="zh-CN" altLang="en-US">
              <a:solidFill>
                <a:schemeClr val="bg2"/>
              </a:solidFill>
            </a:endParaRPr>
          </a:p>
          <a:p>
            <a:endParaRPr lang="zh-CN" altLang="en-US">
              <a:solidFill>
                <a:schemeClr val="bg2"/>
              </a:solidFill>
            </a:endParaRPr>
          </a:p>
          <a:p>
            <a:r>
              <a:rPr lang="zh-CN" altLang="en-US">
                <a:solidFill>
                  <a:schemeClr val="bg2"/>
                </a:solidFill>
              </a:rPr>
              <a:t>当大牛股变成的大权重股，它自己的疯牛主升浪就完成了。当大权重股还想继续疯牛时，市场就</a:t>
            </a:r>
            <a:r>
              <a:rPr lang="zh-CN" altLang="en-US">
                <a:solidFill>
                  <a:schemeClr val="bg2"/>
                </a:solidFill>
              </a:rPr>
              <a:t>危险了。</a:t>
            </a:r>
            <a:endParaRPr lang="zh-CN" altLang="en-US">
              <a:solidFill>
                <a:schemeClr val="bg2"/>
              </a:solidFill>
            </a:endParaRPr>
          </a:p>
        </p:txBody>
      </p:sp>
      <p:pic>
        <p:nvPicPr>
          <p:cNvPr id="10" name="图片 9"/>
          <p:cNvPicPr>
            <a:picLocks noChangeAspect="1"/>
          </p:cNvPicPr>
          <p:nvPr/>
        </p:nvPicPr>
        <p:blipFill>
          <a:blip r:embed="rId4"/>
          <a:stretch>
            <a:fillRect/>
          </a:stretch>
        </p:blipFill>
        <p:spPr>
          <a:xfrm>
            <a:off x="275590" y="4349750"/>
            <a:ext cx="5024755" cy="2092325"/>
          </a:xfrm>
          <a:prstGeom prst="rect">
            <a:avLst/>
          </a:prstGeom>
        </p:spPr>
      </p:pic>
      <p:pic>
        <p:nvPicPr>
          <p:cNvPr id="11" name="图片 10"/>
          <p:cNvPicPr>
            <a:picLocks noChangeAspect="1"/>
          </p:cNvPicPr>
          <p:nvPr/>
        </p:nvPicPr>
        <p:blipFill>
          <a:blip r:embed="rId5"/>
          <a:stretch>
            <a:fillRect/>
          </a:stretch>
        </p:blipFill>
        <p:spPr>
          <a:xfrm>
            <a:off x="2268855" y="3255010"/>
            <a:ext cx="4460240" cy="2093595"/>
          </a:xfrm>
          <a:prstGeom prst="rect">
            <a:avLst/>
          </a:prstGeom>
        </p:spPr>
      </p:pic>
      <p:pic>
        <p:nvPicPr>
          <p:cNvPr id="13" name="图片 12"/>
          <p:cNvPicPr>
            <a:picLocks noChangeAspect="1"/>
          </p:cNvPicPr>
          <p:nvPr/>
        </p:nvPicPr>
        <p:blipFill>
          <a:blip r:embed="rId6"/>
          <a:stretch>
            <a:fillRect/>
          </a:stretch>
        </p:blipFill>
        <p:spPr>
          <a:xfrm>
            <a:off x="8103235" y="4634230"/>
            <a:ext cx="3919220" cy="1948180"/>
          </a:xfrm>
          <a:prstGeom prst="rect">
            <a:avLst/>
          </a:prstGeom>
        </p:spPr>
      </p:pic>
      <p:pic>
        <p:nvPicPr>
          <p:cNvPr id="12" name="图片 11"/>
          <p:cNvPicPr>
            <a:picLocks noChangeAspect="1"/>
          </p:cNvPicPr>
          <p:nvPr/>
        </p:nvPicPr>
        <p:blipFill>
          <a:blip r:embed="rId7"/>
          <a:stretch>
            <a:fillRect/>
          </a:stretch>
        </p:blipFill>
        <p:spPr>
          <a:xfrm>
            <a:off x="6473190" y="2914650"/>
            <a:ext cx="4043045" cy="2032000"/>
          </a:xfrm>
          <a:prstGeom prst="rect">
            <a:avLst/>
          </a:prstGeom>
        </p:spPr>
      </p:pic>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孙硌</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3"/>
            </p:custDataLst>
          </p:nvPr>
        </p:nvSpPr>
        <p:spPr>
          <a:xfrm>
            <a:off x="2117408" y="8255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慢牛的最佳</a:t>
            </a:r>
            <a:r>
              <a:rPr lang="zh-CN" altLang="en-US" sz="4800">
                <a:solidFill>
                  <a:schemeClr val="bg2"/>
                </a:solidFill>
                <a:latin typeface="思源黑体 CN Bold" panose="020B0800000000000000" charset="-122"/>
                <a:ea typeface="思源黑体 CN Bold" panose="020B0800000000000000" charset="-122"/>
                <a:sym typeface="+mn-ea"/>
              </a:rPr>
              <a:t>模式</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2454910" y="1010285"/>
            <a:ext cx="7299325" cy="1032510"/>
          </a:xfrm>
          <a:prstGeom prst="rect">
            <a:avLst/>
          </a:prstGeom>
          <a:noFill/>
        </p:spPr>
        <p:txBody>
          <a:bodyPr wrap="square" rtlCol="0">
            <a:spAutoFit/>
          </a:bodyPr>
          <a:p>
            <a:pPr algn="ctr">
              <a:lnSpc>
                <a:spcPct val="170000"/>
              </a:lnSpc>
            </a:pPr>
            <a:r>
              <a:rPr lang="zh-CN" altLang="en-US" b="1">
                <a:solidFill>
                  <a:schemeClr val="bg2"/>
                </a:solidFill>
              </a:rPr>
              <a:t>慢牛的最佳模式，是在小范围抱团拉升的垄断性盈利和大面积鸡犬升天的群体性狂欢中，找到平衡，并且实现</a:t>
            </a:r>
            <a:r>
              <a:rPr lang="zh-CN" altLang="en-US" b="1">
                <a:solidFill>
                  <a:srgbClr val="FF0000"/>
                </a:solidFill>
              </a:rPr>
              <a:t>最合理的时空共振的轮动</a:t>
            </a:r>
            <a:r>
              <a:rPr lang="zh-CN" altLang="en-US" b="1">
                <a:solidFill>
                  <a:schemeClr val="bg2"/>
                </a:solidFill>
              </a:rPr>
              <a:t>。</a:t>
            </a:r>
            <a:endParaRPr lang="zh-CN" altLang="en-US" b="1">
              <a:solidFill>
                <a:schemeClr val="bg2"/>
              </a:solidFill>
            </a:endParaRPr>
          </a:p>
        </p:txBody>
      </p:sp>
      <p:pic>
        <p:nvPicPr>
          <p:cNvPr id="8" name="图片 7"/>
          <p:cNvPicPr>
            <a:picLocks noChangeAspect="1"/>
          </p:cNvPicPr>
          <p:nvPr/>
        </p:nvPicPr>
        <p:blipFill>
          <a:blip r:embed="rId4"/>
          <a:stretch>
            <a:fillRect/>
          </a:stretch>
        </p:blipFill>
        <p:spPr>
          <a:xfrm>
            <a:off x="1593215" y="2248535"/>
            <a:ext cx="9023350" cy="3732530"/>
          </a:xfrm>
          <a:prstGeom prst="rect">
            <a:avLst/>
          </a:prstGeom>
        </p:spPr>
      </p:pic>
      <p:sp>
        <p:nvSpPr>
          <p:cNvPr id="9" name="文本框 8"/>
          <p:cNvSpPr txBox="1"/>
          <p:nvPr/>
        </p:nvSpPr>
        <p:spPr>
          <a:xfrm>
            <a:off x="1052830" y="6030595"/>
            <a:ext cx="10215245" cy="368300"/>
          </a:xfrm>
          <a:prstGeom prst="rect">
            <a:avLst/>
          </a:prstGeom>
          <a:noFill/>
        </p:spPr>
        <p:txBody>
          <a:bodyPr wrap="square" rtlCol="0">
            <a:spAutoFit/>
          </a:bodyPr>
          <a:p>
            <a:pPr algn="ctr"/>
            <a:r>
              <a:rPr lang="zh-CN" altLang="en-US" b="1">
                <a:solidFill>
                  <a:schemeClr val="bg2"/>
                </a:solidFill>
              </a:rPr>
              <a:t>轮动背后的深度逻辑</a:t>
            </a:r>
            <a:r>
              <a:rPr lang="en-US" altLang="zh-CN" b="1">
                <a:solidFill>
                  <a:schemeClr val="bg2"/>
                </a:solidFill>
              </a:rPr>
              <a:t>——</a:t>
            </a:r>
            <a:r>
              <a:rPr lang="zh-CN" altLang="en-US" b="1">
                <a:solidFill>
                  <a:schemeClr val="bg2"/>
                </a:solidFill>
              </a:rPr>
              <a:t>二级市场的板块权重</a:t>
            </a:r>
            <a:r>
              <a:rPr lang="zh-CN" altLang="en-US" b="1">
                <a:solidFill>
                  <a:schemeClr val="bg2"/>
                </a:solidFill>
              </a:rPr>
              <a:t>平衡、实体行业的盈利传导、股价和估值的相对</a:t>
            </a:r>
            <a:r>
              <a:rPr lang="zh-CN" altLang="en-US" b="1">
                <a:solidFill>
                  <a:schemeClr val="bg2"/>
                </a:solidFill>
              </a:rPr>
              <a:t>高低</a:t>
            </a:r>
            <a:endParaRPr lang="zh-CN" altLang="en-US" b="1">
              <a:solidFill>
                <a:schemeClr val="bg2"/>
              </a:solidFill>
            </a:endParaRPr>
          </a:p>
        </p:txBody>
      </p:sp>
      <p:sp>
        <p:nvSpPr>
          <p:cNvPr id="14" name="文本框 13"/>
          <p:cNvSpPr txBox="1"/>
          <p:nvPr/>
        </p:nvSpPr>
        <p:spPr>
          <a:xfrm>
            <a:off x="3232150" y="3666490"/>
            <a:ext cx="5830570" cy="645160"/>
          </a:xfrm>
          <a:prstGeom prst="rect">
            <a:avLst/>
          </a:prstGeom>
          <a:noFill/>
        </p:spPr>
        <p:txBody>
          <a:bodyPr wrap="square" rtlCol="0">
            <a:spAutoFit/>
          </a:bodyPr>
          <a:p>
            <a:r>
              <a:rPr lang="en-US" altLang="zh-CN">
                <a:solidFill>
                  <a:srgbClr val="FF0000"/>
                </a:solidFill>
              </a:rPr>
              <a:t>1</a:t>
            </a:r>
            <a:r>
              <a:rPr lang="zh-CN" altLang="en-US">
                <a:solidFill>
                  <a:srgbClr val="FF0000"/>
                </a:solidFill>
              </a:rPr>
              <a:t>、净利润创上市以来新高；</a:t>
            </a:r>
            <a:r>
              <a:rPr lang="en-US" altLang="zh-CN">
                <a:solidFill>
                  <a:srgbClr val="FF0000"/>
                </a:solidFill>
              </a:rPr>
              <a:t>2</a:t>
            </a:r>
            <a:r>
              <a:rPr lang="zh-CN" altLang="en-US">
                <a:solidFill>
                  <a:srgbClr val="FF0000"/>
                </a:solidFill>
              </a:rPr>
              <a:t>、净利润增速逼近上市后峰值；</a:t>
            </a:r>
            <a:r>
              <a:rPr lang="en-US" altLang="zh-CN">
                <a:solidFill>
                  <a:srgbClr val="FF0000"/>
                </a:solidFill>
              </a:rPr>
              <a:t>3</a:t>
            </a:r>
            <a:r>
              <a:rPr lang="zh-CN" altLang="en-US">
                <a:solidFill>
                  <a:srgbClr val="FF0000"/>
                </a:solidFill>
              </a:rPr>
              <a:t>、长达</a:t>
            </a:r>
            <a:r>
              <a:rPr lang="en-US" altLang="zh-CN">
                <a:solidFill>
                  <a:srgbClr val="FF0000"/>
                </a:solidFill>
              </a:rPr>
              <a:t>5</a:t>
            </a:r>
            <a:r>
              <a:rPr lang="zh-CN" altLang="en-US">
                <a:solidFill>
                  <a:srgbClr val="FF0000"/>
                </a:solidFill>
              </a:rPr>
              <a:t>年的横盘蓄势；</a:t>
            </a:r>
            <a:r>
              <a:rPr lang="en-US" altLang="zh-CN">
                <a:solidFill>
                  <a:srgbClr val="FF0000"/>
                </a:solidFill>
              </a:rPr>
              <a:t>4</a:t>
            </a:r>
            <a:r>
              <a:rPr lang="zh-CN" altLang="en-US">
                <a:solidFill>
                  <a:srgbClr val="FF0000"/>
                </a:solidFill>
              </a:rPr>
              <a:t>、</a:t>
            </a:r>
            <a:r>
              <a:rPr lang="en-US" altLang="zh-CN">
                <a:solidFill>
                  <a:srgbClr val="FF0000"/>
                </a:solidFill>
              </a:rPr>
              <a:t>10</a:t>
            </a:r>
            <a:r>
              <a:rPr lang="zh-CN" altLang="en-US">
                <a:solidFill>
                  <a:srgbClr val="FF0000"/>
                </a:solidFill>
              </a:rPr>
              <a:t>倍</a:t>
            </a:r>
            <a:r>
              <a:rPr lang="en-US" altLang="zh-CN">
                <a:solidFill>
                  <a:srgbClr val="FF0000"/>
                </a:solidFill>
              </a:rPr>
              <a:t>PE</a:t>
            </a:r>
            <a:r>
              <a:rPr lang="zh-CN" altLang="en-US">
                <a:solidFill>
                  <a:srgbClr val="FF0000"/>
                </a:solidFill>
              </a:rPr>
              <a:t>的低估值；</a:t>
            </a:r>
            <a:endParaRPr lang="zh-CN" altLang="en-US">
              <a:solidFill>
                <a:srgbClr val="FF0000"/>
              </a:solidFill>
            </a:endParaRPr>
          </a:p>
        </p:txBody>
      </p:sp>
      <p:sp>
        <p:nvSpPr>
          <p:cNvPr id="15" name="文本框 14"/>
          <p:cNvSpPr txBox="1"/>
          <p:nvPr/>
        </p:nvSpPr>
        <p:spPr>
          <a:xfrm>
            <a:off x="3130550" y="2248535"/>
            <a:ext cx="4064000" cy="398780"/>
          </a:xfrm>
          <a:prstGeom prst="rect">
            <a:avLst/>
          </a:prstGeom>
          <a:noFill/>
        </p:spPr>
        <p:txBody>
          <a:bodyPr wrap="square" rtlCol="0">
            <a:spAutoFit/>
          </a:bodyPr>
          <a:p>
            <a:r>
              <a:rPr lang="zh-CN" altLang="en-US" sz="2000" b="1">
                <a:solidFill>
                  <a:srgbClr val="FF0000"/>
                </a:solidFill>
              </a:rPr>
              <a:t>从千亿市值龙头看大级别轮动规律</a:t>
            </a:r>
            <a:endParaRPr lang="zh-CN" altLang="en-US" sz="2000" b="1">
              <a:solidFill>
                <a:srgbClr val="FF0000"/>
              </a:solidFill>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1106805"/>
          </a:xfrm>
          <a:prstGeom prst="rect">
            <a:avLst/>
          </a:prstGeom>
          <a:noFill/>
        </p:spPr>
        <p:txBody>
          <a:bodyPr wrap="square" rtlCol="0">
            <a:spAutoFit/>
          </a:bodyPr>
          <a:p>
            <a:pPr algn="ctr" fontAlgn="auto"/>
            <a:r>
              <a:rPr lang="zh-CN" altLang="en-US" sz="6600">
                <a:solidFill>
                  <a:schemeClr val="bg2"/>
                </a:solidFill>
                <a:latin typeface="思源黑体 CN Bold" panose="020B0800000000000000" charset="-122"/>
                <a:ea typeface="思源黑体 CN Bold" panose="020B0800000000000000" charset="-122"/>
                <a:sym typeface="+mn-ea"/>
              </a:rPr>
              <a:t>如何</a:t>
            </a:r>
            <a:r>
              <a:rPr lang="zh-CN" altLang="en-US" sz="6600">
                <a:solidFill>
                  <a:schemeClr val="bg2"/>
                </a:solidFill>
                <a:latin typeface="思源黑体 CN Bold" panose="020B0800000000000000" charset="-122"/>
                <a:ea typeface="思源黑体 CN Bold" panose="020B0800000000000000" charset="-122"/>
                <a:sym typeface="+mn-ea"/>
              </a:rPr>
              <a:t>享受慢牛</a:t>
            </a:r>
            <a:endParaRPr lang="zh-CN" altLang="en-US" sz="6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324.65,&quot;left&quot;:329.75,&quot;top&quot;:108.9,&quot;width&quot;:519.35}"/>
</p:tagLst>
</file>

<file path=ppt/tags/tag24.xml><?xml version="1.0" encoding="utf-8"?>
<p:tagLst xmlns:p="http://schemas.openxmlformats.org/presentationml/2006/main">
  <p:tag name="KSO_WM_DIAGRAM_VIRTUALLY_FRAME" val="{&quot;height&quot;:324.65,&quot;left&quot;:329.75,&quot;top&quot;:108.9,&quot;width&quot;:519.35}"/>
</p:tagLst>
</file>

<file path=ppt/tags/tag25.xml><?xml version="1.0" encoding="utf-8"?>
<p:tagLst xmlns:p="http://schemas.openxmlformats.org/presentationml/2006/main">
  <p:tag name="KSO_WM_DIAGRAM_VIRTUALLY_FRAME" val="{&quot;height&quot;:324.65,&quot;left&quot;:329.75,&quot;top&quot;:108.9,&quot;width&quot;:519.35}"/>
</p:tagLst>
</file>

<file path=ppt/tags/tag26.xml><?xml version="1.0" encoding="utf-8"?>
<p:tagLst xmlns:p="http://schemas.openxmlformats.org/presentationml/2006/main">
  <p:tag name="KSO_WM_BEAUTIFY_FLAG" val=""/>
  <p:tag name="KSO_WM_DIAGRAM_VIRTUALLY_FRAME" val="{&quot;height&quot;:324.65,&quot;left&quot;:329.75,&quot;top&quot;:108.9,&quot;width&quot;:519.35}"/>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BEAUTIFY_FLAG" val=""/>
  <p:tag name="KSO_WM_DIAGRAM_VIRTUALLY_FRAME" val="{&quot;height&quot;:324.65,&quot;left&quot;:329.75,&quot;top&quot;:108.9,&quot;width&quot;:519.35}"/>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4.xml><?xml version="1.0" encoding="utf-8"?>
<p:tagLst xmlns:p="http://schemas.openxmlformats.org/presentationml/2006/main">
  <p:tag name="KSO_WPP_MARK_KEY" val="5d6e9262-ca8a-4070-8ad5-698f89e303ea"/>
  <p:tag name="COMMONDATA" val="eyJoZGlkIjoiOWY4MjQyNDc1NWE5NGE3YmJhMmZmNzIzZDc5YmE1NGIifQ=="/>
  <p:tag name="commondata" val="eyJoZGlkIjoiZWQzZmNjMDY2MmQ2NmIyZjMyMjBjZGE5MGI3Y2EzNTg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2331</Words>
  <Application>WPS 演示</Application>
  <PresentationFormat>宽屏</PresentationFormat>
  <Paragraphs>160</Paragraphs>
  <Slides>15</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vt:i4>
      </vt:variant>
    </vt:vector>
  </HeadingPairs>
  <TitlesOfParts>
    <vt:vector size="29"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Medium</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曾远彬</cp:lastModifiedBy>
  <cp:revision>282</cp:revision>
  <dcterms:created xsi:type="dcterms:W3CDTF">2022-12-31T05:43:00Z</dcterms:created>
  <dcterms:modified xsi:type="dcterms:W3CDTF">2025-09-12T12:04:45Z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BC879BC606A5467DBA767D88ED8DBFC5_13</vt:lpwstr>
  </property>
</Properties>
</file>