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  <p:sldMasterId id="2147483658" r:id="rId4"/>
    <p:sldMasterId id="2147483661" r:id="rId5"/>
  </p:sldMasterIdLst>
  <p:notesMasterIdLst>
    <p:notesMasterId r:id="rId9"/>
  </p:notesMasterIdLst>
  <p:sldIdLst>
    <p:sldId id="283" r:id="rId6"/>
    <p:sldId id="326" r:id="rId7"/>
    <p:sldId id="321" r:id="rId8"/>
    <p:sldId id="322" r:id="rId10"/>
    <p:sldId id="323" r:id="rId11"/>
    <p:sldId id="348" r:id="rId12"/>
    <p:sldId id="336" r:id="rId13"/>
    <p:sldId id="349" r:id="rId14"/>
    <p:sldId id="350" r:id="rId15"/>
    <p:sldId id="351" r:id="rId16"/>
    <p:sldId id="339" r:id="rId17"/>
    <p:sldId id="340" r:id="rId18"/>
    <p:sldId id="352" r:id="rId19"/>
    <p:sldId id="353" r:id="rId20"/>
    <p:sldId id="342" r:id="rId21"/>
    <p:sldId id="366" r:id="rId22"/>
    <p:sldId id="343" r:id="rId23"/>
    <p:sldId id="344" r:id="rId24"/>
    <p:sldId id="345" r:id="rId25"/>
    <p:sldId id="367" r:id="rId26"/>
    <p:sldId id="369" r:id="rId27"/>
    <p:sldId id="354" r:id="rId28"/>
    <p:sldId id="346" r:id="rId29"/>
    <p:sldId id="347" r:id="rId30"/>
    <p:sldId id="370" r:id="rId31"/>
    <p:sldId id="324" r:id="rId32"/>
    <p:sldId id="371" r:id="rId33"/>
    <p:sldId id="379" r:id="rId34"/>
    <p:sldId id="380" r:id="rId35"/>
    <p:sldId id="381" r:id="rId36"/>
    <p:sldId id="382" r:id="rId37"/>
    <p:sldId id="289" r:id="rId38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98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3" Type="http://schemas.openxmlformats.org/officeDocument/2006/relationships/tags" Target="tags/tag235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7" Type="http://schemas.openxmlformats.org/officeDocument/2006/relationships/image" Target="../media/image3.png"/><Relationship Id="rId6" Type="http://schemas.openxmlformats.org/officeDocument/2006/relationships/tags" Target="../tags/tag49.xml"/><Relationship Id="rId5" Type="http://schemas.openxmlformats.org/officeDocument/2006/relationships/image" Target="../media/image4.png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7" Type="http://schemas.openxmlformats.org/officeDocument/2006/relationships/image" Target="../media/image3.png"/><Relationship Id="rId6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11.xml"/><Relationship Id="rId3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tags" Target="../tags/tag13.xml"/><Relationship Id="rId3" Type="http://schemas.openxmlformats.org/officeDocument/2006/relationships/image" Target="../media/image1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7" Type="http://schemas.openxmlformats.org/officeDocument/2006/relationships/image" Target="../media/image3.png"/><Relationship Id="rId6" Type="http://schemas.openxmlformats.org/officeDocument/2006/relationships/tags" Target="../tags/tag23.xml"/><Relationship Id="rId5" Type="http://schemas.openxmlformats.org/officeDocument/2006/relationships/image" Target="../media/image4.pn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7" Type="http://schemas.openxmlformats.org/officeDocument/2006/relationships/image" Target="../media/image3.png"/><Relationship Id="rId6" Type="http://schemas.openxmlformats.org/officeDocument/2006/relationships/tags" Target="../tags/tag36.xml"/><Relationship Id="rId5" Type="http://schemas.openxmlformats.org/officeDocument/2006/relationships/image" Target="../media/image2.pn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刘涛丨执业编号: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6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endParaRPr lang="zh-CN" altLang="en-US" sz="1200">
              <a:ln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6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endParaRPr lang="zh-CN" altLang="en-US" sz="1200">
              <a:ln>
                <a:noFill/>
              </a:ln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0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7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8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9" Type="http://schemas.openxmlformats.org/officeDocument/2006/relationships/slideLayout" Target="../slideLayouts/slideLayout9.xml"/><Relationship Id="rId28" Type="http://schemas.openxmlformats.org/officeDocument/2006/relationships/tags" Target="../tags/tag146.xml"/><Relationship Id="rId27" Type="http://schemas.openxmlformats.org/officeDocument/2006/relationships/tags" Target="../tags/tag145.xml"/><Relationship Id="rId26" Type="http://schemas.openxmlformats.org/officeDocument/2006/relationships/tags" Target="../tags/tag144.xml"/><Relationship Id="rId25" Type="http://schemas.openxmlformats.org/officeDocument/2006/relationships/tags" Target="../tags/tag143.xml"/><Relationship Id="rId24" Type="http://schemas.openxmlformats.org/officeDocument/2006/relationships/tags" Target="../tags/tag142.xml"/><Relationship Id="rId23" Type="http://schemas.openxmlformats.org/officeDocument/2006/relationships/tags" Target="../tags/tag141.xml"/><Relationship Id="rId22" Type="http://schemas.openxmlformats.org/officeDocument/2006/relationships/tags" Target="../tags/tag140.xml"/><Relationship Id="rId21" Type="http://schemas.openxmlformats.org/officeDocument/2006/relationships/tags" Target="../tags/tag139.xml"/><Relationship Id="rId20" Type="http://schemas.openxmlformats.org/officeDocument/2006/relationships/tags" Target="../tags/tag138.xml"/><Relationship Id="rId2" Type="http://schemas.openxmlformats.org/officeDocument/2006/relationships/tags" Target="../tags/tag120.xml"/><Relationship Id="rId19" Type="http://schemas.openxmlformats.org/officeDocument/2006/relationships/tags" Target="../tags/tag137.xml"/><Relationship Id="rId18" Type="http://schemas.openxmlformats.org/officeDocument/2006/relationships/tags" Target="../tags/tag136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tags" Target="../tags/tag11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5" Type="http://schemas.openxmlformats.org/officeDocument/2006/relationships/slideLayout" Target="../slideLayouts/slideLayout3.xml"/><Relationship Id="rId34" Type="http://schemas.openxmlformats.org/officeDocument/2006/relationships/tags" Target="../tags/tag183.xml"/><Relationship Id="rId33" Type="http://schemas.openxmlformats.org/officeDocument/2006/relationships/tags" Target="../tags/tag182.xml"/><Relationship Id="rId32" Type="http://schemas.openxmlformats.org/officeDocument/2006/relationships/tags" Target="../tags/tag181.xml"/><Relationship Id="rId31" Type="http://schemas.openxmlformats.org/officeDocument/2006/relationships/tags" Target="../tags/tag180.xml"/><Relationship Id="rId30" Type="http://schemas.openxmlformats.org/officeDocument/2006/relationships/tags" Target="../tags/tag179.xml"/><Relationship Id="rId3" Type="http://schemas.openxmlformats.org/officeDocument/2006/relationships/tags" Target="../tags/tag152.xml"/><Relationship Id="rId29" Type="http://schemas.openxmlformats.org/officeDocument/2006/relationships/tags" Target="../tags/tag178.xml"/><Relationship Id="rId28" Type="http://schemas.openxmlformats.org/officeDocument/2006/relationships/tags" Target="../tags/tag177.xml"/><Relationship Id="rId27" Type="http://schemas.openxmlformats.org/officeDocument/2006/relationships/tags" Target="../tags/tag176.xml"/><Relationship Id="rId26" Type="http://schemas.openxmlformats.org/officeDocument/2006/relationships/tags" Target="../tags/tag175.xml"/><Relationship Id="rId25" Type="http://schemas.openxmlformats.org/officeDocument/2006/relationships/tags" Target="../tags/tag174.xml"/><Relationship Id="rId24" Type="http://schemas.openxmlformats.org/officeDocument/2006/relationships/tags" Target="../tags/tag173.xml"/><Relationship Id="rId23" Type="http://schemas.openxmlformats.org/officeDocument/2006/relationships/tags" Target="../tags/tag172.xml"/><Relationship Id="rId22" Type="http://schemas.openxmlformats.org/officeDocument/2006/relationships/tags" Target="../tags/tag171.xml"/><Relationship Id="rId21" Type="http://schemas.openxmlformats.org/officeDocument/2006/relationships/tags" Target="../tags/tag170.xml"/><Relationship Id="rId20" Type="http://schemas.openxmlformats.org/officeDocument/2006/relationships/tags" Target="../tags/tag169.xml"/><Relationship Id="rId2" Type="http://schemas.openxmlformats.org/officeDocument/2006/relationships/tags" Target="../tags/tag151.xml"/><Relationship Id="rId19" Type="http://schemas.openxmlformats.org/officeDocument/2006/relationships/tags" Target="../tags/tag168.xml"/><Relationship Id="rId18" Type="http://schemas.openxmlformats.org/officeDocument/2006/relationships/tags" Target="../tags/tag167.xml"/><Relationship Id="rId17" Type="http://schemas.openxmlformats.org/officeDocument/2006/relationships/tags" Target="../tags/tag166.xml"/><Relationship Id="rId16" Type="http://schemas.openxmlformats.org/officeDocument/2006/relationships/tags" Target="../tags/tag165.xml"/><Relationship Id="rId15" Type="http://schemas.openxmlformats.org/officeDocument/2006/relationships/tags" Target="../tags/tag164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tags" Target="../tags/tag1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4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5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6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7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1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8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0" Type="http://schemas.openxmlformats.org/officeDocument/2006/relationships/slideLayout" Target="../slideLayouts/slideLayout11.xml"/><Relationship Id="rId3" Type="http://schemas.openxmlformats.org/officeDocument/2006/relationships/tags" Target="../tags/tag191.xml"/><Relationship Id="rId29" Type="http://schemas.openxmlformats.org/officeDocument/2006/relationships/tags" Target="../tags/tag217.xml"/><Relationship Id="rId28" Type="http://schemas.openxmlformats.org/officeDocument/2006/relationships/tags" Target="../tags/tag216.xml"/><Relationship Id="rId27" Type="http://schemas.openxmlformats.org/officeDocument/2006/relationships/tags" Target="../tags/tag215.xml"/><Relationship Id="rId26" Type="http://schemas.openxmlformats.org/officeDocument/2006/relationships/tags" Target="../tags/tag214.xml"/><Relationship Id="rId25" Type="http://schemas.openxmlformats.org/officeDocument/2006/relationships/tags" Target="../tags/tag213.xml"/><Relationship Id="rId24" Type="http://schemas.openxmlformats.org/officeDocument/2006/relationships/tags" Target="../tags/tag212.xml"/><Relationship Id="rId23" Type="http://schemas.openxmlformats.org/officeDocument/2006/relationships/tags" Target="../tags/tag211.xml"/><Relationship Id="rId22" Type="http://schemas.openxmlformats.org/officeDocument/2006/relationships/tags" Target="../tags/tag210.xml"/><Relationship Id="rId21" Type="http://schemas.openxmlformats.org/officeDocument/2006/relationships/tags" Target="../tags/tag209.xml"/><Relationship Id="rId20" Type="http://schemas.openxmlformats.org/officeDocument/2006/relationships/tags" Target="../tags/tag208.xml"/><Relationship Id="rId2" Type="http://schemas.openxmlformats.org/officeDocument/2006/relationships/tags" Target="../tags/tag190.xml"/><Relationship Id="rId19" Type="http://schemas.openxmlformats.org/officeDocument/2006/relationships/tags" Target="../tags/tag207.xml"/><Relationship Id="rId18" Type="http://schemas.openxmlformats.org/officeDocument/2006/relationships/tags" Target="../tags/tag206.xml"/><Relationship Id="rId17" Type="http://schemas.openxmlformats.org/officeDocument/2006/relationships/tags" Target="../tags/tag205.xml"/><Relationship Id="rId16" Type="http://schemas.openxmlformats.org/officeDocument/2006/relationships/tags" Target="../tags/tag204.xml"/><Relationship Id="rId15" Type="http://schemas.openxmlformats.org/officeDocument/2006/relationships/tags" Target="../tags/tag203.xml"/><Relationship Id="rId14" Type="http://schemas.openxmlformats.org/officeDocument/2006/relationships/tags" Target="../tags/tag202.xml"/><Relationship Id="rId13" Type="http://schemas.openxmlformats.org/officeDocument/2006/relationships/tags" Target="../tags/tag201.xml"/><Relationship Id="rId12" Type="http://schemas.openxmlformats.org/officeDocument/2006/relationships/tags" Target="../tags/tag200.xml"/><Relationship Id="rId11" Type="http://schemas.openxmlformats.org/officeDocument/2006/relationships/tags" Target="../tags/tag199.xml"/><Relationship Id="rId10" Type="http://schemas.openxmlformats.org/officeDocument/2006/relationships/tags" Target="../tags/tag198.xml"/><Relationship Id="rId1" Type="http://schemas.openxmlformats.org/officeDocument/2006/relationships/tags" Target="../tags/tag18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1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2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3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4.xml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5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27.xml"/><Relationship Id="rId2" Type="http://schemas.openxmlformats.org/officeDocument/2006/relationships/image" Target="../media/image30.png"/><Relationship Id="rId1" Type="http://schemas.openxmlformats.org/officeDocument/2006/relationships/tags" Target="../tags/tag226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29.xml"/><Relationship Id="rId2" Type="http://schemas.openxmlformats.org/officeDocument/2006/relationships/image" Target="../media/image31.jpeg"/><Relationship Id="rId1" Type="http://schemas.openxmlformats.org/officeDocument/2006/relationships/tags" Target="../tags/tag22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5.xml"/><Relationship Id="rId7" Type="http://schemas.openxmlformats.org/officeDocument/2006/relationships/tags" Target="../tags/tag66.xml"/><Relationship Id="rId6" Type="http://schemas.openxmlformats.org/officeDocument/2006/relationships/image" Target="../media/image8.png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31.xml"/><Relationship Id="rId2" Type="http://schemas.openxmlformats.org/officeDocument/2006/relationships/image" Target="../media/image32.png"/><Relationship Id="rId1" Type="http://schemas.openxmlformats.org/officeDocument/2006/relationships/tags" Target="../tags/tag230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33.xml"/><Relationship Id="rId2" Type="http://schemas.openxmlformats.org/officeDocument/2006/relationships/image" Target="../media/image33.png"/><Relationship Id="rId1" Type="http://schemas.openxmlformats.org/officeDocument/2006/relationships/tags" Target="../tags/tag2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34.xml"/><Relationship Id="rId1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image" Target="../media/image10.png"/><Relationship Id="rId3" Type="http://schemas.openxmlformats.org/officeDocument/2006/relationships/tags" Target="../tags/tag68.xml"/><Relationship Id="rId20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8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8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106.xml"/><Relationship Id="rId21" Type="http://schemas.openxmlformats.org/officeDocument/2006/relationships/image" Target="../media/image17.svg"/><Relationship Id="rId20" Type="http://schemas.openxmlformats.org/officeDocument/2006/relationships/image" Target="../media/image16.png"/><Relationship Id="rId2" Type="http://schemas.openxmlformats.org/officeDocument/2006/relationships/tags" Target="../tags/tag90.xml"/><Relationship Id="rId19" Type="http://schemas.openxmlformats.org/officeDocument/2006/relationships/tags" Target="../tags/tag105.xml"/><Relationship Id="rId18" Type="http://schemas.openxmlformats.org/officeDocument/2006/relationships/image" Target="../media/image15.svg"/><Relationship Id="rId17" Type="http://schemas.openxmlformats.org/officeDocument/2006/relationships/image" Target="../media/image14.png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82613" y="848995"/>
            <a:ext cx="11048365" cy="5523865"/>
          </a:xfrm>
          <a:prstGeom prst="rect">
            <a:avLst/>
          </a:prstGeom>
          <a:solidFill>
            <a:schemeClr val="bg1"/>
          </a:solidFill>
          <a:ln w="349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146935" y="469265"/>
            <a:ext cx="7919720" cy="787400"/>
          </a:xfrm>
          <a:prstGeom prst="rect">
            <a:avLst/>
          </a:prstGeom>
          <a:solidFill>
            <a:schemeClr val="accent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46618" y="468630"/>
            <a:ext cx="7920355" cy="7880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200" spc="26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2024年政府工作任务</a:t>
            </a:r>
            <a:endParaRPr lang="zh-CN" altLang="en-US" sz="4200" spc="26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51535" y="1417320"/>
            <a:ext cx="10601325" cy="4705350"/>
          </a:xfrm>
          <a:prstGeom prst="rect">
            <a:avLst/>
          </a:prstGeom>
          <a:noFill/>
        </p:spPr>
        <p:txBody>
          <a:bodyPr vert="horz" lIns="90000" tIns="46800" rIns="90000" bIns="46800" rtlCol="0" anchor="ctr">
            <a:noAutofit/>
          </a:bodyPr>
          <a:lstStyle>
            <a:lvl1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ea"/>
              <a:buAutoNum type="ea1JpnChsDbPeriod"/>
              <a:defRPr sz="1100" u="none" strike="noStrike" cap="none" spc="150" normalizeH="0" baseline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6858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cap="none" spc="150" normalizeH="0" baseline="0"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6700" lvl="0" indent="-266700" algn="l">
              <a:lnSpc>
                <a:spcPct val="12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ea"/>
            </a:pPr>
            <a:r>
              <a:rPr lang="en-US" altLang="zh-CN" sz="16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大力推进现代化产业体系建设，</a:t>
            </a:r>
            <a:r>
              <a:rPr lang="en-US" altLang="zh-CN" sz="2000" spc="4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加快发展新质生产力</a:t>
            </a:r>
            <a:r>
              <a:rPr lang="en-US" altLang="zh-CN" sz="16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。充分发挥创新主导作用，以科技创新推动产业创新，加快推进新型工业化，提高全要素生产率，不断塑造发展新动能新优势，促进社会生产力实现新的跃升。</a:t>
            </a:r>
            <a:endParaRPr lang="en-US" altLang="zh-CN" sz="1600" spc="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>
              <a:lnSpc>
                <a:spcPct val="12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ea"/>
            </a:pPr>
            <a:r>
              <a:rPr lang="en-US" altLang="zh-CN" sz="16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推动产业链供应链优化升级。</a:t>
            </a:r>
            <a:r>
              <a:rPr lang="en-US" altLang="zh-CN" sz="2000" spc="4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实施制造业技术改造升级工程，培育壮大先进制造业集群</a:t>
            </a:r>
            <a:r>
              <a:rPr lang="en-US" altLang="zh-CN" sz="16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，创建国家新型工业化示范区，推动传统产业高端化、智能化、绿色化转型。</a:t>
            </a:r>
            <a:endParaRPr lang="en-US" altLang="zh-CN" sz="1600" spc="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>
              <a:lnSpc>
                <a:spcPct val="12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ea"/>
            </a:pPr>
            <a:r>
              <a:rPr lang="en-US" altLang="zh-CN" sz="1800" spc="4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积极培育新兴产业和未来产业</a:t>
            </a:r>
            <a:r>
              <a:rPr lang="en-US" altLang="zh-CN" sz="16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。实施产业创新工程，完善产业生态，拓展应用场景，促进战略性新兴产业融合集群发展。</a:t>
            </a:r>
            <a:r>
              <a:rPr lang="en-US" altLang="zh-CN" sz="1800" spc="4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巩固扩大智能网联新能源汽车等产业领先优势</a:t>
            </a:r>
            <a:r>
              <a:rPr lang="en-US" altLang="zh-CN" sz="18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sz="1800" spc="4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加快前沿新兴氢能、新材料、创新药等产业发展，积极打造生物制造、商业航天、低空经济等新增长引擎。</a:t>
            </a:r>
            <a:r>
              <a:rPr lang="en-US" altLang="zh-CN" sz="16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制定未来产业发展规划，</a:t>
            </a:r>
            <a:r>
              <a:rPr lang="en-US" altLang="zh-CN" sz="1800" spc="4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开辟量子技术、生命科学等新赛道</a:t>
            </a:r>
            <a:r>
              <a:rPr lang="en-US" altLang="zh-CN" sz="16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，创建一批未来产业先导区。</a:t>
            </a:r>
            <a:endParaRPr lang="en-US" altLang="zh-CN" sz="1600" spc="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>
              <a:lnSpc>
                <a:spcPct val="12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ea"/>
            </a:pPr>
            <a:r>
              <a:rPr lang="en-US" altLang="zh-CN" sz="16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深入推进数字经济创新发展。制定支持数字经济高质量发展政策，积极推进数字产业化、产业数字化，促进数字技术和实体经济深度融合。</a:t>
            </a:r>
            <a:r>
              <a:rPr lang="en-US" altLang="zh-CN" sz="1800" spc="4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深化大数据、人工智能等研发应用，开展“人工智能＋”行动，打造具有国际竞争力的数字产业集群。</a:t>
            </a:r>
            <a:r>
              <a:rPr lang="en-US" altLang="zh-CN" sz="16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实施制造业数字化转型行动，加快工业互联网规模化应用，推进服务业数字化，建设智慧城市、数字乡村</a:t>
            </a:r>
            <a:endParaRPr lang="en-US" altLang="zh-CN" sz="1600" spc="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>
              <a:lnSpc>
                <a:spcPct val="120000"/>
              </a:lnSpc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ea"/>
            </a:pPr>
            <a:r>
              <a:rPr lang="en-US" altLang="zh-CN" sz="16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深入实施科教兴国战略，强化高质量发展的基础支撑。</a:t>
            </a:r>
            <a:r>
              <a:rPr lang="en-US" altLang="zh-CN" sz="1800" spc="4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坚持教育强国、科技强国、人才强国建设一体统筹推进</a:t>
            </a:r>
            <a:r>
              <a:rPr lang="en-US" altLang="zh-CN" sz="1600" spc="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，创新链产业链资金链人才链一体部署实施，深化教育科技人才综合改革，为现代化建设提供强大动力。</a:t>
            </a:r>
            <a:endParaRPr lang="en-US" altLang="zh-CN" sz="1600" spc="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412115" y="2698750"/>
            <a:ext cx="330835" cy="1460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11453495" y="2698750"/>
            <a:ext cx="330835" cy="1460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75305" y="198755"/>
            <a:ext cx="5188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政策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资金炒作</a:t>
            </a:r>
            <a:r>
              <a:rPr lang="en-US" altLang="zh-CN" sz="2800">
                <a:solidFill>
                  <a:schemeClr val="bg1"/>
                </a:solidFill>
              </a:rPr>
              <a:t>==</a:t>
            </a:r>
            <a:r>
              <a:rPr lang="zh-CN" altLang="en-US" sz="2800">
                <a:solidFill>
                  <a:schemeClr val="bg1"/>
                </a:solidFill>
              </a:rPr>
              <a:t>爆发风口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3825" y="1010285"/>
            <a:ext cx="9116695" cy="4724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29460" y="5838190"/>
            <a:ext cx="7977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政策利好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资金连续炒作信号出现</a:t>
            </a:r>
            <a:r>
              <a:rPr lang="en-US" altLang="zh-CN" sz="2800">
                <a:solidFill>
                  <a:schemeClr val="bg1"/>
                </a:solidFill>
              </a:rPr>
              <a:t>==</a:t>
            </a:r>
            <a:r>
              <a:rPr lang="zh-CN" altLang="en-US" sz="2800">
                <a:solidFill>
                  <a:schemeClr val="bg1"/>
                </a:solidFill>
              </a:rPr>
              <a:t>爆发风口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645" y="927100"/>
            <a:ext cx="9744075" cy="49206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37435" y="5961380"/>
            <a:ext cx="7844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</a:rPr>
              <a:t>政策风口炒作，爆发热点跟风补涨股不断的机会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三角形 15"/>
          <p:cNvSpPr/>
          <p:nvPr>
            <p:custDataLst>
              <p:tags r:id="rId1"/>
            </p:custDataLst>
          </p:nvPr>
        </p:nvSpPr>
        <p:spPr>
          <a:xfrm>
            <a:off x="2310881" y="1910757"/>
            <a:ext cx="312469" cy="362700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0"/>
          <p:cNvSpPr txBox="1"/>
          <p:nvPr>
            <p:custDataLst>
              <p:tags r:id="rId2"/>
            </p:custDataLst>
          </p:nvPr>
        </p:nvSpPr>
        <p:spPr>
          <a:xfrm>
            <a:off x="2578290" y="1486006"/>
            <a:ext cx="1829014" cy="120112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pc="18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关键词：</a:t>
            </a:r>
            <a:endParaRPr lang="zh-CN" altLang="en-US" spc="18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矩形: 圆角 13"/>
          <p:cNvSpPr/>
          <p:nvPr>
            <p:custDataLst>
              <p:tags r:id="rId3"/>
            </p:custDataLst>
          </p:nvPr>
        </p:nvSpPr>
        <p:spPr>
          <a:xfrm>
            <a:off x="2457883" y="1375201"/>
            <a:ext cx="2057271" cy="14352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三角形 15"/>
          <p:cNvSpPr/>
          <p:nvPr>
            <p:custDataLst>
              <p:tags r:id="rId4"/>
            </p:custDataLst>
          </p:nvPr>
        </p:nvSpPr>
        <p:spPr>
          <a:xfrm>
            <a:off x="4994291" y="1910757"/>
            <a:ext cx="312469" cy="362700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10"/>
          <p:cNvSpPr txBox="1"/>
          <p:nvPr>
            <p:custDataLst>
              <p:tags r:id="rId5"/>
            </p:custDataLst>
          </p:nvPr>
        </p:nvSpPr>
        <p:spPr>
          <a:xfrm>
            <a:off x="5261699" y="1486006"/>
            <a:ext cx="1829014" cy="120112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pc="18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低空经济</a:t>
            </a:r>
            <a:endParaRPr lang="zh-CN" altLang="en-US" spc="18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矩形: 圆角 13"/>
          <p:cNvSpPr/>
          <p:nvPr>
            <p:custDataLst>
              <p:tags r:id="rId6"/>
            </p:custDataLst>
          </p:nvPr>
        </p:nvSpPr>
        <p:spPr>
          <a:xfrm>
            <a:off x="5141292" y="1375201"/>
            <a:ext cx="2057271" cy="14352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三角形 15"/>
          <p:cNvSpPr/>
          <p:nvPr>
            <p:custDataLst>
              <p:tags r:id="rId7"/>
            </p:custDataLst>
          </p:nvPr>
        </p:nvSpPr>
        <p:spPr>
          <a:xfrm>
            <a:off x="7677701" y="1910757"/>
            <a:ext cx="312469" cy="362700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10"/>
          <p:cNvSpPr txBox="1"/>
          <p:nvPr>
            <p:custDataLst>
              <p:tags r:id="rId8"/>
            </p:custDataLst>
          </p:nvPr>
        </p:nvSpPr>
        <p:spPr>
          <a:xfrm>
            <a:off x="7945109" y="1486006"/>
            <a:ext cx="1829014" cy="120112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pc="18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生物制造，商业航天（装备）</a:t>
            </a:r>
            <a:endParaRPr lang="zh-CN" altLang="en-US" spc="18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: 圆角 13"/>
          <p:cNvSpPr/>
          <p:nvPr>
            <p:custDataLst>
              <p:tags r:id="rId9"/>
            </p:custDataLst>
          </p:nvPr>
        </p:nvSpPr>
        <p:spPr>
          <a:xfrm>
            <a:off x="7824701" y="1375201"/>
            <a:ext cx="2057271" cy="14352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三角形 15"/>
          <p:cNvSpPr/>
          <p:nvPr>
            <p:custDataLst>
              <p:tags r:id="rId10"/>
            </p:custDataLst>
          </p:nvPr>
        </p:nvSpPr>
        <p:spPr>
          <a:xfrm>
            <a:off x="2310881" y="3626750"/>
            <a:ext cx="312469" cy="362700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10"/>
          <p:cNvSpPr txBox="1"/>
          <p:nvPr>
            <p:custDataLst>
              <p:tags r:id="rId11"/>
            </p:custDataLst>
          </p:nvPr>
        </p:nvSpPr>
        <p:spPr>
          <a:xfrm>
            <a:off x="2578290" y="3201999"/>
            <a:ext cx="1829014" cy="120112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pc="15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智能网新能源车（无人驾驶）</a:t>
            </a:r>
            <a:endParaRPr lang="zh-CN" altLang="en-US" spc="15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矩形: 圆角 13"/>
          <p:cNvSpPr/>
          <p:nvPr>
            <p:custDataLst>
              <p:tags r:id="rId12"/>
            </p:custDataLst>
          </p:nvPr>
        </p:nvSpPr>
        <p:spPr>
          <a:xfrm>
            <a:off x="2457883" y="3091195"/>
            <a:ext cx="2057271" cy="14352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三角形 15"/>
          <p:cNvSpPr/>
          <p:nvPr>
            <p:custDataLst>
              <p:tags r:id="rId13"/>
            </p:custDataLst>
          </p:nvPr>
        </p:nvSpPr>
        <p:spPr>
          <a:xfrm>
            <a:off x="4994291" y="3626750"/>
            <a:ext cx="312469" cy="362700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文本框 10"/>
          <p:cNvSpPr txBox="1"/>
          <p:nvPr>
            <p:custDataLst>
              <p:tags r:id="rId14"/>
            </p:custDataLst>
          </p:nvPr>
        </p:nvSpPr>
        <p:spPr>
          <a:xfrm>
            <a:off x="5261699" y="3201999"/>
            <a:ext cx="1829014" cy="120112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pc="1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新兴氢能，新材料，创新药，量子技术，生命科学</a:t>
            </a:r>
            <a:endParaRPr lang="zh-CN" altLang="en-US" spc="10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矩形: 圆角 13"/>
          <p:cNvSpPr/>
          <p:nvPr>
            <p:custDataLst>
              <p:tags r:id="rId15"/>
            </p:custDataLst>
          </p:nvPr>
        </p:nvSpPr>
        <p:spPr>
          <a:xfrm>
            <a:off x="5141292" y="3091195"/>
            <a:ext cx="2057271" cy="14352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三角形 15"/>
          <p:cNvSpPr/>
          <p:nvPr>
            <p:custDataLst>
              <p:tags r:id="rId16"/>
            </p:custDataLst>
          </p:nvPr>
        </p:nvSpPr>
        <p:spPr>
          <a:xfrm>
            <a:off x="7677701" y="3626750"/>
            <a:ext cx="312469" cy="362700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0"/>
          <p:cNvSpPr txBox="1"/>
          <p:nvPr>
            <p:custDataLst>
              <p:tags r:id="rId17"/>
            </p:custDataLst>
          </p:nvPr>
        </p:nvSpPr>
        <p:spPr>
          <a:xfrm>
            <a:off x="7945109" y="3201999"/>
            <a:ext cx="1829014" cy="120112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pc="18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大数据，人工智能+</a:t>
            </a:r>
            <a:endParaRPr lang="zh-CN" altLang="en-US" spc="18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矩形: 圆角 13"/>
          <p:cNvSpPr/>
          <p:nvPr>
            <p:custDataLst>
              <p:tags r:id="rId18"/>
            </p:custDataLst>
          </p:nvPr>
        </p:nvSpPr>
        <p:spPr>
          <a:xfrm>
            <a:off x="7824701" y="3091195"/>
            <a:ext cx="2057271" cy="14352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三角形 15"/>
          <p:cNvSpPr/>
          <p:nvPr>
            <p:custDataLst>
              <p:tags r:id="rId19"/>
            </p:custDataLst>
          </p:nvPr>
        </p:nvSpPr>
        <p:spPr>
          <a:xfrm>
            <a:off x="2310881" y="5342745"/>
            <a:ext cx="312469" cy="362700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10"/>
          <p:cNvSpPr txBox="1"/>
          <p:nvPr>
            <p:custDataLst>
              <p:tags r:id="rId20"/>
            </p:custDataLst>
          </p:nvPr>
        </p:nvSpPr>
        <p:spPr>
          <a:xfrm>
            <a:off x="2578290" y="4917994"/>
            <a:ext cx="1829014" cy="120112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pc="18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教育强国</a:t>
            </a:r>
            <a:endParaRPr lang="zh-CN" altLang="en-US" spc="18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矩形: 圆角 13"/>
          <p:cNvSpPr/>
          <p:nvPr>
            <p:custDataLst>
              <p:tags r:id="rId21"/>
            </p:custDataLst>
          </p:nvPr>
        </p:nvSpPr>
        <p:spPr>
          <a:xfrm>
            <a:off x="2457883" y="4807189"/>
            <a:ext cx="2057271" cy="14352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三角形 15"/>
          <p:cNvSpPr/>
          <p:nvPr>
            <p:custDataLst>
              <p:tags r:id="rId22"/>
            </p:custDataLst>
          </p:nvPr>
        </p:nvSpPr>
        <p:spPr>
          <a:xfrm>
            <a:off x="4994291" y="5342745"/>
            <a:ext cx="312469" cy="362700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10"/>
          <p:cNvSpPr txBox="1"/>
          <p:nvPr>
            <p:custDataLst>
              <p:tags r:id="rId23"/>
            </p:custDataLst>
          </p:nvPr>
        </p:nvSpPr>
        <p:spPr>
          <a:xfrm>
            <a:off x="5261699" y="4917994"/>
            <a:ext cx="1829014" cy="120112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pc="18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智能制造</a:t>
            </a:r>
            <a:endParaRPr lang="zh-CN" altLang="en-US" spc="18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矩形: 圆角 13"/>
          <p:cNvSpPr/>
          <p:nvPr>
            <p:custDataLst>
              <p:tags r:id="rId24"/>
            </p:custDataLst>
          </p:nvPr>
        </p:nvSpPr>
        <p:spPr>
          <a:xfrm>
            <a:off x="5141292" y="4807189"/>
            <a:ext cx="2057271" cy="14352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三角形 15"/>
          <p:cNvSpPr/>
          <p:nvPr>
            <p:custDataLst>
              <p:tags r:id="rId25"/>
            </p:custDataLst>
          </p:nvPr>
        </p:nvSpPr>
        <p:spPr>
          <a:xfrm>
            <a:off x="7677701" y="5342745"/>
            <a:ext cx="312469" cy="362700"/>
          </a:xfrm>
          <a:custGeom>
            <a:avLst/>
            <a:gdLst>
              <a:gd name="connsiteX0" fmla="*/ 0 w 268794"/>
              <a:gd name="connsiteY0" fmla="*/ 0 h 311799"/>
              <a:gd name="connsiteX1" fmla="*/ 268794 w 268794"/>
              <a:gd name="connsiteY1" fmla="*/ 155899 h 311799"/>
              <a:gd name="connsiteX2" fmla="*/ 0 w 268794"/>
              <a:gd name="connsiteY2" fmla="*/ 311799 h 3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94" h="311799">
                <a:moveTo>
                  <a:pt x="0" y="0"/>
                </a:moveTo>
                <a:lnTo>
                  <a:pt x="268794" y="155899"/>
                </a:lnTo>
                <a:lnTo>
                  <a:pt x="0" y="311799"/>
                </a:lnTo>
                <a:close/>
              </a:path>
            </a:pathLst>
          </a:cu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10"/>
          <p:cNvSpPr txBox="1"/>
          <p:nvPr>
            <p:custDataLst>
              <p:tags r:id="rId26"/>
            </p:custDataLst>
          </p:nvPr>
        </p:nvSpPr>
        <p:spPr>
          <a:xfrm>
            <a:off x="7945109" y="4917994"/>
            <a:ext cx="1829014" cy="1201121"/>
          </a:xfrm>
          <a:prstGeom prst="rect">
            <a:avLst/>
          </a:prstGeom>
          <a:noFill/>
        </p:spPr>
        <p:txBody>
          <a:bodyPr vert="horz" wrap="squar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pc="18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新质生产力</a:t>
            </a:r>
            <a:endParaRPr lang="zh-CN" altLang="en-US" spc="18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: 圆角 13"/>
          <p:cNvSpPr/>
          <p:nvPr>
            <p:custDataLst>
              <p:tags r:id="rId27"/>
            </p:custDataLst>
          </p:nvPr>
        </p:nvSpPr>
        <p:spPr>
          <a:xfrm>
            <a:off x="7824701" y="4807189"/>
            <a:ext cx="2057271" cy="14352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懂主力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懂埋伏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1052830" y="64770"/>
            <a:ext cx="10282555" cy="6352540"/>
            <a:chOff x="1114" y="-20"/>
            <a:chExt cx="17580" cy="10800"/>
          </a:xfrm>
        </p:grpSpPr>
        <p:sp>
          <p:nvSpPr>
            <p:cNvPr id="31" name="任意多边形: 形状 11"/>
            <p:cNvSpPr/>
            <p:nvPr>
              <p:custDataLst>
                <p:tags r:id="rId1"/>
              </p:custDataLst>
            </p:nvPr>
          </p:nvSpPr>
          <p:spPr>
            <a:xfrm>
              <a:off x="1114" y="-20"/>
              <a:ext cx="17580" cy="10800"/>
            </a:xfrm>
            <a:custGeom>
              <a:avLst/>
              <a:gdLst>
                <a:gd name="connsiteX0" fmla="*/ 1391964 w 11162996"/>
                <a:gd name="connsiteY0" fmla="*/ 0 h 6841459"/>
                <a:gd name="connsiteX1" fmla="*/ 9771032 w 11162996"/>
                <a:gd name="connsiteY1" fmla="*/ 0 h 6841459"/>
                <a:gd name="connsiteX2" fmla="*/ 9888453 w 11162996"/>
                <a:gd name="connsiteY2" fmla="*/ 135555 h 6841459"/>
                <a:gd name="connsiteX3" fmla="*/ 11162996 w 11162996"/>
                <a:gd name="connsiteY3" fmla="*/ 3685906 h 6841459"/>
                <a:gd name="connsiteX4" fmla="*/ 10209764 w 11162996"/>
                <a:gd name="connsiteY4" fmla="*/ 6806575 h 6841459"/>
                <a:gd name="connsiteX5" fmla="*/ 10184957 w 11162996"/>
                <a:gd name="connsiteY5" fmla="*/ 6841459 h 6841459"/>
                <a:gd name="connsiteX6" fmla="*/ 978039 w 11162996"/>
                <a:gd name="connsiteY6" fmla="*/ 6841459 h 6841459"/>
                <a:gd name="connsiteX7" fmla="*/ 953232 w 11162996"/>
                <a:gd name="connsiteY7" fmla="*/ 6806575 h 6841459"/>
                <a:gd name="connsiteX8" fmla="*/ 0 w 11162996"/>
                <a:gd name="connsiteY8" fmla="*/ 3685906 h 6841459"/>
                <a:gd name="connsiteX9" fmla="*/ 1274543 w 11162996"/>
                <a:gd name="connsiteY9" fmla="*/ 135555 h 684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62996" h="6841459">
                  <a:moveTo>
                    <a:pt x="1391964" y="0"/>
                  </a:moveTo>
                  <a:lnTo>
                    <a:pt x="9771032" y="0"/>
                  </a:lnTo>
                  <a:lnTo>
                    <a:pt x="9888453" y="135555"/>
                  </a:lnTo>
                  <a:cubicBezTo>
                    <a:pt x="10684687" y="1100367"/>
                    <a:pt x="11162996" y="2337279"/>
                    <a:pt x="11162996" y="3685906"/>
                  </a:cubicBezTo>
                  <a:cubicBezTo>
                    <a:pt x="11162996" y="4841872"/>
                    <a:pt x="10811585" y="5915762"/>
                    <a:pt x="10209764" y="6806575"/>
                  </a:cubicBezTo>
                  <a:lnTo>
                    <a:pt x="10184957" y="6841459"/>
                  </a:lnTo>
                  <a:lnTo>
                    <a:pt x="978039" y="6841459"/>
                  </a:lnTo>
                  <a:lnTo>
                    <a:pt x="953232" y="6806575"/>
                  </a:lnTo>
                  <a:cubicBezTo>
                    <a:pt x="351411" y="5915762"/>
                    <a:pt x="0" y="4841872"/>
                    <a:pt x="0" y="3685906"/>
                  </a:cubicBezTo>
                  <a:cubicBezTo>
                    <a:pt x="0" y="2337279"/>
                    <a:pt x="478309" y="1100367"/>
                    <a:pt x="1274543" y="135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2"/>
              </p:custDataLst>
            </p:nvPr>
          </p:nvSpPr>
          <p:spPr>
            <a:xfrm>
              <a:off x="1726" y="1289"/>
              <a:ext cx="1223" cy="1224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3"/>
              </p:custDataLst>
            </p:nvPr>
          </p:nvSpPr>
          <p:spPr>
            <a:xfrm>
              <a:off x="2111" y="1487"/>
              <a:ext cx="1223" cy="12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4"/>
              </p:custDataLst>
            </p:nvPr>
          </p:nvSpPr>
          <p:spPr>
            <a:xfrm>
              <a:off x="2375" y="9286"/>
              <a:ext cx="1205" cy="1205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/>
            <p:nvPr>
              <p:custDataLst>
                <p:tags r:id="rId5"/>
              </p:custDataLst>
            </p:nvPr>
          </p:nvGrpSpPr>
          <p:grpSpPr>
            <a:xfrm>
              <a:off x="15770" y="7723"/>
              <a:ext cx="2799" cy="2658"/>
              <a:chOff x="14021" y="6063"/>
              <a:chExt cx="4548" cy="4318"/>
            </a:xfrm>
          </p:grpSpPr>
          <p:sp>
            <p:nvSpPr>
              <p:cNvPr id="4" name="椭圆 3"/>
              <p:cNvSpPr/>
              <p:nvPr>
                <p:custDataLst>
                  <p:tags r:id="rId6"/>
                </p:custDataLst>
              </p:nvPr>
            </p:nvSpPr>
            <p:spPr>
              <a:xfrm>
                <a:off x="14999" y="6811"/>
                <a:ext cx="3571" cy="3571"/>
              </a:xfrm>
              <a:prstGeom prst="ellipse">
                <a:avLst/>
              </a:prstGeom>
              <a:solidFill>
                <a:schemeClr val="accent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椭圆 4"/>
              <p:cNvSpPr/>
              <p:nvPr>
                <p:custDataLst>
                  <p:tags r:id="rId7"/>
                </p:custDataLst>
              </p:nvPr>
            </p:nvSpPr>
            <p:spPr>
              <a:xfrm>
                <a:off x="14021" y="6063"/>
                <a:ext cx="2650" cy="2650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4237" y="3310"/>
              <a:ext cx="10726" cy="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2400" y="1680"/>
              <a:ext cx="14400" cy="1223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rmAutofit fontScale="80000"/>
            </a:bodyPr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en-US" sz="4700" b="1" spc="310">
                  <a:solidFill>
                    <a:schemeClr val="accent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龙头股要点：</a:t>
              </a:r>
              <a:endParaRPr lang="zh-CN" altLang="en-US" sz="4700" b="1" spc="31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矩形: 圆角 82"/>
            <p:cNvSpPr/>
            <p:nvPr>
              <p:custDataLst>
                <p:tags r:id="rId10"/>
              </p:custDataLst>
            </p:nvPr>
          </p:nvSpPr>
          <p:spPr>
            <a:xfrm>
              <a:off x="9742" y="4639"/>
              <a:ext cx="3270" cy="4481"/>
            </a:xfrm>
            <a:prstGeom prst="roundRect">
              <a:avLst>
                <a:gd name="adj" fmla="val 1654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Hexagon 3"/>
            <p:cNvSpPr/>
            <p:nvPr>
              <p:custDataLst>
                <p:tags r:id="rId11"/>
              </p:custDataLst>
            </p:nvPr>
          </p:nvSpPr>
          <p:spPr>
            <a:xfrm>
              <a:off x="10555" y="4114"/>
              <a:ext cx="1647" cy="1066"/>
            </a:xfrm>
            <a:custGeom>
              <a:avLst/>
              <a:gdLst>
                <a:gd name="connsiteX0" fmla="*/ 495301 w 990600"/>
                <a:gd name="connsiteY0" fmla="*/ 0 h 1152524"/>
                <a:gd name="connsiteX1" fmla="*/ 990600 w 990600"/>
                <a:gd name="connsiteY1" fmla="*/ 247650 h 1152524"/>
                <a:gd name="connsiteX2" fmla="*/ 990600 w 990600"/>
                <a:gd name="connsiteY2" fmla="*/ 904875 h 1152524"/>
                <a:gd name="connsiteX3" fmla="*/ 495300 w 990600"/>
                <a:gd name="connsiteY3" fmla="*/ 1152524 h 1152524"/>
                <a:gd name="connsiteX4" fmla="*/ 0 w 990600"/>
                <a:gd name="connsiteY4" fmla="*/ 904874 h 1152524"/>
                <a:gd name="connsiteX5" fmla="*/ 0 w 990600"/>
                <a:gd name="connsiteY5" fmla="*/ 247650 h 115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600" h="1152524">
                  <a:moveTo>
                    <a:pt x="495301" y="0"/>
                  </a:moveTo>
                  <a:lnTo>
                    <a:pt x="990600" y="247650"/>
                  </a:lnTo>
                  <a:lnTo>
                    <a:pt x="990600" y="904875"/>
                  </a:lnTo>
                  <a:lnTo>
                    <a:pt x="495300" y="1152524"/>
                  </a:lnTo>
                  <a:lnTo>
                    <a:pt x="0" y="904874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5" name="Hexagon 3"/>
            <p:cNvSpPr/>
            <p:nvPr>
              <p:custDataLst>
                <p:tags r:id="rId12"/>
              </p:custDataLst>
            </p:nvPr>
          </p:nvSpPr>
          <p:spPr>
            <a:xfrm>
              <a:off x="10646" y="3863"/>
              <a:ext cx="1466" cy="1568"/>
            </a:xfrm>
            <a:custGeom>
              <a:avLst/>
              <a:gdLst>
                <a:gd name="connsiteX0" fmla="*/ 495301 w 990600"/>
                <a:gd name="connsiteY0" fmla="*/ 0 h 1152524"/>
                <a:gd name="connsiteX1" fmla="*/ 990600 w 990600"/>
                <a:gd name="connsiteY1" fmla="*/ 247650 h 1152524"/>
                <a:gd name="connsiteX2" fmla="*/ 990600 w 990600"/>
                <a:gd name="connsiteY2" fmla="*/ 904875 h 1152524"/>
                <a:gd name="connsiteX3" fmla="*/ 495300 w 990600"/>
                <a:gd name="connsiteY3" fmla="*/ 1152524 h 1152524"/>
                <a:gd name="connsiteX4" fmla="*/ 0 w 990600"/>
                <a:gd name="connsiteY4" fmla="*/ 904874 h 1152524"/>
                <a:gd name="connsiteX5" fmla="*/ 0 w 990600"/>
                <a:gd name="connsiteY5" fmla="*/ 247650 h 115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600" h="1152524">
                  <a:moveTo>
                    <a:pt x="495301" y="0"/>
                  </a:moveTo>
                  <a:lnTo>
                    <a:pt x="990600" y="247650"/>
                  </a:lnTo>
                  <a:lnTo>
                    <a:pt x="990600" y="904875"/>
                  </a:lnTo>
                  <a:lnTo>
                    <a:pt x="495300" y="1152524"/>
                  </a:lnTo>
                  <a:lnTo>
                    <a:pt x="0" y="904874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" name="TextBox 21"/>
            <p:cNvSpPr txBox="1"/>
            <p:nvPr>
              <p:custDataLst>
                <p:tags r:id="rId13"/>
              </p:custDataLst>
            </p:nvPr>
          </p:nvSpPr>
          <p:spPr>
            <a:xfrm flipH="1">
              <a:off x="9895" y="6266"/>
              <a:ext cx="2994" cy="2754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lvl="0" indent="0" algn="l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pc="10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</a:rPr>
                <a:t>突破出现疯狂超级单（大单进场意愿强）</a:t>
              </a:r>
              <a:endPara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uFillTx/>
              </a:endParaRPr>
            </a:p>
          </p:txBody>
        </p:sp>
        <p:sp>
          <p:nvSpPr>
            <p:cNvPr id="88" name="Rectangle 29"/>
            <p:cNvSpPr/>
            <p:nvPr>
              <p:custDataLst>
                <p:tags r:id="rId14"/>
              </p:custDataLst>
            </p:nvPr>
          </p:nvSpPr>
          <p:spPr>
            <a:xfrm flipH="1">
              <a:off x="9798" y="5530"/>
              <a:ext cx="3187" cy="678"/>
            </a:xfrm>
            <a:prstGeom prst="rect">
              <a:avLst/>
            </a:prstGeom>
          </p:spPr>
          <p:txBody>
            <a:bodyPr wrap="square" anchor="ctr">
              <a:normAutofit fontScale="7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拉升扫货</a:t>
              </a:r>
              <a:endPara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9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  <p:cNvSpPr txBox="1"/>
            <p:nvPr>
              <p:custDataLst>
                <p:tags r:id="rId15"/>
              </p:custDataLst>
            </p:nvPr>
          </p:nvSpPr>
          <p:spPr>
            <a:xfrm flipH="1">
              <a:off x="10800" y="4018"/>
              <a:ext cx="1188" cy="1294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80000"/>
            </a:bodyPr>
            <a:lstStyle/>
            <a:p>
              <a:pPr algn="ctr"/>
              <a:r>
                <a:rPr lang="en-US" sz="3600" b="1" spc="30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Montserrat Black"/>
                </a:rPr>
                <a:t>03</a:t>
              </a:r>
              <a:endParaRPr lang="en-US" sz="3600" b="1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Montserrat Black"/>
              </a:endParaRPr>
            </a:p>
          </p:txBody>
        </p:sp>
        <p:sp>
          <p:nvSpPr>
            <p:cNvPr id="7" name="矩形: 圆角 31"/>
            <p:cNvSpPr/>
            <p:nvPr>
              <p:custDataLst>
                <p:tags r:id="rId16"/>
              </p:custDataLst>
            </p:nvPr>
          </p:nvSpPr>
          <p:spPr>
            <a:xfrm>
              <a:off x="6188" y="4639"/>
              <a:ext cx="3270" cy="4481"/>
            </a:xfrm>
            <a:prstGeom prst="roundRect">
              <a:avLst>
                <a:gd name="adj" fmla="val 1654"/>
              </a:avLst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Hexagon 3"/>
            <p:cNvSpPr/>
            <p:nvPr>
              <p:custDataLst>
                <p:tags r:id="rId17"/>
              </p:custDataLst>
            </p:nvPr>
          </p:nvSpPr>
          <p:spPr>
            <a:xfrm>
              <a:off x="7002" y="4114"/>
              <a:ext cx="1647" cy="1066"/>
            </a:xfrm>
            <a:custGeom>
              <a:avLst/>
              <a:gdLst>
                <a:gd name="connsiteX0" fmla="*/ 495301 w 990600"/>
                <a:gd name="connsiteY0" fmla="*/ 0 h 1152524"/>
                <a:gd name="connsiteX1" fmla="*/ 990600 w 990600"/>
                <a:gd name="connsiteY1" fmla="*/ 247650 h 1152524"/>
                <a:gd name="connsiteX2" fmla="*/ 990600 w 990600"/>
                <a:gd name="connsiteY2" fmla="*/ 904875 h 1152524"/>
                <a:gd name="connsiteX3" fmla="*/ 495300 w 990600"/>
                <a:gd name="connsiteY3" fmla="*/ 1152524 h 1152524"/>
                <a:gd name="connsiteX4" fmla="*/ 0 w 990600"/>
                <a:gd name="connsiteY4" fmla="*/ 904874 h 1152524"/>
                <a:gd name="connsiteX5" fmla="*/ 0 w 990600"/>
                <a:gd name="connsiteY5" fmla="*/ 247650 h 115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600" h="1152524">
                  <a:moveTo>
                    <a:pt x="495301" y="0"/>
                  </a:moveTo>
                  <a:lnTo>
                    <a:pt x="990600" y="247650"/>
                  </a:lnTo>
                  <a:lnTo>
                    <a:pt x="990600" y="904875"/>
                  </a:lnTo>
                  <a:lnTo>
                    <a:pt x="495300" y="1152524"/>
                  </a:lnTo>
                  <a:lnTo>
                    <a:pt x="0" y="904874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Hexagon 3"/>
            <p:cNvSpPr/>
            <p:nvPr>
              <p:custDataLst>
                <p:tags r:id="rId18"/>
              </p:custDataLst>
            </p:nvPr>
          </p:nvSpPr>
          <p:spPr>
            <a:xfrm>
              <a:off x="7092" y="3863"/>
              <a:ext cx="1466" cy="1568"/>
            </a:xfrm>
            <a:custGeom>
              <a:avLst/>
              <a:gdLst>
                <a:gd name="connsiteX0" fmla="*/ 495301 w 990600"/>
                <a:gd name="connsiteY0" fmla="*/ 0 h 1152524"/>
                <a:gd name="connsiteX1" fmla="*/ 990600 w 990600"/>
                <a:gd name="connsiteY1" fmla="*/ 247650 h 1152524"/>
                <a:gd name="connsiteX2" fmla="*/ 990600 w 990600"/>
                <a:gd name="connsiteY2" fmla="*/ 904875 h 1152524"/>
                <a:gd name="connsiteX3" fmla="*/ 495300 w 990600"/>
                <a:gd name="connsiteY3" fmla="*/ 1152524 h 1152524"/>
                <a:gd name="connsiteX4" fmla="*/ 0 w 990600"/>
                <a:gd name="connsiteY4" fmla="*/ 904874 h 1152524"/>
                <a:gd name="connsiteX5" fmla="*/ 0 w 990600"/>
                <a:gd name="connsiteY5" fmla="*/ 247650 h 115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600" h="1152524">
                  <a:moveTo>
                    <a:pt x="495301" y="0"/>
                  </a:moveTo>
                  <a:lnTo>
                    <a:pt x="990600" y="247650"/>
                  </a:lnTo>
                  <a:lnTo>
                    <a:pt x="990600" y="904875"/>
                  </a:lnTo>
                  <a:lnTo>
                    <a:pt x="495300" y="1152524"/>
                  </a:lnTo>
                  <a:lnTo>
                    <a:pt x="0" y="904874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TextBox 21"/>
            <p:cNvSpPr txBox="1"/>
            <p:nvPr>
              <p:custDataLst>
                <p:tags r:id="rId19"/>
              </p:custDataLst>
            </p:nvPr>
          </p:nvSpPr>
          <p:spPr>
            <a:xfrm flipH="1">
              <a:off x="6342" y="6266"/>
              <a:ext cx="2994" cy="2754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lvl="0" indent="0" algn="l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pc="13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</a:rPr>
                <a:t>突破出现连续粉柱（主力动向连续紫色，连续扫货）</a:t>
              </a:r>
              <a:endParaRPr lang="zh-CN" altLang="en-US" spc="130">
                <a:solidFill>
                  <a:schemeClr val="tx1">
                    <a:lumMod val="75000"/>
                    <a:lumOff val="25000"/>
                  </a:schemeClr>
                </a:solidFill>
                <a:uFillTx/>
              </a:endParaRPr>
            </a:p>
          </p:txBody>
        </p:sp>
        <p:sp>
          <p:nvSpPr>
            <p:cNvPr id="9" name="Rectangle 29"/>
            <p:cNvSpPr/>
            <p:nvPr>
              <p:custDataLst>
                <p:tags r:id="rId20"/>
              </p:custDataLst>
            </p:nvPr>
          </p:nvSpPr>
          <p:spPr>
            <a:xfrm flipH="1">
              <a:off x="6245" y="5530"/>
              <a:ext cx="3187" cy="678"/>
            </a:xfrm>
            <a:prstGeom prst="rect">
              <a:avLst/>
            </a:prstGeom>
          </p:spPr>
          <p:txBody>
            <a:bodyPr wrap="square" anchor="ctr">
              <a:normAutofit fontScale="7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拉升扫货</a:t>
              </a:r>
              <a:endPara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  <p:cNvSpPr txBox="1"/>
            <p:nvPr>
              <p:custDataLst>
                <p:tags r:id="rId21"/>
              </p:custDataLst>
            </p:nvPr>
          </p:nvSpPr>
          <p:spPr>
            <a:xfrm flipH="1">
              <a:off x="7247" y="4018"/>
              <a:ext cx="1188" cy="1294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80000"/>
            </a:bodyPr>
            <a:lstStyle/>
            <a:p>
              <a:pPr algn="ctr"/>
              <a:r>
                <a:rPr lang="en-US" sz="3600" b="1" spc="300" dirty="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Montserrat Black"/>
                </a:rPr>
                <a:t>0</a:t>
              </a:r>
              <a:r>
                <a:rPr lang="en-US" altLang="zh-CN" sz="3600" b="1" spc="300" dirty="0">
                  <a:solidFill>
                    <a:schemeClr val="l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Montserrat Black"/>
                </a:rPr>
                <a:t>2</a:t>
              </a:r>
              <a:endParaRPr lang="en-US" altLang="zh-CN" sz="3600" b="1" spc="300" dirty="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Montserrat Black"/>
              </a:endParaRPr>
            </a:p>
          </p:txBody>
        </p:sp>
        <p:sp>
          <p:nvSpPr>
            <p:cNvPr id="39" name="矩形: 圆角 38"/>
            <p:cNvSpPr/>
            <p:nvPr>
              <p:custDataLst>
                <p:tags r:id="rId22"/>
              </p:custDataLst>
            </p:nvPr>
          </p:nvSpPr>
          <p:spPr>
            <a:xfrm>
              <a:off x="2635" y="4639"/>
              <a:ext cx="3270" cy="4481"/>
            </a:xfrm>
            <a:prstGeom prst="roundRect">
              <a:avLst>
                <a:gd name="adj" fmla="val 1654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Hexagon 3"/>
            <p:cNvSpPr/>
            <p:nvPr>
              <p:custDataLst>
                <p:tags r:id="rId23"/>
              </p:custDataLst>
            </p:nvPr>
          </p:nvSpPr>
          <p:spPr>
            <a:xfrm>
              <a:off x="3448" y="4114"/>
              <a:ext cx="1647" cy="1066"/>
            </a:xfrm>
            <a:custGeom>
              <a:avLst/>
              <a:gdLst>
                <a:gd name="connsiteX0" fmla="*/ 495301 w 990600"/>
                <a:gd name="connsiteY0" fmla="*/ 0 h 1152524"/>
                <a:gd name="connsiteX1" fmla="*/ 990600 w 990600"/>
                <a:gd name="connsiteY1" fmla="*/ 247650 h 1152524"/>
                <a:gd name="connsiteX2" fmla="*/ 990600 w 990600"/>
                <a:gd name="connsiteY2" fmla="*/ 904875 h 1152524"/>
                <a:gd name="connsiteX3" fmla="*/ 495300 w 990600"/>
                <a:gd name="connsiteY3" fmla="*/ 1152524 h 1152524"/>
                <a:gd name="connsiteX4" fmla="*/ 0 w 990600"/>
                <a:gd name="connsiteY4" fmla="*/ 904874 h 1152524"/>
                <a:gd name="connsiteX5" fmla="*/ 0 w 990600"/>
                <a:gd name="connsiteY5" fmla="*/ 247650 h 115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600" h="1152524">
                  <a:moveTo>
                    <a:pt x="495301" y="0"/>
                  </a:moveTo>
                  <a:lnTo>
                    <a:pt x="990600" y="247650"/>
                  </a:lnTo>
                  <a:lnTo>
                    <a:pt x="990600" y="904875"/>
                  </a:lnTo>
                  <a:lnTo>
                    <a:pt x="495300" y="1152524"/>
                  </a:lnTo>
                  <a:lnTo>
                    <a:pt x="0" y="904874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Hexagon 3"/>
            <p:cNvSpPr/>
            <p:nvPr>
              <p:custDataLst>
                <p:tags r:id="rId24"/>
              </p:custDataLst>
            </p:nvPr>
          </p:nvSpPr>
          <p:spPr>
            <a:xfrm>
              <a:off x="3539" y="3863"/>
              <a:ext cx="1466" cy="1568"/>
            </a:xfrm>
            <a:custGeom>
              <a:avLst/>
              <a:gdLst>
                <a:gd name="connsiteX0" fmla="*/ 495301 w 990600"/>
                <a:gd name="connsiteY0" fmla="*/ 0 h 1152524"/>
                <a:gd name="connsiteX1" fmla="*/ 990600 w 990600"/>
                <a:gd name="connsiteY1" fmla="*/ 247650 h 1152524"/>
                <a:gd name="connsiteX2" fmla="*/ 990600 w 990600"/>
                <a:gd name="connsiteY2" fmla="*/ 904875 h 1152524"/>
                <a:gd name="connsiteX3" fmla="*/ 495300 w 990600"/>
                <a:gd name="connsiteY3" fmla="*/ 1152524 h 1152524"/>
                <a:gd name="connsiteX4" fmla="*/ 0 w 990600"/>
                <a:gd name="connsiteY4" fmla="*/ 904874 h 1152524"/>
                <a:gd name="connsiteX5" fmla="*/ 0 w 990600"/>
                <a:gd name="connsiteY5" fmla="*/ 247650 h 115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600" h="1152524">
                  <a:moveTo>
                    <a:pt x="495301" y="0"/>
                  </a:moveTo>
                  <a:lnTo>
                    <a:pt x="990600" y="247650"/>
                  </a:lnTo>
                  <a:lnTo>
                    <a:pt x="990600" y="904875"/>
                  </a:lnTo>
                  <a:lnTo>
                    <a:pt x="495300" y="1152524"/>
                  </a:lnTo>
                  <a:lnTo>
                    <a:pt x="0" y="904874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TextBox 21"/>
            <p:cNvSpPr txBox="1"/>
            <p:nvPr>
              <p:custDataLst>
                <p:tags r:id="rId25"/>
              </p:custDataLst>
            </p:nvPr>
          </p:nvSpPr>
          <p:spPr>
            <a:xfrm flipH="1">
              <a:off x="2788" y="6266"/>
              <a:ext cx="2994" cy="2754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lvl="0" indent="0" algn="l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pc="14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</a:rPr>
                <a:t>涨停大阳线突破中轨，突破上轨，突破短期的所有压力</a:t>
              </a:r>
              <a:endParaRPr lang="zh-CN" altLang="en-US" spc="140">
                <a:solidFill>
                  <a:schemeClr val="tx1">
                    <a:lumMod val="75000"/>
                    <a:lumOff val="25000"/>
                  </a:schemeClr>
                </a:solidFill>
                <a:uFillTx/>
              </a:endParaRPr>
            </a:p>
          </p:txBody>
        </p:sp>
        <p:sp>
          <p:nvSpPr>
            <p:cNvPr id="43" name="Rectangle 29"/>
            <p:cNvSpPr/>
            <p:nvPr>
              <p:custDataLst>
                <p:tags r:id="rId26"/>
              </p:custDataLst>
            </p:nvPr>
          </p:nvSpPr>
          <p:spPr>
            <a:xfrm flipH="1">
              <a:off x="2692" y="5530"/>
              <a:ext cx="3187" cy="678"/>
            </a:xfrm>
            <a:prstGeom prst="rect">
              <a:avLst/>
            </a:prstGeom>
          </p:spPr>
          <p:txBody>
            <a:bodyPr wrap="square" anchor="ctr">
              <a:normAutofit fontScale="7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水手突破走强</a:t>
              </a:r>
              <a:endPara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4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  <p:cNvSpPr txBox="1"/>
            <p:nvPr>
              <p:custDataLst>
                <p:tags r:id="rId27"/>
              </p:custDataLst>
            </p:nvPr>
          </p:nvSpPr>
          <p:spPr>
            <a:xfrm flipH="1">
              <a:off x="3694" y="4018"/>
              <a:ext cx="1188" cy="1294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80000"/>
            </a:bodyPr>
            <a:lstStyle/>
            <a:p>
              <a:pPr algn="ctr"/>
              <a:r>
                <a:rPr lang="en-US" sz="3600" b="1" spc="30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Montserrat Black"/>
                </a:rPr>
                <a:t>0</a:t>
              </a:r>
              <a:r>
                <a:rPr lang="en-US" altLang="zh-CN" sz="3600" b="1" spc="30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Montserrat Black"/>
                </a:rPr>
                <a:t>1</a:t>
              </a:r>
              <a:endParaRPr lang="en-US" altLang="zh-CN" sz="3600" b="1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Montserrat Black"/>
              </a:endParaRPr>
            </a:p>
          </p:txBody>
        </p:sp>
        <p:sp>
          <p:nvSpPr>
            <p:cNvPr id="46" name="矩形: 圆角 45"/>
            <p:cNvSpPr/>
            <p:nvPr>
              <p:custDataLst>
                <p:tags r:id="rId28"/>
              </p:custDataLst>
            </p:nvPr>
          </p:nvSpPr>
          <p:spPr>
            <a:xfrm>
              <a:off x="13295" y="4639"/>
              <a:ext cx="3270" cy="4481"/>
            </a:xfrm>
            <a:prstGeom prst="roundRect">
              <a:avLst>
                <a:gd name="adj" fmla="val 1654"/>
              </a:avLst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Hexagon 3"/>
            <p:cNvSpPr/>
            <p:nvPr>
              <p:custDataLst>
                <p:tags r:id="rId29"/>
              </p:custDataLst>
            </p:nvPr>
          </p:nvSpPr>
          <p:spPr>
            <a:xfrm>
              <a:off x="14109" y="4114"/>
              <a:ext cx="1647" cy="1066"/>
            </a:xfrm>
            <a:custGeom>
              <a:avLst/>
              <a:gdLst>
                <a:gd name="connsiteX0" fmla="*/ 495301 w 990600"/>
                <a:gd name="connsiteY0" fmla="*/ 0 h 1152524"/>
                <a:gd name="connsiteX1" fmla="*/ 990600 w 990600"/>
                <a:gd name="connsiteY1" fmla="*/ 247650 h 1152524"/>
                <a:gd name="connsiteX2" fmla="*/ 990600 w 990600"/>
                <a:gd name="connsiteY2" fmla="*/ 904875 h 1152524"/>
                <a:gd name="connsiteX3" fmla="*/ 495300 w 990600"/>
                <a:gd name="connsiteY3" fmla="*/ 1152524 h 1152524"/>
                <a:gd name="connsiteX4" fmla="*/ 0 w 990600"/>
                <a:gd name="connsiteY4" fmla="*/ 904874 h 1152524"/>
                <a:gd name="connsiteX5" fmla="*/ 0 w 990600"/>
                <a:gd name="connsiteY5" fmla="*/ 247650 h 115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600" h="1152524">
                  <a:moveTo>
                    <a:pt x="495301" y="0"/>
                  </a:moveTo>
                  <a:lnTo>
                    <a:pt x="990600" y="247650"/>
                  </a:lnTo>
                  <a:lnTo>
                    <a:pt x="990600" y="904875"/>
                  </a:lnTo>
                  <a:lnTo>
                    <a:pt x="495300" y="1152524"/>
                  </a:lnTo>
                  <a:lnTo>
                    <a:pt x="0" y="904874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Hexagon 3"/>
            <p:cNvSpPr/>
            <p:nvPr>
              <p:custDataLst>
                <p:tags r:id="rId30"/>
              </p:custDataLst>
            </p:nvPr>
          </p:nvSpPr>
          <p:spPr>
            <a:xfrm>
              <a:off x="14199" y="3863"/>
              <a:ext cx="1466" cy="1568"/>
            </a:xfrm>
            <a:custGeom>
              <a:avLst/>
              <a:gdLst>
                <a:gd name="connsiteX0" fmla="*/ 495301 w 990600"/>
                <a:gd name="connsiteY0" fmla="*/ 0 h 1152524"/>
                <a:gd name="connsiteX1" fmla="*/ 990600 w 990600"/>
                <a:gd name="connsiteY1" fmla="*/ 247650 h 1152524"/>
                <a:gd name="connsiteX2" fmla="*/ 990600 w 990600"/>
                <a:gd name="connsiteY2" fmla="*/ 904875 h 1152524"/>
                <a:gd name="connsiteX3" fmla="*/ 495300 w 990600"/>
                <a:gd name="connsiteY3" fmla="*/ 1152524 h 1152524"/>
                <a:gd name="connsiteX4" fmla="*/ 0 w 990600"/>
                <a:gd name="connsiteY4" fmla="*/ 904874 h 1152524"/>
                <a:gd name="connsiteX5" fmla="*/ 0 w 990600"/>
                <a:gd name="connsiteY5" fmla="*/ 247650 h 1152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0600" h="1152524">
                  <a:moveTo>
                    <a:pt x="495301" y="0"/>
                  </a:moveTo>
                  <a:lnTo>
                    <a:pt x="990600" y="247650"/>
                  </a:lnTo>
                  <a:lnTo>
                    <a:pt x="990600" y="904875"/>
                  </a:lnTo>
                  <a:lnTo>
                    <a:pt x="495300" y="1152524"/>
                  </a:lnTo>
                  <a:lnTo>
                    <a:pt x="0" y="904874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TextBox 21"/>
            <p:cNvSpPr txBox="1"/>
            <p:nvPr>
              <p:custDataLst>
                <p:tags r:id="rId31"/>
              </p:custDataLst>
            </p:nvPr>
          </p:nvSpPr>
          <p:spPr>
            <a:xfrm flipH="1">
              <a:off x="13448" y="6266"/>
              <a:ext cx="2994" cy="2754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marL="0" lvl="0" indent="0" algn="l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pc="10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</a:rPr>
                <a:t>突破越强，回踩越强（上轨，中轨线支撑）</a:t>
              </a:r>
              <a:endParaRPr lang="zh-CN" altLang="en-US" spc="100">
                <a:solidFill>
                  <a:schemeClr val="tx1">
                    <a:lumMod val="75000"/>
                    <a:lumOff val="25000"/>
                  </a:schemeClr>
                </a:solidFill>
                <a:uFillTx/>
              </a:endParaRPr>
            </a:p>
          </p:txBody>
        </p:sp>
        <p:sp>
          <p:nvSpPr>
            <p:cNvPr id="50" name="Rectangle 29"/>
            <p:cNvSpPr/>
            <p:nvPr>
              <p:custDataLst>
                <p:tags r:id="rId32"/>
              </p:custDataLst>
            </p:nvPr>
          </p:nvSpPr>
          <p:spPr>
            <a:xfrm flipH="1">
              <a:off x="13352" y="5530"/>
              <a:ext cx="3187" cy="678"/>
            </a:xfrm>
            <a:prstGeom prst="rect">
              <a:avLst/>
            </a:prstGeom>
          </p:spPr>
          <p:txBody>
            <a:bodyPr wrap="square" anchor="ctr">
              <a:normAutofit fontScale="7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强势股回档</a:t>
              </a:r>
              <a:endPara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1" name="序号1" descr="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"/>
            <p:cNvSpPr txBox="1"/>
            <p:nvPr>
              <p:custDataLst>
                <p:tags r:id="rId33"/>
              </p:custDataLst>
            </p:nvPr>
          </p:nvSpPr>
          <p:spPr>
            <a:xfrm flipH="1">
              <a:off x="14354" y="4018"/>
              <a:ext cx="1188" cy="1294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80000"/>
            </a:bodyPr>
            <a:lstStyle/>
            <a:p>
              <a:pPr algn="ctr"/>
              <a:r>
                <a:rPr lang="en-US" sz="3600" b="1" spc="30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Montserrat Black"/>
                </a:rPr>
                <a:t>0</a:t>
              </a:r>
              <a:r>
                <a:rPr lang="en-US" altLang="zh-CN" sz="3600" b="1" spc="30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Montserrat Black"/>
                </a:rPr>
                <a:t>4</a:t>
              </a:r>
              <a:endParaRPr lang="en-US" altLang="zh-CN" sz="3600" b="1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Montserrat Black"/>
              </a:endParaRPr>
            </a:p>
          </p:txBody>
        </p:sp>
      </p:grpSp>
    </p:spTree>
    <p:custDataLst>
      <p:tags r:id="rId3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7070" y="951865"/>
            <a:ext cx="8907780" cy="4618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51075" y="5815965"/>
            <a:ext cx="8383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案例：建新股份突破上轨，连续疯狂超级单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连续柱子，大单进场，强势回档三浪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8795" y="957580"/>
            <a:ext cx="8614410" cy="48171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95475" y="5866765"/>
            <a:ext cx="8383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案例：商络电子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突破上轨，连续疯狂超级单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连续柱子，大单进场，强势回档三浪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9100" y="800735"/>
            <a:ext cx="9044940" cy="49612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95475" y="5866765"/>
            <a:ext cx="8383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案例：掌阅科技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突破上轨，连续疯狂超级单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连续柱子，大单进场，强势回档三浪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1155" y="943610"/>
            <a:ext cx="9075420" cy="47605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95475" y="5866765"/>
            <a:ext cx="8383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案例：掌阅科技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突破上轨，连续疯狂超级单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连续柱子，大单进场，强势回档三浪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主海报-北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325" y="948690"/>
            <a:ext cx="9151620" cy="4960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95475" y="6049645"/>
            <a:ext cx="8383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案例：沙钢股份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突破上轨，连续疯狂超级单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连续柱子，大单进场，强势回档三浪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09556" y="1524012"/>
            <a:ext cx="10972888" cy="472443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524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070610" y="859155"/>
            <a:ext cx="10210876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 lnSpcReduction="1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600" b="1" spc="20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强势龙头股精选特征：</a:t>
            </a:r>
            <a:endParaRPr lang="zh-CN" altLang="en-US" sz="3600" b="1" spc="20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14"/>
          <p:cNvSpPr/>
          <p:nvPr>
            <p:custDataLst>
              <p:tags r:id="rId3"/>
            </p:custDataLst>
          </p:nvPr>
        </p:nvSpPr>
        <p:spPr>
          <a:xfrm>
            <a:off x="914308" y="2413977"/>
            <a:ext cx="1838519" cy="2945088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ln>
            <a:noFill/>
          </a:ln>
          <a:effectLst>
            <a:outerShdw blurRad="304800" dist="76200" dir="2700000" algn="l" rotWithShape="0">
              <a:schemeClr val="accent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18689" y="3300897"/>
            <a:ext cx="1629756" cy="1981322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100" spc="18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热点启动龙头股</a:t>
            </a:r>
            <a:endParaRPr lang="en-US" altLang="zh-CN" sz="2100" spc="18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28"/>
          <p:cNvSpPr/>
          <p:nvPr>
            <p:custDataLst>
              <p:tags r:id="rId5"/>
            </p:custDataLst>
          </p:nvPr>
        </p:nvSpPr>
        <p:spPr>
          <a:xfrm>
            <a:off x="914308" y="2413977"/>
            <a:ext cx="1838519" cy="320828"/>
          </a:xfrm>
          <a:prstGeom prst="roundRect">
            <a:avLst>
              <a:gd name="adj" fmla="val 544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1759925" y="2495945"/>
            <a:ext cx="147286" cy="147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12"/>
          <p:cNvSpPr/>
          <p:nvPr>
            <p:custDataLst>
              <p:tags r:id="rId7"/>
            </p:custDataLst>
          </p:nvPr>
        </p:nvSpPr>
        <p:spPr>
          <a:xfrm>
            <a:off x="1080806" y="2884013"/>
            <a:ext cx="389348" cy="31314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14300" dist="25400" dir="2700000" sx="94000" sy="94000" algn="ctr" rotWithShape="0">
              <a:schemeClr val="accent1">
                <a:alpha val="6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0000" lnSpcReduction="10000"/>
          </a:bodyPr>
          <a:p>
            <a:pPr algn="ctr"/>
            <a:r>
              <a:rPr lang="en-US" altLang="zh-CN" sz="1400" b="1">
                <a:solidFill>
                  <a:schemeClr val="lt1"/>
                </a:solidFill>
              </a:rPr>
              <a:t>01</a:t>
            </a:r>
            <a:endParaRPr lang="en-US" altLang="zh-CN" sz="1400" b="1">
              <a:solidFill>
                <a:schemeClr val="lt1"/>
              </a:solidFill>
            </a:endParaRPr>
          </a:p>
        </p:txBody>
      </p:sp>
      <p:sp>
        <p:nvSpPr>
          <p:cNvPr id="11" name="圆角矩形 32"/>
          <p:cNvSpPr/>
          <p:nvPr>
            <p:custDataLst>
              <p:tags r:id="rId8"/>
            </p:custDataLst>
          </p:nvPr>
        </p:nvSpPr>
        <p:spPr>
          <a:xfrm>
            <a:off x="3045684" y="2413977"/>
            <a:ext cx="1838519" cy="2945088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ln>
            <a:noFill/>
          </a:ln>
          <a:effectLst>
            <a:outerShdw blurRad="304800" dist="76200" dir="2700000" algn="l" rotWithShape="0">
              <a:schemeClr val="accent2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3150066" y="3300897"/>
            <a:ext cx="1629756" cy="1981322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100" spc="18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启动出现连续柱子，大单扫货</a:t>
            </a:r>
            <a:endParaRPr lang="en-US" altLang="zh-CN" sz="2100" spc="18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圆角矩形 34"/>
          <p:cNvSpPr/>
          <p:nvPr>
            <p:custDataLst>
              <p:tags r:id="rId10"/>
            </p:custDataLst>
          </p:nvPr>
        </p:nvSpPr>
        <p:spPr>
          <a:xfrm>
            <a:off x="3045684" y="2413977"/>
            <a:ext cx="1838519" cy="320828"/>
          </a:xfrm>
          <a:prstGeom prst="roundRect">
            <a:avLst>
              <a:gd name="adj" fmla="val 544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1"/>
            </p:custDataLst>
          </p:nvPr>
        </p:nvSpPr>
        <p:spPr>
          <a:xfrm>
            <a:off x="3891301" y="2495945"/>
            <a:ext cx="147286" cy="147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36"/>
          <p:cNvSpPr/>
          <p:nvPr>
            <p:custDataLst>
              <p:tags r:id="rId12"/>
            </p:custDataLst>
          </p:nvPr>
        </p:nvSpPr>
        <p:spPr>
          <a:xfrm>
            <a:off x="3212182" y="2884013"/>
            <a:ext cx="388461" cy="31222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14300" dist="25400" dir="2700000" sx="94000" sy="94000" algn="ctr" rotWithShape="0">
              <a:schemeClr val="accent2">
                <a:alpha val="6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0000" lnSpcReduction="20000"/>
          </a:bodyPr>
          <a:p>
            <a:pPr algn="ctr"/>
            <a:r>
              <a:rPr lang="en-US" altLang="zh-CN" sz="1400" b="1">
                <a:solidFill>
                  <a:schemeClr val="lt1"/>
                </a:solidFill>
              </a:rPr>
              <a:t>02</a:t>
            </a:r>
            <a:endParaRPr lang="en-US" altLang="zh-CN" sz="1400" b="1">
              <a:solidFill>
                <a:schemeClr val="lt1"/>
              </a:solidFill>
            </a:endParaRPr>
          </a:p>
        </p:txBody>
      </p:sp>
      <p:sp>
        <p:nvSpPr>
          <p:cNvPr id="16" name="圆角矩形 37"/>
          <p:cNvSpPr/>
          <p:nvPr>
            <p:custDataLst>
              <p:tags r:id="rId13"/>
            </p:custDataLst>
          </p:nvPr>
        </p:nvSpPr>
        <p:spPr>
          <a:xfrm>
            <a:off x="5177060" y="2413977"/>
            <a:ext cx="1838519" cy="2945088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ln>
            <a:noFill/>
          </a:ln>
          <a:effectLst>
            <a:outerShdw blurRad="304800" dist="76200" dir="2700000" algn="l" rotWithShape="0">
              <a:schemeClr val="accent3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5281442" y="3300897"/>
            <a:ext cx="1629756" cy="1981322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100" spc="17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启动出现大笔超级单疯狂扫货进场</a:t>
            </a:r>
            <a:endParaRPr lang="en-US" altLang="zh-CN" sz="2100" spc="17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圆角矩形 40"/>
          <p:cNvSpPr/>
          <p:nvPr>
            <p:custDataLst>
              <p:tags r:id="rId15"/>
            </p:custDataLst>
          </p:nvPr>
        </p:nvSpPr>
        <p:spPr>
          <a:xfrm>
            <a:off x="5177060" y="2413977"/>
            <a:ext cx="1838519" cy="320828"/>
          </a:xfrm>
          <a:prstGeom prst="roundRect">
            <a:avLst>
              <a:gd name="adj" fmla="val 544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16"/>
            </p:custDataLst>
          </p:nvPr>
        </p:nvSpPr>
        <p:spPr>
          <a:xfrm>
            <a:off x="6022677" y="2495945"/>
            <a:ext cx="147286" cy="147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42"/>
          <p:cNvSpPr/>
          <p:nvPr>
            <p:custDataLst>
              <p:tags r:id="rId17"/>
            </p:custDataLst>
          </p:nvPr>
        </p:nvSpPr>
        <p:spPr>
          <a:xfrm>
            <a:off x="5343558" y="2884013"/>
            <a:ext cx="388461" cy="312221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114300" dist="25400" dir="2700000" sx="94000" sy="94000" algn="ctr" rotWithShape="0">
              <a:schemeClr val="accent3">
                <a:alpha val="6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0000" lnSpcReduction="20000"/>
          </a:bodyPr>
          <a:p>
            <a:pPr algn="ctr"/>
            <a:r>
              <a:rPr lang="en-US" altLang="zh-CN" sz="1400" b="1">
                <a:solidFill>
                  <a:schemeClr val="lt1"/>
                </a:solidFill>
              </a:rPr>
              <a:t>03</a:t>
            </a:r>
            <a:endParaRPr lang="en-US" altLang="zh-CN" sz="1400" b="1">
              <a:solidFill>
                <a:schemeClr val="lt1"/>
              </a:solidFill>
            </a:endParaRPr>
          </a:p>
        </p:txBody>
      </p:sp>
      <p:sp>
        <p:nvSpPr>
          <p:cNvPr id="21" name="圆角矩形 1"/>
          <p:cNvSpPr/>
          <p:nvPr>
            <p:custDataLst>
              <p:tags r:id="rId18"/>
            </p:custDataLst>
          </p:nvPr>
        </p:nvSpPr>
        <p:spPr>
          <a:xfrm>
            <a:off x="7308436" y="2413976"/>
            <a:ext cx="1838519" cy="2945088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ln>
            <a:noFill/>
          </a:ln>
          <a:effectLst>
            <a:outerShdw blurRad="304800" dist="76200" dir="2700000" algn="l" rotWithShape="0">
              <a:schemeClr val="accent6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19"/>
            </p:custDataLst>
          </p:nvPr>
        </p:nvSpPr>
        <p:spPr>
          <a:xfrm>
            <a:off x="7412818" y="3300896"/>
            <a:ext cx="1629756" cy="1981322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100" spc="13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水手突破首次进行超强势突破（1浪启动精选）</a:t>
            </a:r>
            <a:endParaRPr lang="en-US" altLang="zh-CN" sz="2100" spc="13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圆角矩形 4"/>
          <p:cNvSpPr/>
          <p:nvPr>
            <p:custDataLst>
              <p:tags r:id="rId20"/>
            </p:custDataLst>
          </p:nvPr>
        </p:nvSpPr>
        <p:spPr>
          <a:xfrm>
            <a:off x="7308436" y="2413976"/>
            <a:ext cx="1838519" cy="320828"/>
          </a:xfrm>
          <a:prstGeom prst="roundRect">
            <a:avLst>
              <a:gd name="adj" fmla="val 5447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21"/>
            </p:custDataLst>
          </p:nvPr>
        </p:nvSpPr>
        <p:spPr>
          <a:xfrm>
            <a:off x="8154373" y="2495944"/>
            <a:ext cx="147286" cy="147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6"/>
          <p:cNvSpPr/>
          <p:nvPr>
            <p:custDataLst>
              <p:tags r:id="rId22"/>
            </p:custDataLst>
          </p:nvPr>
        </p:nvSpPr>
        <p:spPr>
          <a:xfrm>
            <a:off x="7474934" y="2884012"/>
            <a:ext cx="388708" cy="31250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14300" dist="25400" dir="2700000" sx="94000" sy="94000" algn="ctr" rotWithShape="0">
              <a:schemeClr val="accent6">
                <a:alpha val="6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0000" lnSpcReduction="20000"/>
          </a:bodyPr>
          <a:p>
            <a:pPr algn="ctr"/>
            <a:r>
              <a:rPr lang="en-US" altLang="zh-CN" sz="1400" b="1">
                <a:solidFill>
                  <a:schemeClr val="lt1"/>
                </a:solidFill>
              </a:rPr>
              <a:t>04</a:t>
            </a:r>
            <a:endParaRPr lang="en-US" altLang="zh-CN" sz="1400" b="1">
              <a:solidFill>
                <a:schemeClr val="lt1"/>
              </a:solidFill>
            </a:endParaRPr>
          </a:p>
        </p:txBody>
      </p:sp>
      <p:sp>
        <p:nvSpPr>
          <p:cNvPr id="26" name="圆角矩形 9"/>
          <p:cNvSpPr/>
          <p:nvPr>
            <p:custDataLst>
              <p:tags r:id="rId23"/>
            </p:custDataLst>
          </p:nvPr>
        </p:nvSpPr>
        <p:spPr>
          <a:xfrm>
            <a:off x="9439814" y="2413976"/>
            <a:ext cx="1838519" cy="2945088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ln>
            <a:noFill/>
          </a:ln>
          <a:effectLst>
            <a:outerShdw blurRad="304800" dist="76200" dir="2700000" algn="l" rotWithShape="0">
              <a:schemeClr val="accent4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>
            <p:custDataLst>
              <p:tags r:id="rId24"/>
            </p:custDataLst>
          </p:nvPr>
        </p:nvSpPr>
        <p:spPr>
          <a:xfrm>
            <a:off x="9544195" y="3300896"/>
            <a:ext cx="1629756" cy="1981322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100" spc="18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把握首次回档强势支撑机会</a:t>
            </a:r>
            <a:endParaRPr lang="en-US" altLang="zh-CN" sz="2100" spc="18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圆角矩形 11"/>
          <p:cNvSpPr/>
          <p:nvPr>
            <p:custDataLst>
              <p:tags r:id="rId25"/>
            </p:custDataLst>
          </p:nvPr>
        </p:nvSpPr>
        <p:spPr>
          <a:xfrm>
            <a:off x="9439814" y="2413976"/>
            <a:ext cx="1838519" cy="320828"/>
          </a:xfrm>
          <a:prstGeom prst="roundRect">
            <a:avLst>
              <a:gd name="adj" fmla="val 5447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椭圆 28"/>
          <p:cNvSpPr/>
          <p:nvPr>
            <p:custDataLst>
              <p:tags r:id="rId26"/>
            </p:custDataLst>
          </p:nvPr>
        </p:nvSpPr>
        <p:spPr>
          <a:xfrm>
            <a:off x="10285750" y="2495944"/>
            <a:ext cx="147286" cy="147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圆角矩形 15"/>
          <p:cNvSpPr/>
          <p:nvPr>
            <p:custDataLst>
              <p:tags r:id="rId27"/>
            </p:custDataLst>
          </p:nvPr>
        </p:nvSpPr>
        <p:spPr>
          <a:xfrm>
            <a:off x="9606311" y="2884012"/>
            <a:ext cx="388708" cy="312503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14300" dist="25400" dir="2700000" sx="94000" sy="94000" algn="ctr" rotWithShape="0">
              <a:schemeClr val="accent4">
                <a:alpha val="6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0000" lnSpcReduction="20000"/>
          </a:bodyPr>
          <a:p>
            <a:pPr algn="ctr"/>
            <a:r>
              <a:rPr lang="en-US" altLang="zh-CN" sz="1400" b="1">
                <a:solidFill>
                  <a:schemeClr val="dk1">
                    <a:lumMod val="85000"/>
                    <a:lumOff val="15000"/>
                  </a:schemeClr>
                </a:solidFill>
              </a:rPr>
              <a:t>05</a:t>
            </a:r>
            <a:endParaRPr lang="en-US" altLang="zh-CN" sz="1400" b="1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8"/>
            </p:custDataLst>
          </p:nvPr>
        </p:nvSpPr>
        <p:spPr>
          <a:xfrm>
            <a:off x="629925" y="731520"/>
            <a:ext cx="152401" cy="6096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9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跟龙头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精选强势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595" y="1591945"/>
            <a:ext cx="7356475" cy="42576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46440" y="1828800"/>
            <a:ext cx="34036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主题猎手</a:t>
            </a:r>
            <a:r>
              <a:rPr lang="en-US" altLang="zh-CN">
                <a:solidFill>
                  <a:schemeClr val="bg1"/>
                </a:solidFill>
              </a:rPr>
              <a:t>--</a:t>
            </a:r>
            <a:r>
              <a:rPr lang="zh-CN" altLang="en-US">
                <a:solidFill>
                  <a:schemeClr val="bg1"/>
                </a:solidFill>
              </a:rPr>
              <a:t>风口龙头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，每天热点板块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，炒作风口龙一，龙二，龙三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，风口龙头精选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本周精选</a:t>
            </a:r>
            <a:r>
              <a:rPr lang="en-US" altLang="zh-CN">
                <a:solidFill>
                  <a:schemeClr val="bg1"/>
                </a:solidFill>
              </a:rPr>
              <a:t>--</a:t>
            </a:r>
            <a:r>
              <a:rPr lang="zh-CN" altLang="en-US">
                <a:solidFill>
                  <a:schemeClr val="bg1"/>
                </a:solidFill>
              </a:rPr>
              <a:t>下周把握操作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2070" y="958850"/>
            <a:ext cx="9547860" cy="5011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88870" y="6125210"/>
            <a:ext cx="7649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华宏科技，连续主力扫货，水手突破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浪强势突破，首次回踩支撑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2155" y="996950"/>
            <a:ext cx="7974965" cy="48647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88870" y="6125210"/>
            <a:ext cx="7649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力源信息，超级单主力扫货，水手突破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浪强势突破，首次回踩支撑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3550" y="951230"/>
            <a:ext cx="8724900" cy="49555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88870" y="6125210"/>
            <a:ext cx="7649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捷成股份，超级单主力扫货，水手突破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浪强势突破，首次回踩支撑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5630" y="970280"/>
            <a:ext cx="8655050" cy="49174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78760" y="6052820"/>
            <a:ext cx="6470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周五大跌，文化传媒大笔资金低吸入场，后期回踩最佳机会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" y="8858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改_17103242074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5" y="8731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54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懂两会</a:t>
            </a:r>
            <a:r>
              <a:rPr lang="en-US" altLang="zh-CN" sz="54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</a:t>
            </a:r>
            <a:r>
              <a:rPr lang="zh-CN" altLang="en-US" sz="54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懂风口</a:t>
            </a:r>
            <a:r>
              <a:rPr lang="en-US" altLang="zh-CN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</a:t>
            </a:r>
            <a:endParaRPr lang="en-US" altLang="zh-CN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热点擒龙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许为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:A1120619060011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5" name="图片 4" descr="图层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255" y="400050"/>
            <a:ext cx="3670935" cy="55784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" y="782955"/>
            <a:ext cx="10794365" cy="607187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syncCopiedImage_1710309622301_17103241199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45" y="788035"/>
            <a:ext cx="10791190" cy="606996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4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月节奏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两会政策接力赛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懂主力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懂埋伏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跟龙头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精选强势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月节奏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941705"/>
            <a:ext cx="6111240" cy="4432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130" y="951865"/>
            <a:ext cx="5631180" cy="4432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4880" y="5398770"/>
            <a:ext cx="10486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2月份中国制造业PMI为49.1%，近10个月持续衰退，其中PPI连续1</a:t>
            </a:r>
            <a:r>
              <a:rPr lang="en-US" altLang="zh-CN">
                <a:solidFill>
                  <a:schemeClr val="bg1"/>
                </a:solidFill>
              </a:rPr>
              <a:t>7</a:t>
            </a:r>
            <a:r>
              <a:rPr lang="zh-CN" altLang="en-US">
                <a:solidFill>
                  <a:schemeClr val="bg1"/>
                </a:solidFill>
              </a:rPr>
              <a:t>个月负增长，经济下行的趋势并未得到逆转，意味着上半年经济仍有不确定性，</a:t>
            </a:r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月份，上市公司迎来1季报预报，政策对财务的强监管，那么4季度环比业绩下降的企业增多，</a:t>
            </a:r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月份下半月进行年报，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季报发布，注意业绩雷，每年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月，</a:t>
            </a:r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月，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月进行业绩发布都容易在下半月出现业绩雷，</a:t>
            </a:r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月底控制仓位预防业绩暴雷。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125" y="849630"/>
            <a:ext cx="10299065" cy="4833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83335" y="5879465"/>
            <a:ext cx="9707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历史走势中，每次超跌修复后短线上攻大涨，随后出现中线上攻增加，也就是控盘行情，除了规避业绩雷以外，后期要注意中线上攻大于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，寻找中线启动的控盘个股机会。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任意多边形: 形状 1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09600" y="457200"/>
            <a:ext cx="222885" cy="45275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17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任意多边形: 形状 1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905510" y="457200"/>
            <a:ext cx="222885" cy="45275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noFill/>
          <a:ln w="317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11"/>
          <p:cNvSpPr/>
          <p:nvPr>
            <p:custDataLst>
              <p:tags r:id="rId3"/>
            </p:custDataLst>
          </p:nvPr>
        </p:nvSpPr>
        <p:spPr>
          <a:xfrm>
            <a:off x="1676400" y="2438420"/>
            <a:ext cx="8839271" cy="3505228"/>
          </a:xfrm>
          <a:prstGeom prst="rect">
            <a:avLst/>
          </a:prstGeom>
          <a:solidFill>
            <a:schemeClr val="lt1"/>
          </a:solidFill>
          <a:ln w="25400">
            <a:noFill/>
          </a:ln>
          <a:effectLst>
            <a:outerShdw blurRad="50800" dist="76200" dir="5400000" sx="101000" sy="101000" algn="t" rotWithShape="0">
              <a:schemeClr val="dk1"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任意多边形: 形状 13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>
            <a:off x="11389360" y="5943600"/>
            <a:ext cx="256540" cy="5213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任意多边形: 形状 14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10800000">
            <a:off x="11049000" y="5943600"/>
            <a:ext cx="256540" cy="52133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95275" h="599179">
                <a:moveTo>
                  <a:pt x="207995" y="0"/>
                </a:moveTo>
                <a:lnTo>
                  <a:pt x="218480" y="17025"/>
                </a:lnTo>
                <a:cubicBezTo>
                  <a:pt x="231034" y="32364"/>
                  <a:pt x="246314" y="46986"/>
                  <a:pt x="263922" y="59952"/>
                </a:cubicBezTo>
                <a:lnTo>
                  <a:pt x="275967" y="66705"/>
                </a:lnTo>
                <a:cubicBezTo>
                  <a:pt x="274744" y="66607"/>
                  <a:pt x="166924" y="148026"/>
                  <a:pt x="152376" y="303904"/>
                </a:cubicBezTo>
                <a:lnTo>
                  <a:pt x="295275" y="303904"/>
                </a:lnTo>
                <a:lnTo>
                  <a:pt x="295275" y="599179"/>
                </a:lnTo>
                <a:lnTo>
                  <a:pt x="0" y="599179"/>
                </a:lnTo>
                <a:lnTo>
                  <a:pt x="0" y="334942"/>
                </a:lnTo>
                <a:cubicBezTo>
                  <a:pt x="10368" y="113589"/>
                  <a:pt x="207637" y="2353"/>
                  <a:pt x="207995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>
            <p:custDataLst>
              <p:tags r:id="rId6"/>
            </p:custDataLst>
          </p:nvPr>
        </p:nvSpPr>
        <p:spPr>
          <a:xfrm>
            <a:off x="1676400" y="914407"/>
            <a:ext cx="8839271" cy="1377328"/>
          </a:xfrm>
          <a:prstGeom prst="rect">
            <a:avLst/>
          </a:prstGeom>
          <a:solidFill>
            <a:schemeClr val="lt1"/>
          </a:solidFill>
          <a:ln w="25400">
            <a:noFill/>
          </a:ln>
          <a:effectLst>
            <a:outerShdw blurRad="50800" dist="76200" dir="5400000" sx="101000" sy="101000" algn="t" rotWithShape="0">
              <a:schemeClr val="dk1"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1981200" y="1143004"/>
            <a:ext cx="8229664" cy="920128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800" b="1" spc="12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超跌修复后短线上攻大幅增加，随后短线上攻慢慢回落走势变化：</a:t>
            </a:r>
            <a:endParaRPr lang="zh-CN" altLang="en-US" sz="2800" b="1" spc="12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任意多边形 47"/>
          <p:cNvSpPr/>
          <p:nvPr>
            <p:custDataLst>
              <p:tags r:id="rId8"/>
            </p:custDataLst>
          </p:nvPr>
        </p:nvSpPr>
        <p:spPr>
          <a:xfrm flipH="1">
            <a:off x="2298043" y="4442940"/>
            <a:ext cx="7913077" cy="97322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375" h="1522">
                <a:moveTo>
                  <a:pt x="1069" y="0"/>
                </a:moveTo>
                <a:lnTo>
                  <a:pt x="1623" y="0"/>
                </a:lnTo>
                <a:lnTo>
                  <a:pt x="5110" y="0"/>
                </a:lnTo>
                <a:lnTo>
                  <a:pt x="5344" y="0"/>
                </a:lnTo>
                <a:lnTo>
                  <a:pt x="7522" y="0"/>
                </a:lnTo>
                <a:lnTo>
                  <a:pt x="12375" y="0"/>
                </a:lnTo>
                <a:lnTo>
                  <a:pt x="12375" y="209"/>
                </a:lnTo>
                <a:lnTo>
                  <a:pt x="12372" y="209"/>
                </a:lnTo>
                <a:cubicBezTo>
                  <a:pt x="12067" y="209"/>
                  <a:pt x="11820" y="456"/>
                  <a:pt x="11820" y="761"/>
                </a:cubicBezTo>
                <a:cubicBezTo>
                  <a:pt x="11820" y="1066"/>
                  <a:pt x="12067" y="1313"/>
                  <a:pt x="12372" y="1313"/>
                </a:cubicBezTo>
                <a:lnTo>
                  <a:pt x="12375" y="1313"/>
                </a:lnTo>
                <a:lnTo>
                  <a:pt x="12375" y="1522"/>
                </a:lnTo>
                <a:lnTo>
                  <a:pt x="7522" y="1522"/>
                </a:lnTo>
                <a:lnTo>
                  <a:pt x="5344" y="1522"/>
                </a:lnTo>
                <a:lnTo>
                  <a:pt x="5110" y="1522"/>
                </a:lnTo>
                <a:lnTo>
                  <a:pt x="1623" y="1522"/>
                </a:lnTo>
                <a:lnTo>
                  <a:pt x="1069" y="1522"/>
                </a:lnTo>
                <a:lnTo>
                  <a:pt x="0" y="761"/>
                </a:lnTo>
                <a:lnTo>
                  <a:pt x="1069" y="0"/>
                </a:lnTo>
                <a:close/>
              </a:path>
            </a:pathLst>
          </a:custGeom>
          <a:gradFill>
            <a:gsLst>
              <a:gs pos="78000">
                <a:schemeClr val="accent3">
                  <a:lumMod val="75000"/>
                </a:schemeClr>
              </a:gs>
              <a:gs pos="21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10800000" scaled="0"/>
          </a:gradFill>
          <a:ln>
            <a:noFill/>
          </a:ln>
          <a:effectLst>
            <a:outerShdw blurRad="101600" dist="63500" dir="4200000" algn="tl" rotWithShape="0">
              <a:schemeClr val="bg2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9" name="任意多边形 48"/>
          <p:cNvSpPr/>
          <p:nvPr>
            <p:custDataLst>
              <p:tags r:id="rId9"/>
            </p:custDataLst>
          </p:nvPr>
        </p:nvSpPr>
        <p:spPr>
          <a:xfrm flipH="1">
            <a:off x="9033910" y="4442940"/>
            <a:ext cx="923992" cy="97322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5" h="1522">
                <a:moveTo>
                  <a:pt x="1069" y="0"/>
                </a:moveTo>
                <a:lnTo>
                  <a:pt x="1445" y="0"/>
                </a:lnTo>
                <a:lnTo>
                  <a:pt x="376" y="761"/>
                </a:lnTo>
                <a:lnTo>
                  <a:pt x="1445" y="1522"/>
                </a:lnTo>
                <a:lnTo>
                  <a:pt x="1069" y="1522"/>
                </a:lnTo>
                <a:lnTo>
                  <a:pt x="0" y="761"/>
                </a:lnTo>
                <a:lnTo>
                  <a:pt x="10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0" name="椭圆 49"/>
          <p:cNvSpPr/>
          <p:nvPr>
            <p:custDataLst>
              <p:tags r:id="rId10"/>
            </p:custDataLst>
          </p:nvPr>
        </p:nvSpPr>
        <p:spPr>
          <a:xfrm>
            <a:off x="1980881" y="4626459"/>
            <a:ext cx="606829" cy="606829"/>
          </a:xfrm>
          <a:prstGeom prst="ellipse">
            <a:avLst/>
          </a:prstGeom>
          <a:gradFill>
            <a:gsLst>
              <a:gs pos="10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4" name="文本框 73"/>
          <p:cNvSpPr txBox="1"/>
          <p:nvPr>
            <p:custDataLst>
              <p:tags r:id="rId11"/>
            </p:custDataLst>
          </p:nvPr>
        </p:nvSpPr>
        <p:spPr>
          <a:xfrm>
            <a:off x="2749488" y="4499850"/>
            <a:ext cx="6284422" cy="857490"/>
          </a:xfrm>
          <a:prstGeom prst="rect">
            <a:avLst/>
          </a:prstGeom>
          <a:noFill/>
        </p:spPr>
        <p:txBody>
          <a:bodyPr wrap="square" rtlCol="0" anchor="ctr" anchorCtr="0">
            <a:normAutofit lnSpcReduction="10000"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100" spc="13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短线上攻下降--中线上攻降低，周线级别的回调下跌后，中线上攻突破10，中线控盘上涨行情</a:t>
            </a:r>
            <a:endParaRPr lang="en-US" altLang="zh-CN" sz="2100" spc="13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8" name="任意多边形 77"/>
          <p:cNvSpPr/>
          <p:nvPr>
            <p:custDataLst>
              <p:tags r:id="rId12"/>
            </p:custDataLst>
          </p:nvPr>
        </p:nvSpPr>
        <p:spPr>
          <a:xfrm flipH="1">
            <a:off x="2298043" y="2965832"/>
            <a:ext cx="7913077" cy="97322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375" h="1522">
                <a:moveTo>
                  <a:pt x="1069" y="0"/>
                </a:moveTo>
                <a:lnTo>
                  <a:pt x="1623" y="0"/>
                </a:lnTo>
                <a:lnTo>
                  <a:pt x="5110" y="0"/>
                </a:lnTo>
                <a:lnTo>
                  <a:pt x="5344" y="0"/>
                </a:lnTo>
                <a:lnTo>
                  <a:pt x="7522" y="0"/>
                </a:lnTo>
                <a:lnTo>
                  <a:pt x="12375" y="0"/>
                </a:lnTo>
                <a:lnTo>
                  <a:pt x="12375" y="209"/>
                </a:lnTo>
                <a:lnTo>
                  <a:pt x="12372" y="209"/>
                </a:lnTo>
                <a:cubicBezTo>
                  <a:pt x="12067" y="209"/>
                  <a:pt x="11820" y="456"/>
                  <a:pt x="11820" y="761"/>
                </a:cubicBezTo>
                <a:cubicBezTo>
                  <a:pt x="11820" y="1066"/>
                  <a:pt x="12067" y="1313"/>
                  <a:pt x="12372" y="1313"/>
                </a:cubicBezTo>
                <a:lnTo>
                  <a:pt x="12375" y="1313"/>
                </a:lnTo>
                <a:lnTo>
                  <a:pt x="12375" y="1522"/>
                </a:lnTo>
                <a:lnTo>
                  <a:pt x="7522" y="1522"/>
                </a:lnTo>
                <a:lnTo>
                  <a:pt x="5344" y="1522"/>
                </a:lnTo>
                <a:lnTo>
                  <a:pt x="5110" y="1522"/>
                </a:lnTo>
                <a:lnTo>
                  <a:pt x="1623" y="1522"/>
                </a:lnTo>
                <a:lnTo>
                  <a:pt x="1069" y="1522"/>
                </a:lnTo>
                <a:lnTo>
                  <a:pt x="0" y="761"/>
                </a:lnTo>
                <a:lnTo>
                  <a:pt x="1069" y="0"/>
                </a:lnTo>
                <a:close/>
              </a:path>
            </a:pathLst>
          </a:custGeom>
          <a:gradFill>
            <a:gsLst>
              <a:gs pos="78000">
                <a:schemeClr val="accent1">
                  <a:lumMod val="75000"/>
                </a:schemeClr>
              </a:gs>
              <a:gs pos="2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0"/>
          </a:gradFill>
          <a:ln>
            <a:noFill/>
          </a:ln>
          <a:effectLst>
            <a:outerShdw blurRad="101600" dist="63500" dir="4200000" algn="tl" rotWithShape="0">
              <a:schemeClr val="bg2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9" name="任意多边形 78"/>
          <p:cNvSpPr/>
          <p:nvPr>
            <p:custDataLst>
              <p:tags r:id="rId13"/>
            </p:custDataLst>
          </p:nvPr>
        </p:nvSpPr>
        <p:spPr>
          <a:xfrm flipH="1">
            <a:off x="9033910" y="2965832"/>
            <a:ext cx="924631" cy="97322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6" h="1522">
                <a:moveTo>
                  <a:pt x="1069" y="0"/>
                </a:moveTo>
                <a:lnTo>
                  <a:pt x="1446" y="0"/>
                </a:lnTo>
                <a:lnTo>
                  <a:pt x="377" y="761"/>
                </a:lnTo>
                <a:lnTo>
                  <a:pt x="1446" y="1522"/>
                </a:lnTo>
                <a:lnTo>
                  <a:pt x="1069" y="1522"/>
                </a:lnTo>
                <a:lnTo>
                  <a:pt x="0" y="761"/>
                </a:lnTo>
                <a:lnTo>
                  <a:pt x="10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0" name="椭圆 79"/>
          <p:cNvSpPr/>
          <p:nvPr>
            <p:custDataLst>
              <p:tags r:id="rId14"/>
            </p:custDataLst>
          </p:nvPr>
        </p:nvSpPr>
        <p:spPr>
          <a:xfrm>
            <a:off x="1981520" y="3149351"/>
            <a:ext cx="606829" cy="606829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2" name="文本框 81"/>
          <p:cNvSpPr txBox="1"/>
          <p:nvPr>
            <p:custDataLst>
              <p:tags r:id="rId15"/>
            </p:custDataLst>
          </p:nvPr>
        </p:nvSpPr>
        <p:spPr>
          <a:xfrm>
            <a:off x="2830058" y="3036170"/>
            <a:ext cx="6284422" cy="857490"/>
          </a:xfrm>
          <a:prstGeom prst="rect">
            <a:avLst/>
          </a:prstGeom>
          <a:noFill/>
        </p:spPr>
        <p:txBody>
          <a:bodyPr wrap="square" rtlCol="0" anchor="ctr" anchorCtr="0">
            <a:normAutofit lnSpcReduction="10000"/>
          </a:bodyPr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100" spc="13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短线上攻下降--中线上攻快速突破10，行情演变成中线控盘上涨行情</a:t>
            </a:r>
            <a:endParaRPr lang="en-US" altLang="zh-CN" sz="2100" spc="13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3" name="图片 22" descr="333639373138363b343435303739363bd2b5cef1bcbcc4dc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04293" y="3272124"/>
            <a:ext cx="360005" cy="360005"/>
          </a:xfrm>
          <a:prstGeom prst="rect">
            <a:avLst/>
          </a:prstGeom>
        </p:spPr>
      </p:pic>
      <p:pic>
        <p:nvPicPr>
          <p:cNvPr id="27" name="图片 26" descr="333639373138363b343435303830393bc8d5b3a3cac2ceef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04932" y="4753708"/>
            <a:ext cx="360005" cy="360005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两会热点接力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768_1*l_h_i*1_1_1"/>
  <p:tag name="KSO_WM_TEMPLATE_CATEGORY" val="diagram"/>
  <p:tag name="KSO_WM_TEMPLATE_INDEX" val="20228768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5"/>
  <p:tag name="KSO_WM_UNIT_FILL_FORE_SCHEMECOLOR_INDEX_1_POS" val="0.21"/>
  <p:tag name="KSO_WM_UNIT_FILL_FORE_SCHEMECOLOR_INDEX_1_TRANS" val="0"/>
  <p:tag name="KSO_WM_UNIT_FILL_FORE_SCHEMECOLOR_INDEX_2_BRIGHTNESS" val="-0.25"/>
  <p:tag name="KSO_WM_UNIT_FILL_FORE_SCHEMECOLOR_INDEX_2" val="5"/>
  <p:tag name="KSO_WM_UNIT_FILL_FORE_SCHEMECOLOR_INDEX_2_POS" val="0.78"/>
  <p:tag name="KSO_WM_UNIT_FILL_FORE_SCHEMECOLOR_INDEX_2_TRANS" val="0"/>
  <p:tag name="KSO_WM_UNIT_FILL_FORE_SCHEMECOLOR_INDEX_3_BRIGHTNESS" val="-0.2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180"/>
  <p:tag name="KSO_WM_UNIT_FILL_GRADIENT_Direction" val="4"/>
  <p:tag name="KSO_WM_UNIT_FILL_TYPE" val="3"/>
  <p:tag name="KSO_WM_UNIT_SHADOW_SCHEMECOLOR_INDEX_BRIGHTNESS" val="-0.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8768_1*l_h_i*1_1_2"/>
  <p:tag name="KSO_WM_TEMPLATE_CATEGORY" val="diagram"/>
  <p:tag name="KSO_WM_TEMPLATE_INDEX" val="2022876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8768_1*l_h_i*1_1_3"/>
  <p:tag name="KSO_WM_TEMPLATE_CATEGORY" val="diagram"/>
  <p:tag name="KSO_WM_TEMPLATE_INDEX" val="20228768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03.xml><?xml version="1.0" encoding="utf-8"?>
<p:tagLst xmlns:p="http://schemas.openxmlformats.org/presentationml/2006/main">
  <p:tag name="KSO_WM_UNIT_SUBTYPE" val="a"/>
  <p:tag name="KSO_WM_UNIT_PRESET_TEXT" val="点击此处添加正文，文字是您思想的提炼，请言简意赅的阐述您的观点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68_1*l_h_f*1_1_1"/>
  <p:tag name="KSO_WM_TEMPLATE_CATEGORY" val="diagram"/>
  <p:tag name="KSO_WM_TEMPLATE_INDEX" val="2022876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28768_1*l_h_i*1_1_4"/>
  <p:tag name="KSO_WM_TEMPLATE_CATEGORY" val="diagram"/>
  <p:tag name="KSO_WM_TEMPLATE_INDEX" val="20228768"/>
  <p:tag name="KSO_WM_UNIT_LAYERLEVEL" val="1_1_1"/>
  <p:tag name="KSO_WM_TAG_VERSION" val="1.0"/>
  <p:tag name="KSO_WM_BEAUTIFY_FLAG" val="#wm#"/>
  <p:tag name="KSO_WM_UNIT_USESOURCEFORMAT_APPLY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28768_1*l_h_i*1_2_4"/>
  <p:tag name="KSO_WM_TEMPLATE_CATEGORY" val="diagram"/>
  <p:tag name="KSO_WM_TEMPLATE_INDEX" val="20228768"/>
  <p:tag name="KSO_WM_UNIT_LAYERLEVEL" val="1_1_1"/>
  <p:tag name="KSO_WM_TAG_VERSION" val="1.0"/>
  <p:tag name="KSO_WM_BEAUTIFY_FLAG" val="#wm#"/>
  <p:tag name="KSO_WM_UNIT_USESOURCEFORMAT_APPLY" val="1"/>
</p:tagLst>
</file>

<file path=ppt/tags/tag106.xml><?xml version="1.0" encoding="utf-8"?>
<p:tagLst xmlns:p="http://schemas.openxmlformats.org/presentationml/2006/main">
  <p:tag name="KSO_WM_BEAUTIFY_FLAG" val="#wm#"/>
  <p:tag name="KSO_WM_TEMPLATE_CATEGORY" val="diagram"/>
  <p:tag name="KSO_WM_TEMPLATE_INDEX" val="20208726"/>
  <p:tag name="KSO_WM_SLIDE_ID" val="diagram20208726_1"/>
  <p:tag name="KSO_WM_TEMPLATE_SUBCATEGORY" val="21"/>
  <p:tag name="KSO_WM_SLIDE_TYPE" val="text"/>
  <p:tag name="KSO_WM_SLIDE_SUBTYPE" val="picTxt"/>
  <p:tag name="KSO_WM_SLIDE_ITEM_CNT" val="0"/>
  <p:tag name="KSO_WM_SLIDE_INDEX" val="1"/>
  <p:tag name="KSO_WM_SLIDE_SIZE" val="868*473"/>
  <p:tag name="KSO_WM_SLIDE_POSITION" val="48*36"/>
  <p:tag name="KSO_WM_TAG_VERSION" val="1.0"/>
  <p:tag name="KSO_WM_SLIDE_LAYOUT" val="a_d"/>
  <p:tag name="KSO_WM_SLIDE_LAYOUT_CNT" val="1_1"/>
  <p:tag name="KSO_WM_TEMPLATE_MASTER_TYPE" val="0"/>
  <p:tag name="KSO_WM_TEMPLATE_COLOR_TYPE" val="1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false,&quot;picture_toward&quot;:0,&quot;picture_dockside&quot;:[],&quot;fill_id&quot;:&quot;ae62fc3b35c9411d905b7bc231385e5c&quot;,&quot;fill_align&quot;:&quot;cm&quot;,&quot;chip_types&quot;:[&quot;header&quot;]},{&quot;text_align&quot;:&quot;lm&quot;,&quot;text_direction&quot;:&quot;horizontal&quot;,&quot;support_big_font&quot;:true,&quot;picture_toward&quot;:0,&quot;picture_dockside&quot;:[],&quot;fill_id&quot;:&quot;fd2aa0c658d24d49b39a205f095b05d5&quot;,&quot;fill_align&quot;:&quot;cm&quot;,&quot;chip_types&quot;:[&quot;text&quot;]}],[{&quot;text_align&quot;:&quot;cm&quot;,&quot;text_direction&quot;:&quot;horizontal&quot;,&quot;support_big_font&quot;:false,&quot;picture_toward&quot;:0,&quot;picture_dockside&quot;:[],&quot;fill_id&quot;:&quot;ae62fc3b35c9411d905b7bc231385e5c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fd2aa0c658d24d49b39a205f095b05d5&quot;,&quot;fill_align&quot;:&quot;cm&quot;,&quot;chip_types&quot;:[&quot;diagram&quot;,&quot;pictext&quot;,&quot;picture&quot;,&quot;chart&quot;,&quot;table&quot;,&quot;video&quot;]}]]"/>
  <p:tag name="KSO_WM_CHIP_XID" val="5ef16cf55bb2a422ac9a2b3a"/>
  <p:tag name="KSO_WM_SLIDE_CAN_ADD_NAVIGATION" val="1"/>
  <p:tag name="KSO_WM_CHIP_DECFILLPROP" val="[]"/>
  <p:tag name="KSO_WM_SLIDE_LAYOUT_INFO" val="{&quot;id&quot;:&quot;2021-04-01T15:01:50&quot;,&quot;maxSize&quot;:{&quot;size1&quot;:39.9},&quot;minSize&quot;:{&quot;size1&quot;:37.8},&quot;normalSize&quot;:{&quot;size1&quot;:39.9},&quot;subLayout&quot;:[{&quot;id&quot;:&quot;2021-04-01T15:01:50&quot;,&quot;margin&quot;:{&quot;bottom&quot;:1.8700000047683716,&quot;left&quot;:5.502999782562256,&quot;right&quot;:5.467999458312988,&quot;top&quot;:2.7869999408721924},&quot;type&quot;:0},{&quot;id&quot;:&quot;2021-04-01T15:01:50&quot;,&quot;margin&quot;:{&quot;bottom&quot;:2.9629998207092285,&quot;left&quot;:5.502999782562256,&quot;right&quot;:5.467999458312988,&quot;top&quot;:0},&quot;type&quot;:0}],&quot;type&quot;:0}"/>
  <p:tag name="KSO_WM_CHIP_GROUPID" val="5ef16cf55bb2a422ac9a2b39"/>
  <p:tag name="KSO_WM_SLIDE_BK_DARK_LIGHT" val="2"/>
  <p:tag name="KSO_WM_SLIDE_BACKGROUND_TYPE" val="general"/>
  <p:tag name="KSO_WM_SLIDE_SUPPORT_FEATURE_TYPE" val="3"/>
  <p:tag name="KSO_WM_TEMPLATE_ASSEMBLE_XID" val="60656e7d4054ed1e2fb7f9d1"/>
  <p:tag name="KSO_WM_TEMPLATE_ASSEMBLE_GROUPID" val="60656e7d4054ed1e2fb7f9d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3671_1*i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3671_1*i*2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2.xml><?xml version="1.0" encoding="utf-8"?>
<p:tagLst xmlns:p="http://schemas.openxmlformats.org/presentationml/2006/main">
  <p:tag name="KSO_WM_UNIT_ISCONTENTS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3671_1*a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PRESET_TEXT" val="单击此处添加标题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113.xml><?xml version="1.0" encoding="utf-8"?>
<p:tagLst xmlns:p="http://schemas.openxmlformats.org/presentationml/2006/main">
  <p:tag name="KSO_WM_UNIT_NOCLEAR" val="0"/>
  <p:tag name="KSO_WM_UNIT_VALUE" val="114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3671_1*f*1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PRESET_TEXT" val="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&#13;单击此处添加文本具体内容，简明扼要地阐述你的观点。"/>
  <p:tag name="KSO_WM_UNIT_SUBTYPE" val="a"/>
  <p:tag name="KSO_WM_UNIT_TEXT_FILL_FORE_SCHEMECOLOR_INDEX_BRIGHTNESS" val="0.15"/>
  <p:tag name="KSO_WM_UNIT_TEXT_FILL_FORE_SCHEMECOLOR_INDEX" val="13"/>
  <p:tag name="KSO_WM_UNIT_TEXT_FILL_TYPE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3671_1*i*3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3671_1*i*4"/>
  <p:tag name="KSO_WM_TEMPLATE_CATEGORY" val="diagram"/>
  <p:tag name="KSO_WM_TEMPLATE_INDEX" val="20203671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6.xml><?xml version="1.0" encoding="utf-8"?>
<p:tagLst xmlns:p="http://schemas.openxmlformats.org/presentationml/2006/main">
  <p:tag name="KSO_WM_BEAUTIFY_FLAG" val="#wm#"/>
  <p:tag name="KSO_WM_TEMPLATE_CATEGORY" val="diagram"/>
  <p:tag name="KSO_WM_TEMPLATE_INDEX" val="20203671"/>
  <p:tag name="KSO_WM_SLIDE_ID" val="diagram20203671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895*464"/>
  <p:tag name="KSO_WM_SLIDE_POSITION" val="32*36"/>
  <p:tag name="KSO_WM_TAG_VERSION" val="1.0"/>
  <p:tag name="KSO_WM_SLIDE_LAYOUT" val="a_f"/>
  <p:tag name="KSO_WM_SLIDE_LAYOUT_CNT" val="1_1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1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1_1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19153_8*m_h_f*1_1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de633cfc7dd146d79767944bd0924b74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1_2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1_2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2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2_1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2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19153_8*m_h_f*1_2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de633cfc7dd146d79767944bd0924b74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2_2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2_2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3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3_1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2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19153_8*m_h_f*1_3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de633cfc7dd146d79767944bd0924b74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3_2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3_2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4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4_1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2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19153_8*m_h_f*1_4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de633cfc7dd146d79767944bd0924b74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4_2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4_2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5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5_1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3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5_1"/>
  <p:tag name="KSO_WM_UNIT_ID" val="diagram20219153_8*m_h_f*1_5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de633cfc7dd146d79767944bd0924b74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5_2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5_2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6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6_1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3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6_1"/>
  <p:tag name="KSO_WM_UNIT_ID" val="diagram20219153_8*m_h_f*1_6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de633cfc7dd146d79767944bd0924b74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6_2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6_2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7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7_1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3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7_1"/>
  <p:tag name="KSO_WM_UNIT_ID" val="diagram20219153_8*m_h_f*1_7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de633cfc7dd146d79767944bd0924b74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7_2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7_2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8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8_1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4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8_1"/>
  <p:tag name="KSO_WM_UNIT_ID" val="diagram20219153_8*m_h_f*1_8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de633cfc7dd146d79767944bd0924b74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8_2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8_2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9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9_1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4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9_1"/>
  <p:tag name="KSO_WM_UNIT_ID" val="diagram20219153_8*m_h_f*1_9_1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DIAGRAM_GROUP_CODE" val="m1-1"/>
  <p:tag name="KSO_WM_UNIT_PRESET_TEXT" val="单击此处输入正文"/>
  <p:tag name="KSO_WM_UNIT_VALUE" val="10"/>
  <p:tag name="KSO_WM_CHIP_GROUPID" val="60b9ecfbd573a1aeab43c12c"/>
  <p:tag name="KSO_WM_CHIP_XID" val="60b9ecfbd573a1aeab43c12d"/>
  <p:tag name="KSO_WM_ASSEMBLE_CHIP_INDEX" val="de633cfc7dd146d79767944bd0924b74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9153_8*m_h_i*1_9_2"/>
  <p:tag name="KSO_WM_TEMPLATE_CATEGORY" val="diagram"/>
  <p:tag name="KSO_WM_TEMPLATE_INDEX" val="20219153"/>
  <p:tag name="KSO_WM_UNIT_LAYERLEVEL" val="1_1_1"/>
  <p:tag name="KSO_WM_TAG_VERSION" val="1.0"/>
  <p:tag name="KSO_WM_BEAUTIFY_FLAG" val="#wm#"/>
  <p:tag name="KSO_WM_UNIT_TYPE" val="m_h_i"/>
  <p:tag name="KSO_WM_UNIT_INDEX" val="1_9_2"/>
  <p:tag name="KSO_WM_DIAGRAM_GROUP_CODE" val="m1-1"/>
  <p:tag name="KSO_WM_CHIP_GROUPID" val="60b9ecfbd573a1aeab43c12c"/>
  <p:tag name="KSO_WM_CHIP_XID" val="60b9ecfbd573a1aeab43c12d"/>
  <p:tag name="KSO_WM_ASSEMBLE_CHIP_INDEX" val="de633cfc7dd146d79767944bd0924b74"/>
  <p:tag name="KSO_WM_UNIT_VALUE" val="28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3.2501574803149,&quot;left&quot;:93.48834645669292,&quot;top&quot;:108.28354330708662,&quot;width&quot;:776.2905511811024}"/>
</p:tagLst>
</file>

<file path=ppt/tags/tag146.xml><?xml version="1.0" encoding="utf-8"?>
<p:tagLst xmlns:p="http://schemas.openxmlformats.org/presentationml/2006/main">
  <p:tag name="KSO_WM_BEAUTIFY_FLAG" val="#wm#"/>
  <p:tag name="KSO_WM_TEMPLATE_CATEGORY" val="diagram"/>
  <p:tag name="KSO_WM_TEMPLATE_INDEX" val="20209527"/>
  <p:tag name="KSO_WM_SLIDE_ID" val="diagram202095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SLIDE_LAYOUT" val="d"/>
  <p:tag name="KSO_WM_SLIDE_LAYOUT_CNT" val="1"/>
  <p:tag name="KSO_WM_TEMPLATE_THUMBS_INDEX" val="1、4、7、12、13、14、15、16、17、18、20、24、25、28、33、36、40、43、4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3-21T23:08:48&quot;,&quot;maxSize&quot;:{&quot;size1&quot;:2.310280974926772},&quot;minSize&quot;:{&quot;size1&quot;:2.310280974926772},&quot;normalSize&quot;:{&quot;size1&quot;:2.310280974926772},&quot;subLayout&quot;:[{&quot;id&quot;:&quot;2024-03-21T23:08:48&quot;,&quot;type&quot;:0},{&quot;id&quot;:&quot;2024-03-21T23:08:48&quot;,&quot;margin&quot;:{&quot;bottom&quot;:1.6929999589920044,&quot;left&quot;:1.6929999589920044,&quot;right&quot;:1.6929999589920044,&quot;top&quot;:1.2699999809265137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05426f0b1077440ebd8848530286d431&quot;,&quot;fill_align&quot;:&quot;cm&quot;,&quot;chip_types&quot;:[&quot;diagram&quot;,&quot;pictext&quot;,&quot;text&quot;,&quot;picture&quot;,&quot;chart&quot;,&quot;table&quot;,&quot;video&quot;]}]]"/>
  <p:tag name="KSO_WM_SLIDE_SIZE" val="864*324"/>
  <p:tag name="KSO_WM_SLIDE_POSITION" val="47*107"/>
  <p:tag name="KSO_WM_CHIP_XID" val="5f20142fc4814ce96fb1281b"/>
  <p:tag name="KSO_WM_CHIP_DECFILLPROP" val="[]"/>
  <p:tag name="KSO_WM_CHIP_GROUPID" val="5f20142fc4814ce96fb1281a"/>
  <p:tag name="KSO_WM_SLIDE_BK_DARK_LIGHT" val="2"/>
  <p:tag name="KSO_WM_SLIDE_BACKGROUND_TYPE" val="general"/>
  <p:tag name="KSO_WM_SLIDE_SUPPORT_FEATURE_TYPE" val="3"/>
  <p:tag name="KSO_WM_TEMPLATE_ASSEMBLE_XID" val="60656e904054ed1e2fb7fb93"/>
  <p:tag name="KSO_WM_TEMPLATE_ASSEMBLE_GROUPID" val="60656e904054ed1e2fb7fb93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020_1*i*2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40a289199e84838b84c250414e6c2d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CHIP_GROUPID" val="5efda24481ee359a788b1e25"/>
  <p:tag name="KSO_WM_CHIP_XID" val="5efda24481ee359a788b1e26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00"/>
  <p:tag name="KSO_WM_TEMPLATE_ASSEMBLE_XID" val="60656e894054ed1e2fb7faf9"/>
  <p:tag name="KSO_WM_TEMPLATE_ASSEMBLE_GROUPID" val="60656e894054ed1e2fb7faf9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9020_1*i*3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231e35afa514dcaa57f7fb3297f53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da24481ee359a788b1e25"/>
  <p:tag name="KSO_WM_CHIP_XID" val="5efda24481ee359a788b1e26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"/>
  <p:tag name="KSO_WM_TEMPLATE_ASSEMBLE_XID" val="60656e894054ed1e2fb7faf9"/>
  <p:tag name="KSO_WM_TEMPLATE_ASSEMBLE_GROUPID" val="60656e894054ed1e2fb7faf9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9020_1*i*4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194b2d2f353469ebba00dde1635462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da24481ee359a788b1e25"/>
  <p:tag name="KSO_WM_CHIP_XID" val="5efda24481ee359a788b1e2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"/>
  <p:tag name="KSO_WM_TEMPLATE_ASSEMBLE_XID" val="60656e894054ed1e2fb7faf9"/>
  <p:tag name="KSO_WM_TEMPLATE_ASSEMBLE_GROUPID" val="60656e894054ed1e2fb7faf9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9020_1*i*5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0359c9aa6d164b778f9100a578dbe3b7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1}"/>
  <p:tag name="KSO_WM_CHIP_GROUPID" val="5efda24481ee359a788b1e25"/>
  <p:tag name="KSO_WM_CHIP_XID" val="5efda24481ee359a788b1e2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"/>
  <p:tag name="KSO_WM_TEMPLATE_ASSEMBLE_XID" val="60656e894054ed1e2fb7faf9"/>
  <p:tag name="KSO_WM_TEMPLATE_ASSEMBLE_GROUPID" val="60656e894054ed1e2fb7faf9"/>
</p:tagLst>
</file>

<file path=ppt/tags/tag154.xml><?xml version="1.0" encoding="utf-8"?>
<p:tagLst xmlns:p="http://schemas.openxmlformats.org/presentationml/2006/main">
  <p:tag name="KSO_WM_UNIT_BLOCK" val="0"/>
  <p:tag name="KSO_WM_UNIT_DEC_AREA_ID" val="6a189283db0b4f20948332db44b83e3f"/>
  <p:tag name="KSO_WM_UNIT_HIGHLIGHT" val="0"/>
  <p:tag name="KSO_WM_UNIT_COMPATIBLE" val="0"/>
  <p:tag name="KSO_WM_UNIT_DIAGRAM_ISNUMVISUAL" val="0"/>
  <p:tag name="KSO_WM_UNIT_DIAGRAM_ISREFERUNIT" val="0"/>
  <p:tag name="KSO_WM_UNIT_ID" val="diagram20209020_1*i*6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TYPE" val="i"/>
  <p:tag name="KSO_WM_UNIT_INDEX" val="6"/>
  <p:tag name="KSO_WM_UNIT_SM_LIMIT_TYPE" val="2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fda24481ee359a788b1e25"/>
  <p:tag name="KSO_WM_CHIP_XID" val="5efda24481ee359a788b1e26"/>
  <p:tag name="KSO_WM_TEMPLATE_ASSEMBLE_XID" val="60656e894054ed1e2fb7faf9"/>
  <p:tag name="KSO_WM_TEMPLATE_ASSEMBLE_GROUPID" val="60656e894054ed1e2fb7faf9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9020_1*i*7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DEC_AREA_ID" val="d81d101dc3ca492ca86759d2fe2fc555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UNIT_SM_LIMIT_TYPE" val="2"/>
  <p:tag name="KSO_WM_CHIP_GROUPID" val="5efda24481ee359a788b1e25"/>
  <p:tag name="KSO_WM_CHIP_XID" val="5efda24481ee359a788b1e2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0"/>
  <p:tag name="KSO_WM_TEMPLATE_ASSEMBLE_XID" val="60656e894054ed1e2fb7faf9"/>
  <p:tag name="KSO_WM_TEMPLATE_ASSEMBLE_GROUPID" val="60656e894054ed1e2fb7faf9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9020_1*i*8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DEC_AREA_ID" val="6563c2c720f047c387bd6314ea79ee48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UNIT_SM_LIMIT_TYPE" val="2"/>
  <p:tag name="KSO_WM_CHIP_GROUPID" val="5efda24481ee359a788b1e25"/>
  <p:tag name="KSO_WM_CHIP_XID" val="5efda24481ee359a788b1e2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6"/>
  <p:tag name="KSO_WM_TEMPLATE_ASSEMBLE_XID" val="60656e894054ed1e2fb7faf9"/>
  <p:tag name="KSO_WM_TEMPLATE_ASSEMBLE_GROUPID" val="60656e894054ed1e2fb7faf9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9020_1*i*9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ea6940274a914e3797be50a438070bcb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cff58485593e40bbbd6a5965eabb2da8&quot;,&quot;X&quot;:{&quot;Pos&quot;:1},&quot;Y&quot;:{&quot;Pos&quot;:0}},&quot;whChangeMode&quot;:0}"/>
  <p:tag name="KSO_WM_CHIP_GROUPID" val="5efda24481ee359a788b1e25"/>
  <p:tag name="KSO_WM_CHIP_XID" val="5efda24481ee359a788b1e2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9"/>
  <p:tag name="KSO_WM_TEMPLATE_ASSEMBLE_XID" val="60656e894054ed1e2fb7faf9"/>
  <p:tag name="KSO_WM_TEMPLATE_ASSEMBLE_GROUPID" val="60656e894054ed1e2fb7faf9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020_1*a*1"/>
  <p:tag name="KSO_WM_TEMPLATE_CATEGORY" val="diagram"/>
  <p:tag name="KSO_WM_TEMPLATE_INDEX" val="2020902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e3450252f894ad1a77c1390727fa84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4ab3c3a796241af903aec39d8fa9b92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894054ed1e2fb7faf9"/>
  <p:tag name="KSO_WM_TEMPLATE_ASSEMBLE_GROUPID" val="60656e894054ed1e2fb7faf9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3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3_1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3_3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3_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3_4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3_4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f*1_3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TYPE" val="l_h_f"/>
  <p:tag name="KSO_WM_UNIT_INDEX" val="1_3_1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a*1_3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TYPE" val="l_h_a"/>
  <p:tag name="KSO_WM_UNIT_INDEX" val="1_3_1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16465_3*l_h_i*1_3_2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2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2_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2_3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2_3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2_4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2_4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f*1_2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TYPE" val="l_h_f"/>
  <p:tag name="KSO_WM_UNIT_INDEX" val="1_2_1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a*1_2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TYPE" val="l_h_a"/>
  <p:tag name="KSO_WM_UNIT_INDEX" val="1_2_1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16465_3*l_h_i*1_2_2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1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1_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1_3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1_3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1_4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1_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f*1_1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TYPE" val="l_h_f"/>
  <p:tag name="KSO_WM_UNIT_INDEX" val="1_1_1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a*1_1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TYPE" val="l_h_a"/>
  <p:tag name="KSO_WM_UNIT_INDEX" val="1_1_1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16465_3*l_h_i*1_1_2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4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4_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4_3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4_3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i*1_4_4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YPE" val="l_h_i"/>
  <p:tag name="KSO_WM_UNIT_INDEX" val="1_4_4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f*1_4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TYPE" val="l_h_f"/>
  <p:tag name="KSO_WM_UNIT_INDEX" val="1_4_1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6465_3*l_h_a*1_4_1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TYPE" val="l_h_a"/>
  <p:tag name="KSO_WM_UNIT_INDEX" val="1_4_1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216465_3*l_h_i*1_4_2"/>
  <p:tag name="KSO_WM_TEMPLATE_CATEGORY" val="diagram"/>
  <p:tag name="KSO_WM_TEMPLATE_INDEX" val="20216465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262.8125984251968,&quot;left&quot;:131.75346456692915,&quot;top&quot;:193.16724409448818,&quot;width&quot;:696.4931496062991}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699_1*i*1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62f2f4f3ede498aa7d98d7315d1e9bd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99c6afd96b22485bb30bea811c562038&quot;,&quot;X&quot;:{&quot;Pos&quot;:1},&quot;Y&quot;:{&quot;Pos&quot;:1}},&quot;whChangeMode&quot;:1}"/>
  <p:tag name="KSO_WM_CHIP_GROUPID" val="5f708c7a747e3ea6e292a7fb"/>
  <p:tag name="KSO_WM_CHIP_XID" val="5f708c7a747e3ea6e292a7f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816"/>
  <p:tag name="KSO_WM_TEMPLATE_ASSEMBLE_XID" val="60656f644054ed1e2fb8092f"/>
  <p:tag name="KSO_WM_TEMPLATE_ASSEMBLE_GROUPID" val="60656f644054ed1e2fb8092f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699_1*a*1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4660ad41c9b4afcb22ca6bead5f9c0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43077f9c1a354450ba6003239b8d3f36"/>
  <p:tag name="KSO_WM_UNIT_TEXT_FILL_FORE_SCHEMECOLOR_INDEX_BRIGHTNESS" val="0"/>
  <p:tag name="KSO_WM_UNIT_TEXT_FILL_FORE_SCHEMECOLOR_INDEX" val="13"/>
  <p:tag name="KSO_WM_UNIT_TEXT_FILL_TYPE" val="1"/>
  <p:tag name="KSO_WM_TEMPLATE_ASSEMBLE_XID" val="60656f644054ed1e2fb8092f"/>
  <p:tag name="KSO_WM_TEMPLATE_ASSEMBLE_GROUPID" val="60656f644054ed1e2fb8092f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778_4*l_h_i*1_1_1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2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78_4*l_h_f*1_1_1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8778_4*l_h_i*1_1_3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28778_4*l_h_i*1_1_4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8778_4*l_h_i*1_1_2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778_4*l_h_i*1_2_1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7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78_4*l_h_f*1_2_1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8778_4*l_h_i*1_2_3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28778_4*l_h_i*1_2_4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8778_4*l_h_i*1_2_2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SHADOW_SCHEMECOLOR_INDEX_BRIGHTNESS" val="0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778_4*l_h_i*1_3_1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7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02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778_4*l_h_f*1_3_1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8778_4*l_h_i*1_3_3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28778_4*l_h_i*1_3_4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8778_4*l_h_i*1_3_2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SHADOW_SCHEMECOLOR_INDEX_BRIGHTNESS" val="0"/>
  <p:tag name="KSO_WM_UNIT_SHADOW_SCHEMECOLOR_INDEX" val="7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8778_4*l_h_i*1_4_1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0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07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778_4*l_h_f*1_4_1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28778_4*l_h_i*1_4_3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20228778_4*l_h_i*1_4_4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228778_4*l_h_i*1_4_2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  <p:tag name="KSO_WM_UNIT_SHADOW_SCHEMECOLOR_INDEX_BRIGHTNESS" val="0"/>
  <p:tag name="KSO_WM_UNIT_SHADOW_SCHEMECOLOR_INDEX" val="10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28778_4*l_h_i*1_5_1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8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28778_4*l_h_f*1_5_1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20228778_4*l_h_i*1_5_3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4"/>
  <p:tag name="KSO_WM_UNIT_ID" val="diagram20228778_4*l_h_i*1_5_4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2"/>
  <p:tag name="KSO_WM_UNIT_ID" val="diagram20228778_4*l_h_i*1_5_2"/>
  <p:tag name="KSO_WM_TEMPLATE_CATEGORY" val="diagram"/>
  <p:tag name="KSO_WM_TEMPLATE_INDEX" val="2022877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SHADOW_SCHEMECOLOR_INDEX_BRIGHTNESS" val="0"/>
  <p:tag name="KSO_WM_UNIT_SHADOW_SCHEMECOLOR_INDEX" val="8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699_1*i*2"/>
  <p:tag name="KSO_WM_TEMPLATE_CATEGORY" val="diagram"/>
  <p:tag name="KSO_WM_TEMPLATE_INDEX" val="2021269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b9e3ede4f02433781ee8c4bc865c25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708c7a747e3ea6e292a7fb"/>
  <p:tag name="KSO_WM_CHIP_XID" val="5f708c7a747e3ea6e292a7f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644054ed1e2fb8092f"/>
  <p:tag name="KSO_WM_TEMPLATE_ASSEMBLE_GROUPID" val="60656f644054ed1e2fb8092f"/>
</p:tagLst>
</file>

<file path=ppt/tags/tag21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699"/>
  <p:tag name="KSO_WM_SLIDE_ID" val="diagram2021269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44"/>
  <p:tag name="KSO_WM_SLIDE_POSITION" val="47*48"/>
  <p:tag name="KSO_WM_TAG_VERSION" val="1.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43:52&quot;,&quot;maxSize&quot;:{&quot;size1&quot;:26.7},&quot;minSize&quot;:{&quot;size1&quot;:17.9},&quot;normalSize&quot;:{&quot;size1&quot;:17.9},&quot;subLayout&quot;:[{&quot;id&quot;:&quot;2021-04-01T15:43:52&quot;,&quot;margin&quot;:{&quot;bottom&quot;:0.0260000042617321,&quot;left&quot;:2.9629998207092285,&quot;right&quot;:2.5399999618530273,&quot;top&quot;:1.6929999589920044},&quot;type&quot;:0},{&quot;id&quot;:&quot;2021-04-01T15:43:52&quot;,&quot;margin&quot;:{&quot;bottom&quot;:2.5399999618530273,&quot;left&quot;:2.5399999618530273,&quot;right&quot;:2.5399999618530273,&quot;top&quot;:1.6670000553131104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708c7a747e3ea6e292a7fc"/>
  <p:tag name="KSO_WM_CHIP_FILLPROP" val="[[{&quot;text_align&quot;:&quot;lt&quot;,&quot;text_direction&quot;:&quot;horizontal&quot;,&quot;support_big_font&quot;:false,&quot;picture_toward&quot;:0,&quot;picture_dockside&quot;:[],&quot;fill_id&quot;:&quot;577fb6fb92184a2fb8c769fd05bb9d24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ca3f0f9c0eb4416e9bcff006547ecf8f&quot;,&quot;fill_align&quot;:&quot;cm&quot;,&quot;chip_types&quot;:[&quot;diagram&quot;,&quot;text&quot;,&quot;picture&quot;,&quot;chart&quot;,&quot;table&quot;,&quot;video&quot;]}]]"/>
  <p:tag name="KSO_WM_CHIP_DECFILLPROP" val="[]"/>
  <p:tag name="KSO_WM_SLIDE_CAN_ADD_NAVIGATION" val="1"/>
  <p:tag name="KSO_WM_CHIP_GROUPID" val="5f708c7a747e3ea6e292a7fb"/>
  <p:tag name="KSO_WM_SLIDE_BK_DARK_LIGHT" val="2"/>
  <p:tag name="KSO_WM_SLIDE_BACKGROUND_TYPE" val="general"/>
  <p:tag name="KSO_WM_SLIDE_SUPPORT_FEATURE_TYPE" val="3"/>
  <p:tag name="KSO_WM_TEMPLATE_ASSEMBLE_XID" val="60656f644054ed1e2fb8092f"/>
  <p:tag name="KSO_WM_TEMPLATE_ASSEMBLE_GROUPID" val="60656f644054ed1e2fb8092f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5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GE4MmM3N2M1Njg0N2RlMTM3NDgxNjk5YmFiZDMxNTIifQ==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6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6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7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7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7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7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7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7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7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7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7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8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8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726_1*i*1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DEC_AREA_ID" val="ba7081483e1b462196cb4cf6d67e99e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16cf55bb2a422ac9a2b39"/>
  <p:tag name="KSO_WM_CHIP_XID" val="5ef16cf55bb2a422ac9a2b3a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7d4054ed1e2fb7f9d1"/>
  <p:tag name="KSO_WM_TEMPLATE_ASSEMBLE_GROUPID" val="60656e7d4054ed1e2fb7f9d1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726_1*i*2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DEC_AREA_ID" val="d82ac3d2021f4a4e883509ca1c1b252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16cf55bb2a422ac9a2b39"/>
  <p:tag name="KSO_WM_CHIP_XID" val="5ef16cf55bb2a422ac9a2b3a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7d4054ed1e2fb7f9d1"/>
  <p:tag name="KSO_WM_TEMPLATE_ASSEMBLE_GROUPID" val="60656e7d4054ed1e2fb7f9d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726_1*i*3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0d5ea1dbb9674955bc0edb101f41cb6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c85ef47edd9c40f893913b115563a082&quot;,&quot;X&quot;:{&quot;Pos&quot;:1},&quot;Y&quot;:{&quot;Pos&quot;:1}},&quot;whChangeMode&quot;:0}"/>
  <p:tag name="KSO_WM_CHIP_GROUPID" val="5ef16cf55bb2a422ac9a2b39"/>
  <p:tag name="KSO_WM_CHIP_XID" val="5ef16cf55bb2a422ac9a2b3a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380"/>
  <p:tag name="KSO_WM_TEMPLATE_ASSEMBLE_XID" val="60656e7d4054ed1e2fb7f9d1"/>
  <p:tag name="KSO_WM_TEMPLATE_ASSEMBLE_GROUPID" val="60656e7d4054ed1e2fb7f9d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8726_1*i*4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DEC_AREA_ID" val="1c8bd37d19a3427cbf432b66fecf5d96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f16cf55bb2a422ac9a2b39"/>
  <p:tag name="KSO_WM_CHIP_XID" val="5ef16cf55bb2a422ac9a2b3a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7d4054ed1e2fb7f9d1"/>
  <p:tag name="KSO_WM_TEMPLATE_ASSEMBLE_GROUPID" val="60656e7d4054ed1e2fb7f9d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8726_1*i*5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DEC_AREA_ID" val="fa4da34123114e7191a39190d84d996d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f16cf55bb2a422ac9a2b39"/>
  <p:tag name="KSO_WM_CHIP_XID" val="5ef16cf55bb2a422ac9a2b3a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7d4054ed1e2fb7f9d1"/>
  <p:tag name="KSO_WM_TEMPLATE_ASSEMBLE_GROUPID" val="60656e7d4054ed1e2fb7f9d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8726_1*i*6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04fdc8207a7412691f1e470750ab0bf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a81a1a1ab0494ff8bf247e4e58c24dc7&quot;,&quot;X&quot;:{&quot;Pos&quot;:1},&quot;Y&quot;:{&quot;Pos&quot;:1}},&quot;whChangeMode&quot;:0}"/>
  <p:tag name="KSO_WM_CHIP_GROUPID" val="5ef16cf55bb2a422ac9a2b39"/>
  <p:tag name="KSO_WM_CHIP_XID" val="5ef16cf55bb2a422ac9a2b3a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152"/>
  <p:tag name="KSO_WM_TEMPLATE_ASSEMBLE_XID" val="60656e7d4054ed1e2fb7f9d1"/>
  <p:tag name="KSO_WM_TEMPLATE_ASSEMBLE_GROUPID" val="60656e7d4054ed1e2fb7f9d1"/>
</p:tagLst>
</file>

<file path=ppt/tags/tag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726_1*a*1"/>
  <p:tag name="KSO_WM_TEMPLATE_CATEGORY" val="diagram"/>
  <p:tag name="KSO_WM_TEMPLATE_INDEX" val="20208726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a81a1a1ab0494ff8bf247e4e58c24dc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0b80a31f12449419b7d2465d90c9183"/>
  <p:tag name="KSO_WM_UNIT_TEXT_FILL_FORE_SCHEMECOLOR_INDEX_BRIGHTNESS" val="0"/>
  <p:tag name="KSO_WM_UNIT_TEXT_FILL_FORE_SCHEMECOLOR_INDEX" val="13"/>
  <p:tag name="KSO_WM_UNIT_TEXT_FILL_TYPE" val="1"/>
  <p:tag name="KSO_WM_TEMPLATE_ASSEMBLE_XID" val="60656e7d4054ed1e2fb7f9d1"/>
  <p:tag name="KSO_WM_TEMPLATE_ASSEMBLE_GROUPID" val="60656e7d4054ed1e2fb7f9d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768_1*l_h_i*1_2_1"/>
  <p:tag name="KSO_WM_TEMPLATE_CATEGORY" val="diagram"/>
  <p:tag name="KSO_WM_TEMPLATE_INDEX" val="20228768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7"/>
  <p:tag name="KSO_WM_UNIT_FILL_FORE_SCHEMECOLOR_INDEX_1_POS" val="0.21"/>
  <p:tag name="KSO_WM_UNIT_FILL_FORE_SCHEMECOLOR_INDEX_1_TRANS" val="0"/>
  <p:tag name="KSO_WM_UNIT_FILL_FORE_SCHEMECOLOR_INDEX_2_BRIGHTNESS" val="-0.25"/>
  <p:tag name="KSO_WM_UNIT_FILL_FORE_SCHEMECOLOR_INDEX_2" val="7"/>
  <p:tag name="KSO_WM_UNIT_FILL_FORE_SCHEMECOLOR_INDEX_2_POS" val="0.78"/>
  <p:tag name="KSO_WM_UNIT_FILL_FORE_SCHEMECOLOR_INDEX_2_TRANS" val="0"/>
  <p:tag name="KSO_WM_UNIT_FILL_FORE_SCHEMECOLOR_INDEX_3_BRIGHTNESS" val="-0.25"/>
  <p:tag name="KSO_WM_UNIT_FILL_FORE_SCHEMECOLOR_INDEX_3" val="7"/>
  <p:tag name="KSO_WM_UNIT_FILL_FORE_SCHEMECOLOR_INDEX_3_POS" val="1"/>
  <p:tag name="KSO_WM_UNIT_FILL_FORE_SCHEMECOLOR_INDEX_3_TRANS" val="0"/>
  <p:tag name="KSO_WM_UNIT_FILL_GRADIENT_TYPE" val="0"/>
  <p:tag name="KSO_WM_UNIT_FILL_GRADIENT_ANGLE" val="180"/>
  <p:tag name="KSO_WM_UNIT_FILL_GRADIENT_Direction" val="4"/>
  <p:tag name="KSO_WM_UNIT_FILL_TYPE" val="3"/>
  <p:tag name="KSO_WM_UNIT_SHADOW_SCHEMECOLOR_INDEX_BRIGHTNESS" val="-0.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8768_1*l_h_i*1_2_2"/>
  <p:tag name="KSO_WM_TEMPLATE_CATEGORY" val="diagram"/>
  <p:tag name="KSO_WM_TEMPLATE_INDEX" val="2022876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8768_1*l_h_i*1_2_3"/>
  <p:tag name="KSO_WM_TEMPLATE_CATEGORY" val="diagram"/>
  <p:tag name="KSO_WM_TEMPLATE_INDEX" val="20228768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7"/>
  <p:tag name="KSO_WM_UNIT_FILL_FORE_SCHEMECOLOR_INDEX_2_POS" val="1"/>
  <p:tag name="KSO_WM_UNIT_FILL_FORE_SCHEMECOLOR_INDEX_2_TRANS" val="0"/>
  <p:tag name="KSO_WM_UNIT_FILL_GRADIENT_TYPE" val="0"/>
  <p:tag name="KSO_WM_UNIT_FILL_GRADIENT_ANGLE" val="180"/>
  <p:tag name="KSO_WM_UNIT_FILL_GRADIENT_Direction" val="4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UNIT_SUBTYPE" val="a"/>
  <p:tag name="KSO_WM_UNIT_PRESET_TEXT" val="点击此处添加正文，文字是您思想的提炼，请言简意赅的阐述您的观点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68_1*l_h_f*1_2_1"/>
  <p:tag name="KSO_WM_TEMPLATE_CATEGORY" val="diagram"/>
  <p:tag name="KSO_WM_TEMPLATE_INDEX" val="20228768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1944</Words>
  <Application>WPS 演示</Application>
  <PresentationFormat>宽屏</PresentationFormat>
  <Paragraphs>168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32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Wingdings</vt:lpstr>
      <vt:lpstr>黑体</vt:lpstr>
      <vt:lpstr>思源黑体 Medium</vt:lpstr>
      <vt:lpstr>思源黑体 CN Light</vt:lpstr>
      <vt:lpstr>思源黑体 CN Bold</vt:lpstr>
      <vt:lpstr>思源黑体 CN Medium</vt:lpstr>
      <vt:lpstr>思源黑体 CN Normal</vt:lpstr>
      <vt:lpstr>微软雅黑 Light</vt:lpstr>
      <vt:lpstr>Arial Unicode MS</vt:lpstr>
      <vt:lpstr>Calibri</vt:lpstr>
      <vt:lpstr>Montserrat Black</vt:lpstr>
      <vt:lpstr>Segoe Print</vt:lpstr>
      <vt:lpstr>Office 主题​​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315</cp:revision>
  <dcterms:created xsi:type="dcterms:W3CDTF">2022-12-31T05:43:00Z</dcterms:created>
  <dcterms:modified xsi:type="dcterms:W3CDTF">2024-03-22T10:14:43Z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1D3D1A6F1E8A4C65835E8C63057896FD_13</vt:lpwstr>
  </property>
</Properties>
</file>