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25"/>
  </p:notesMasterIdLst>
  <p:sldIdLst>
    <p:sldId id="328" r:id="rId4"/>
    <p:sldId id="333" r:id="rId5"/>
    <p:sldId id="321" r:id="rId6"/>
    <p:sldId id="334" r:id="rId7"/>
    <p:sldId id="342" r:id="rId8"/>
    <p:sldId id="343" r:id="rId9"/>
    <p:sldId id="360" r:id="rId10"/>
    <p:sldId id="358" r:id="rId11"/>
    <p:sldId id="344" r:id="rId12"/>
    <p:sldId id="354" r:id="rId13"/>
    <p:sldId id="356" r:id="rId14"/>
    <p:sldId id="345" r:id="rId15"/>
    <p:sldId id="355" r:id="rId16"/>
    <p:sldId id="361" r:id="rId17"/>
    <p:sldId id="357" r:id="rId18"/>
    <p:sldId id="348" r:id="rId19"/>
    <p:sldId id="347" r:id="rId20"/>
    <p:sldId id="349" r:id="rId21"/>
    <p:sldId id="350" r:id="rId22"/>
    <p:sldId id="351" r:id="rId23"/>
    <p:sldId id="327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0"/>
        <p:guide pos="36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87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25.png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26.png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image" Target="../media/image29.png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30.png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1.png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image" Target="../media/image32.png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3.xml"/><Relationship Id="rId2" Type="http://schemas.openxmlformats.org/officeDocument/2006/relationships/image" Target="../media/image33.png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16.png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34.png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18.png"/><Relationship Id="rId3" Type="http://schemas.openxmlformats.org/officeDocument/2006/relationships/tags" Target="../tags/tag3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1.xml"/><Relationship Id="rId2" Type="http://schemas.openxmlformats.org/officeDocument/2006/relationships/image" Target="../media/image19.png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image" Target="../media/image20.png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image" Target="../media/image21.png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image" Target="../media/image22.png"/><Relationship Id="rId1" Type="http://schemas.openxmlformats.org/officeDocument/2006/relationships/tags" Target="../tags/tag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佛山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常州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加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沈阳加地址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965200"/>
            <a:ext cx="5982335" cy="4384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40" y="965200"/>
            <a:ext cx="5542280" cy="43840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0045" y="5581650"/>
            <a:ext cx="8110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国家发改委明确表示，正在谋划出台加快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人工智能</a:t>
            </a:r>
            <a:r>
              <a:rPr lang="en-US" altLang="zh-CN">
                <a:solidFill>
                  <a:schemeClr val="bg1"/>
                </a:solidFill>
              </a:rPr>
              <a:t>+”</a:t>
            </a:r>
            <a:r>
              <a:rPr lang="zh-CN" altLang="en-US">
                <a:solidFill>
                  <a:schemeClr val="bg1"/>
                </a:solidFill>
              </a:rPr>
              <a:t>落地的配套文件，并指导国产大模型加大力度适配国产算力芯片。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869315"/>
            <a:ext cx="1211199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>
                <a:solidFill>
                  <a:schemeClr val="bg1"/>
                </a:solidFill>
                <a:sym typeface="+mn-ea"/>
              </a:rPr>
              <a:t> 1. 巨头量产落地与订单验证
市场的焦点正从“画蓝图”转向“看量产”。特斯拉、Figure等海外巨头以及国内头部厂商的量产进度，是驱动板块情绪的最直接催化剂。
特斯拉Optimus：计划于2026年7-8月启动量产，目标直指2026年2500台/周、2027年10000台/周，供应链订单能见度大幅提升。
国内头部厂商：宇树科技、智元机器人等已实现从数千台到上万台的量产突破，并在3C产线、物流分拣等真实场景中展现出接近人工的效率。
 2. 政策东风与地方产业扶持
上海“十五五”规划：明确提出到“十五五”末推动10万台人形机器人进入工厂，并每年拿出10亿元以算力券、模型券等形式支持产业发展。
国家战略：“具身智能”已被写入政府工作报告并纳入未来产业体系，北京、湖北、香港等地也纷纷出台相关产业目标与支持计划。
 3. 核心零部件国产化与供应链红利
随着出货量激增，增长红利正沿着产业链向上游传导，具备核心技术的零部件企业业绩弹性最大。
订单爆发：部分核心部件龙头已拿下头部机器人企业数万台的大订单，产能扩建项目同步启动。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" y="1169670"/>
            <a:ext cx="6741795" cy="46850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36205" y="1419225"/>
            <a:ext cx="40074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新主线，碳化硅</a:t>
            </a:r>
            <a:r>
              <a:rPr lang="en-US" altLang="zh-CN">
                <a:solidFill>
                  <a:schemeClr val="bg1"/>
                </a:solidFill>
              </a:rPr>
              <a:t>SiC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随着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发展，</a:t>
            </a:r>
            <a:r>
              <a:rPr lang="en-US" altLang="zh-CN">
                <a:solidFill>
                  <a:schemeClr val="bg1"/>
                </a:solidFill>
              </a:rPr>
              <a:t>SiC</a:t>
            </a:r>
            <a:r>
              <a:rPr lang="zh-CN" altLang="en-US">
                <a:solidFill>
                  <a:schemeClr val="bg1"/>
                </a:solidFill>
              </a:rPr>
              <a:t>在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相关领域的需求有明显增长，并且未来存在大量增长空间。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台积电已经向部分企业提出较为明确的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英寸中介层</a:t>
            </a:r>
            <a:r>
              <a:rPr lang="en-US" altLang="zh-CN">
                <a:solidFill>
                  <a:schemeClr val="bg1"/>
                </a:solidFill>
              </a:rPr>
              <a:t>SiC</a:t>
            </a:r>
            <a:r>
              <a:rPr lang="zh-CN" altLang="en-US">
                <a:solidFill>
                  <a:schemeClr val="bg1"/>
                </a:solidFill>
              </a:rPr>
              <a:t>衬底需求，今年将开启交付，而且明年的需求预期量将翻倍增长。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3.AI</a:t>
            </a:r>
            <a:r>
              <a:rPr lang="zh-CN" altLang="en-US">
                <a:solidFill>
                  <a:schemeClr val="bg1"/>
                </a:solidFill>
              </a:rPr>
              <a:t>数据中心功耗升高、英伟达</a:t>
            </a:r>
            <a:r>
              <a:rPr lang="en-US" altLang="zh-CN">
                <a:solidFill>
                  <a:schemeClr val="bg1"/>
                </a:solidFill>
              </a:rPr>
              <a:t>800V</a:t>
            </a:r>
            <a:r>
              <a:rPr lang="zh-CN" altLang="en-US">
                <a:solidFill>
                  <a:schemeClr val="bg1"/>
                </a:solidFill>
              </a:rPr>
              <a:t>架构推出，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电源成为关键一环，</a:t>
            </a:r>
            <a:r>
              <a:rPr lang="en-US" altLang="zh-CN">
                <a:solidFill>
                  <a:schemeClr val="bg1"/>
                </a:solidFill>
              </a:rPr>
              <a:t>SiC</a:t>
            </a:r>
            <a:r>
              <a:rPr lang="zh-CN" altLang="en-US">
                <a:solidFill>
                  <a:schemeClr val="bg1"/>
                </a:solidFill>
              </a:rPr>
              <a:t>作为功率器件有望重点受益，产业链多家厂家已着手布局</a:t>
            </a:r>
            <a:r>
              <a:rPr lang="en-US" altLang="zh-CN">
                <a:solidFill>
                  <a:schemeClr val="bg1"/>
                </a:solidFill>
              </a:rPr>
              <a:t>SiC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" y="880110"/>
            <a:ext cx="5452110" cy="4950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3640" y="1167765"/>
            <a:ext cx="53022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十五五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规划更是将新型储能明确列入新兴支柱产业，并安排了超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万亿的电网建设投资，政策确定性极高：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1.AI</a:t>
            </a:r>
            <a:r>
              <a:rPr lang="zh-CN" altLang="en-US">
                <a:solidFill>
                  <a:schemeClr val="bg1"/>
                </a:solidFill>
              </a:rPr>
              <a:t>大模型和数据中心是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吃电怪兽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，其电力负载具有毫秒级波动的特性。为了保障算力稳定，数据中心必须配置储能作为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关键缓冲器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算电协同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已被写入政府工作报告，储能成为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算力基建中不可或缺的配套，直接打开了巨大的增量市场。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监管层近期出手整治行业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内卷式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的低价恶性竞争，并规范产能。这直接导致储能电芯价格触底反弹，头部企业的订单已经排到了</a:t>
            </a:r>
            <a:r>
              <a:rPr lang="en-US" altLang="zh-CN">
                <a:solidFill>
                  <a:schemeClr val="bg1"/>
                </a:solidFill>
              </a:rPr>
              <a:t>2027</a:t>
            </a:r>
            <a:r>
              <a:rPr lang="zh-CN" altLang="en-US">
                <a:solidFill>
                  <a:schemeClr val="bg1"/>
                </a:solidFill>
              </a:rPr>
              <a:t>年甚至</a:t>
            </a:r>
            <a:r>
              <a:rPr lang="en-US" altLang="zh-CN">
                <a:solidFill>
                  <a:schemeClr val="bg1"/>
                </a:solidFill>
              </a:rPr>
              <a:t>2028</a:t>
            </a:r>
            <a:r>
              <a:rPr lang="zh-CN" altLang="en-US">
                <a:solidFill>
                  <a:schemeClr val="bg1"/>
                </a:solidFill>
              </a:rPr>
              <a:t>年，出现了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一芯难求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的局面。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1125855"/>
            <a:ext cx="5006340" cy="3429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80" y="1125855"/>
            <a:ext cx="5036820" cy="3352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8060" y="5015865"/>
            <a:ext cx="7889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日资金：芯片概念，半导体，储能，机器人概念，国产芯片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日资金：</a:t>
            </a:r>
            <a:r>
              <a:rPr lang="en-US" altLang="zh-CN">
                <a:solidFill>
                  <a:schemeClr val="bg1"/>
                </a:solidFill>
              </a:rPr>
              <a:t>PCB</a:t>
            </a:r>
            <a:r>
              <a:rPr lang="zh-CN" altLang="en-US">
                <a:solidFill>
                  <a:schemeClr val="bg1"/>
                </a:solidFill>
              </a:rPr>
              <a:t>，芯片概念，机器人概念（人形机器人），储能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1790" y="199390"/>
            <a:ext cx="3881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highlight>
                  <a:srgbClr val="FFFF00"/>
                </a:highlight>
              </a:rPr>
              <a:t>资金</a:t>
            </a:r>
            <a:r>
              <a:rPr lang="en-US" altLang="zh-CN" sz="2400">
                <a:highlight>
                  <a:srgbClr val="FFFF00"/>
                </a:highlight>
              </a:rPr>
              <a:t>+</a:t>
            </a:r>
            <a:r>
              <a:rPr lang="zh-CN" altLang="en-US" sz="2400">
                <a:highlight>
                  <a:srgbClr val="FFFF00"/>
                </a:highlight>
              </a:rPr>
              <a:t>政策消息</a:t>
            </a:r>
            <a:endParaRPr lang="zh-CN" altLang="en-US" sz="24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23595" y="747395"/>
            <a:ext cx="10297160" cy="564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751205"/>
            <a:ext cx="9005570" cy="5493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05180"/>
            <a:ext cx="8395970" cy="4680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6110" y="5615940"/>
            <a:ext cx="10791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晶盛机电：半导体和光伏领域的核心设备龙头，碳化硅衬底材料（</a:t>
            </a:r>
            <a:r>
              <a:rPr lang="en-US" altLang="zh-CN">
                <a:solidFill>
                  <a:schemeClr val="bg1"/>
                </a:solidFill>
              </a:rPr>
              <a:t>6-8</a:t>
            </a:r>
            <a:r>
              <a:rPr lang="zh-CN" altLang="en-US">
                <a:solidFill>
                  <a:schemeClr val="bg1"/>
                </a:solidFill>
              </a:rPr>
              <a:t>英寸已规模化量产，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英寸取得技术突破），频繁大单异动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游资活跃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290" y="901700"/>
            <a:ext cx="9422130" cy="4634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2330" y="5631815"/>
            <a:ext cx="10791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同飞股份：随着全球储能装机量爆发，公司深度绑定了宁德时代、阳光电源、比亚迪等全球一线储能集成商。</a:t>
            </a:r>
            <a:r>
              <a:rPr lang="en-US" altLang="zh-CN">
                <a:solidFill>
                  <a:schemeClr val="bg1"/>
                </a:solidFill>
              </a:rPr>
              <a:t>2025</a:t>
            </a:r>
            <a:r>
              <a:rPr lang="zh-CN" altLang="en-US">
                <a:solidFill>
                  <a:schemeClr val="bg1"/>
                </a:solidFill>
              </a:rPr>
              <a:t>年，公司储能温控领域的营收高达</a:t>
            </a:r>
            <a:r>
              <a:rPr lang="en-US" altLang="zh-CN">
                <a:solidFill>
                  <a:schemeClr val="bg1"/>
                </a:solidFill>
              </a:rPr>
              <a:t>16.86</a:t>
            </a:r>
            <a:r>
              <a:rPr lang="zh-CN" altLang="en-US">
                <a:solidFill>
                  <a:schemeClr val="bg1"/>
                </a:solidFill>
              </a:rPr>
              <a:t>亿元，同比增长约</a:t>
            </a:r>
            <a:r>
              <a:rPr lang="en-US" altLang="zh-CN">
                <a:solidFill>
                  <a:schemeClr val="bg1"/>
                </a:solidFill>
              </a:rPr>
              <a:t>43%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r>
              <a:rPr lang="zh-CN" altLang="en-US">
                <a:solidFill>
                  <a:schemeClr val="bg1"/>
                </a:solidFill>
              </a:rPr>
              <a:t>，频繁大单异动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游资活跃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70" y="775970"/>
            <a:ext cx="8007985" cy="4829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7230" y="5673725"/>
            <a:ext cx="10791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精达股份：随着英伟达等巨头推动铜缆在服务器机柜内的应用，精达股份作为高端导体龙头，直接受益于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硬件对高频高速材料的爆发式需求。</a:t>
            </a:r>
            <a:r>
              <a:rPr lang="zh-CN" altLang="en-US">
                <a:solidFill>
                  <a:schemeClr val="bg1"/>
                </a:solidFill>
              </a:rPr>
              <a:t>，频繁大单异动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游资活跃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具有1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6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496945"/>
            <a:ext cx="5335270" cy="596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720080" y="3521710"/>
            <a:ext cx="604647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许为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:A1120619060011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255" y="400050"/>
            <a:ext cx="3670935" cy="55784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结构慢牛</a:t>
            </a:r>
            <a:r>
              <a:rPr lang="en-US" altLang="zh-CN" sz="8000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</a:t>
            </a:r>
            <a:endParaRPr lang="en-US" altLang="zh-CN" sz="8000" b="1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跟随主线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02120" y="3794760"/>
            <a:ext cx="604647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:A2025061900499x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35" y="695960"/>
            <a:ext cx="10321290" cy="4792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8670" y="5488305"/>
            <a:ext cx="10791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光洋股份：公司的</a:t>
            </a:r>
            <a:r>
              <a:rPr lang="en-US" altLang="zh-CN">
                <a:solidFill>
                  <a:schemeClr val="bg1"/>
                </a:solidFill>
              </a:rPr>
              <a:t>FPC</a:t>
            </a:r>
            <a:r>
              <a:rPr lang="zh-CN" altLang="en-US">
                <a:solidFill>
                  <a:schemeClr val="bg1"/>
                </a:solidFill>
              </a:rPr>
              <a:t>（柔性电路板）产品已经应用在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眼镜等智能终端，并在</a:t>
            </a:r>
            <a:r>
              <a:rPr lang="en-US" altLang="zh-CN">
                <a:solidFill>
                  <a:schemeClr val="bg1"/>
                </a:solidFill>
              </a:rPr>
              <a:t>2025</a:t>
            </a:r>
            <a:r>
              <a:rPr lang="zh-CN" altLang="en-US">
                <a:solidFill>
                  <a:schemeClr val="bg1"/>
                </a:solidFill>
              </a:rPr>
              <a:t>年实现了量产，近期拟收购常熟东南相互电子，若顺利完成，将进一步提升其在</a:t>
            </a:r>
            <a:r>
              <a:rPr lang="en-US" altLang="zh-CN">
                <a:solidFill>
                  <a:schemeClr val="bg1"/>
                </a:solidFill>
              </a:rPr>
              <a:t>PCB</a:t>
            </a:r>
            <a:r>
              <a:rPr lang="zh-CN" altLang="en-US">
                <a:solidFill>
                  <a:schemeClr val="bg1"/>
                </a:solidFill>
              </a:rPr>
              <a:t>（印制电路板）领域的规模优势</a:t>
            </a:r>
            <a:r>
              <a:rPr lang="zh-CN" altLang="en-US">
                <a:solidFill>
                  <a:schemeClr val="bg1"/>
                </a:solidFill>
              </a:rPr>
              <a:t>，频繁大单异动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游资活跃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捕捉市场脉动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宏观纵览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热点板块聚焦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投资策略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45" y="949960"/>
            <a:ext cx="8263255" cy="47256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5765" y="5784215"/>
            <a:ext cx="11369675" cy="3987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短线上攻强者恒强结束，平均股价进入控盘阶段，市场加速后进入震荡期，指数波动</a:t>
            </a:r>
            <a:r>
              <a:rPr lang="en-US" altLang="zh-CN" sz="2000">
                <a:solidFill>
                  <a:schemeClr val="bg1"/>
                </a:solidFill>
              </a:rPr>
              <a:t>4060-4200</a:t>
            </a:r>
            <a:r>
              <a:rPr lang="zh-CN" altLang="en-US" sz="2000">
                <a:solidFill>
                  <a:schemeClr val="bg1"/>
                </a:solidFill>
              </a:rPr>
              <a:t>区间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825500"/>
            <a:ext cx="8191500" cy="4523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4730" y="5584190"/>
            <a:ext cx="1026604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平均股价周线金叉末端，双头压力，下周二市场不能反包，日线节奏上控制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层仓位以内，特别是大阴线不能修复的，跌破</a:t>
            </a:r>
            <a:r>
              <a:rPr lang="en-US" altLang="zh-CN">
                <a:solidFill>
                  <a:schemeClr val="bg1"/>
                </a:solidFill>
              </a:rPr>
              <a:t>bbi</a:t>
            </a:r>
            <a:r>
              <a:rPr lang="zh-CN" altLang="en-US">
                <a:solidFill>
                  <a:schemeClr val="bg1"/>
                </a:solidFill>
              </a:rPr>
              <a:t>支撑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1134745"/>
            <a:ext cx="10639425" cy="4618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2525" y="5888355"/>
            <a:ext cx="98869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行情特征：年初涨幅</a:t>
            </a:r>
            <a:r>
              <a:rPr lang="en-US" altLang="zh-CN">
                <a:solidFill>
                  <a:schemeClr val="bg1"/>
                </a:solidFill>
              </a:rPr>
              <a:t>30%</a:t>
            </a:r>
            <a:r>
              <a:rPr lang="zh-CN" altLang="en-US">
                <a:solidFill>
                  <a:schemeClr val="bg1"/>
                </a:solidFill>
              </a:rPr>
              <a:t>约占</a:t>
            </a:r>
            <a:r>
              <a:rPr lang="en-US" altLang="zh-CN">
                <a:solidFill>
                  <a:schemeClr val="bg1"/>
                </a:solidFill>
              </a:rPr>
              <a:t>20%</a:t>
            </a:r>
            <a:r>
              <a:rPr lang="zh-CN" altLang="en-US">
                <a:solidFill>
                  <a:schemeClr val="bg1"/>
                </a:solidFill>
              </a:rPr>
              <a:t>，涨幅持平约占</a:t>
            </a:r>
            <a:r>
              <a:rPr lang="en-US" altLang="zh-CN">
                <a:solidFill>
                  <a:schemeClr val="bg1"/>
                </a:solidFill>
              </a:rPr>
              <a:t>50%</a:t>
            </a:r>
            <a:r>
              <a:rPr lang="zh-CN" altLang="en-US">
                <a:solidFill>
                  <a:schemeClr val="bg1"/>
                </a:solidFill>
              </a:rPr>
              <a:t>，跌幅大于</a:t>
            </a:r>
            <a:r>
              <a:rPr lang="en-US" altLang="zh-CN">
                <a:solidFill>
                  <a:schemeClr val="bg1"/>
                </a:solidFill>
              </a:rPr>
              <a:t>10%</a:t>
            </a:r>
            <a:r>
              <a:rPr lang="zh-CN" altLang="en-US">
                <a:solidFill>
                  <a:schemeClr val="bg1"/>
                </a:solidFill>
              </a:rPr>
              <a:t>约占</a:t>
            </a:r>
            <a:r>
              <a:rPr lang="en-US" altLang="zh-CN">
                <a:solidFill>
                  <a:schemeClr val="bg1"/>
                </a:solidFill>
              </a:rPr>
              <a:t>20%</a:t>
            </a:r>
            <a:r>
              <a:rPr lang="zh-CN" altLang="en-US">
                <a:solidFill>
                  <a:schemeClr val="bg1"/>
                </a:solidFill>
              </a:rPr>
              <a:t>，结构行情明显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4080" y="241300"/>
            <a:ext cx="5174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highlight>
                  <a:srgbClr val="FFFF00"/>
                </a:highlight>
              </a:rPr>
              <a:t>问题：指数大涨是否会诞生</a:t>
            </a:r>
            <a:r>
              <a:rPr lang="en-US" altLang="zh-CN" sz="2400">
                <a:highlight>
                  <a:srgbClr val="FFFF00"/>
                </a:highlight>
              </a:rPr>
              <a:t>15</a:t>
            </a:r>
            <a:r>
              <a:rPr lang="zh-CN" altLang="en-US" sz="2400">
                <a:highlight>
                  <a:srgbClr val="FFFF00"/>
                </a:highlight>
              </a:rPr>
              <a:t>年股灾？</a:t>
            </a:r>
            <a:endParaRPr lang="zh-CN" altLang="en-US" sz="2400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929633" y="1382706"/>
          <a:ext cx="10774045" cy="4323715"/>
        </p:xfrm>
        <a:graphic>
          <a:graphicData uri="http://schemas.openxmlformats.org/drawingml/2006/table">
            <a:tbl>
              <a:tblPr/>
              <a:tblGrid>
                <a:gridCol w="1548765"/>
                <a:gridCol w="1993265"/>
                <a:gridCol w="7232015"/>
              </a:tblGrid>
              <a:tr h="83375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2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维度</a:t>
                      </a:r>
                      <a:endParaRPr lang="zh-CN" altLang="en-US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19050" cap="rnd">
                      <a:solidFill>
                        <a:srgbClr val="89D1D3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9D1D3"/>
                      </a:solidFill>
                      <a:prstDash val="solid"/>
                    </a:lnT>
                    <a:lnB w="19050">
                      <a:solidFill>
                        <a:srgbClr val="89D1D3"/>
                      </a:solidFill>
                      <a:prstDash val="solid"/>
                    </a:lnB>
                    <a:solidFill>
                      <a:srgbClr val="89D1D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2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核心作用</a:t>
                      </a:r>
                      <a:endParaRPr lang="zh-CN" altLang="en-US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9D1D3"/>
                      </a:solidFill>
                      <a:prstDash val="solid"/>
                    </a:lnT>
                    <a:lnB w="19050">
                      <a:solidFill>
                        <a:srgbClr val="89D1D3"/>
                      </a:solidFill>
                      <a:prstDash val="solid"/>
                    </a:lnB>
                    <a:solidFill>
                      <a:srgbClr val="89D1D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2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具体表现</a:t>
                      </a:r>
                      <a:endParaRPr lang="zh-CN" altLang="en-US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89D1D3"/>
                      </a:solidFill>
                      <a:prstDash val="solid"/>
                    </a:lnR>
                    <a:lnT w="19050" cap="rnd">
                      <a:solidFill>
                        <a:srgbClr val="89D1D3"/>
                      </a:solidFill>
                      <a:prstDash val="solid"/>
                    </a:lnT>
                    <a:lnB w="19050">
                      <a:solidFill>
                        <a:srgbClr val="89D1D3"/>
                      </a:solidFill>
                      <a:prstDash val="solid"/>
                    </a:lnB>
                    <a:solidFill>
                      <a:srgbClr val="89D1D3"/>
                    </a:solidFill>
                  </a:tcPr>
                </a:tc>
              </a:tr>
              <a:tr h="1163320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政策面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19050" cap="rnd">
                      <a:solidFill>
                        <a:srgbClr val="89D1D3"/>
                      </a:solidFill>
                      <a:prstDash val="solid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19050">
                      <a:solidFill>
                        <a:srgbClr val="89D1D3"/>
                      </a:solidFill>
                      <a:prstDash val="solid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指明方向、提供底气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19050">
                      <a:solidFill>
                        <a:srgbClr val="89D1D3"/>
                      </a:solidFill>
                      <a:prstDash val="solid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政策负责搭台，决定了资金的去向和题材的合法性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19050" cap="rnd">
                      <a:solidFill>
                        <a:srgbClr val="89D1D3"/>
                      </a:solidFill>
                      <a:prstDash val="solid"/>
                    </a:lnR>
                    <a:lnT w="19050">
                      <a:solidFill>
                        <a:srgbClr val="89D1D3"/>
                      </a:solidFill>
                      <a:prstDash val="solid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1163320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行业面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19050" cap="rnd">
                      <a:solidFill>
                        <a:srgbClr val="89D1D3"/>
                      </a:solidFill>
                      <a:prstDash val="solid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提供燃料、催化情绪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产品涨价带来业绩暴增、国产替代产业趋势、龙头</a:t>
                      </a:r>
                      <a:r>
                        <a:rPr lang="en-US" altLang="zh-CN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IPO</a:t>
                      </a: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或突发罢工事件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19050" cap="rnd">
                      <a:solidFill>
                        <a:srgbClr val="89D1D3"/>
                      </a:solidFill>
                      <a:prstDash val="solid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3175">
                      <a:solidFill>
                        <a:srgbClr val="89D1D3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1163320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资金面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19050" cap="rnd">
                      <a:solidFill>
                        <a:srgbClr val="89D1D3"/>
                      </a:solidFill>
                      <a:prstDash val="solid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19050" cap="rnd">
                      <a:solidFill>
                        <a:srgbClr val="89D1D3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实际推动、股价拉升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3175">
                      <a:solidFill>
                        <a:srgbClr val="89D1D3"/>
                      </a:solidFill>
                      <a:prstDash val="dot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19050" cap="rnd">
                      <a:solidFill>
                        <a:srgbClr val="89D1D3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机构抱团绩优龙头走趋势、主力游资借助风口炒作拉升</a:t>
                      </a:r>
                      <a:endParaRPr lang="zh-CN" altLang="en-US" sz="20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anchor="ctr" anchorCtr="0">
                    <a:lnL w="3175">
                      <a:solidFill>
                        <a:srgbClr val="89D1D3"/>
                      </a:solidFill>
                      <a:prstDash val="dot"/>
                    </a:lnL>
                    <a:lnR w="19050" cap="rnd">
                      <a:solidFill>
                        <a:srgbClr val="89D1D3"/>
                      </a:solidFill>
                      <a:prstDash val="solid"/>
                    </a:lnR>
                    <a:lnT w="3175">
                      <a:solidFill>
                        <a:srgbClr val="89D1D3"/>
                      </a:solidFill>
                      <a:prstDash val="dot"/>
                    </a:lnT>
                    <a:lnB w="19050" cap="rnd">
                      <a:solidFill>
                        <a:srgbClr val="89D1D3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7" name="Right Triangle 13"/>
          <p:cNvSpPr/>
          <p:nvPr>
            <p:custDataLst>
              <p:tags r:id="rId3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6745" y="1233170"/>
            <a:ext cx="10839450" cy="3968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sym typeface="+mn-ea"/>
              </a:rPr>
              <a:t>2026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28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日高层会议，明确提出加快水网、新型电网、算力网、新一代通信网、城市地下管网、物流网规划建设，推动具备条件的重大工程项目应开尽开。紧接着国家发改委披露，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2026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六张网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”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及相关重点领域投资规模将超过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万亿元，资金来自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1.3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万亿超长期特别国债、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7550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亿中央预算内投资、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8000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亿新型政策性金融工具等多元渠道。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r>
              <a:rPr lang="en-US" altLang="zh-CN" sz="24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、</a:t>
            </a:r>
            <a:r>
              <a:rPr lang="zh-CN" altLang="en-US" sz="2400">
                <a:solidFill>
                  <a:schemeClr val="bg1"/>
                </a:solidFill>
              </a:rPr>
              <a:t>发改委表示，正在谋划出台加快人工智能落地的配套文件；指导国产大模型加大力度适配国产算力芯片；</a:t>
            </a:r>
            <a:r>
              <a:rPr lang="en-US" altLang="zh-CN" sz="2400">
                <a:solidFill>
                  <a:schemeClr val="bg1"/>
                </a:solidFill>
              </a:rPr>
              <a:t>“</a:t>
            </a:r>
            <a:r>
              <a:rPr lang="zh-CN" altLang="en-US" sz="2400">
                <a:solidFill>
                  <a:schemeClr val="bg1"/>
                </a:solidFill>
              </a:rPr>
              <a:t>十五五</a:t>
            </a:r>
            <a:r>
              <a:rPr lang="en-US" altLang="zh-CN" sz="2400">
                <a:solidFill>
                  <a:schemeClr val="bg1"/>
                </a:solidFill>
              </a:rPr>
              <a:t>”</a:t>
            </a:r>
            <a:r>
              <a:rPr lang="zh-CN" altLang="en-US" sz="2400">
                <a:solidFill>
                  <a:schemeClr val="bg1"/>
                </a:solidFill>
              </a:rPr>
              <a:t>时期预计投资超过</a:t>
            </a:r>
            <a:r>
              <a:rPr lang="en-US" altLang="zh-CN" sz="2400">
                <a:solidFill>
                  <a:schemeClr val="bg1"/>
                </a:solidFill>
              </a:rPr>
              <a:t>5</a:t>
            </a:r>
            <a:r>
              <a:rPr lang="zh-CN" altLang="en-US" sz="2400">
                <a:solidFill>
                  <a:schemeClr val="bg1"/>
                </a:solidFill>
              </a:rPr>
              <a:t>万亿元用于新型电网建设；加快具身智能训练基础设施建设等；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、据报道，</a:t>
            </a:r>
            <a:r>
              <a:rPr lang="en-US" altLang="zh-CN" sz="2400">
                <a:solidFill>
                  <a:schemeClr val="bg1"/>
                </a:solidFill>
              </a:rPr>
              <a:t>“</a:t>
            </a:r>
            <a:r>
              <a:rPr lang="zh-CN" altLang="en-US" sz="2400">
                <a:solidFill>
                  <a:schemeClr val="bg1"/>
                </a:solidFill>
              </a:rPr>
              <a:t>十五五</a:t>
            </a:r>
            <a:r>
              <a:rPr lang="en-US" altLang="zh-CN" sz="2400">
                <a:solidFill>
                  <a:schemeClr val="bg1"/>
                </a:solidFill>
              </a:rPr>
              <a:t>”</a:t>
            </a:r>
            <a:r>
              <a:rPr lang="zh-CN" altLang="en-US" sz="2400">
                <a:solidFill>
                  <a:schemeClr val="bg1"/>
                </a:solidFill>
              </a:rPr>
              <a:t>新型储能发展实施方案已编制完成等待发布。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经传多赢资深投顾许为，投顾执业编号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A2025061900499x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630" y="854075"/>
            <a:ext cx="7908925" cy="4779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7410" y="5763260"/>
            <a:ext cx="1041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小星星炒作：板块当日炒作信号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智能交易线上穿突破，回踩启动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浪的主升浪节奏（过去案例）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3910" y="198755"/>
            <a:ext cx="3271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tx1"/>
                </a:solidFill>
                <a:highlight>
                  <a:srgbClr val="FFFF00"/>
                </a:highlight>
              </a:rPr>
              <a:t>软件信号定风口炒作</a:t>
            </a:r>
            <a:endParaRPr lang="zh-CN" altLang="en-US" sz="2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UNIT_TYPE" val="β"/>
  <p:tag name="TABLE_SKINIDX" val="0"/>
  <p:tag name="TABLE_COLORIDX" val="j"/>
</p:tagLst>
</file>

<file path=ppt/tags/tag58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  <p:tag name="KSO_WM_SPECIAL_SOURCE" val="bdnull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6-05-23T11:48:27&quot;,&quot;maxSize&quot;:{&quot;size1&quot;:100},&quot;minSize&quot;:{&quot;size1&quot;:100},&quot;normalSize&quot;:{&quot;size1&quot;:100},&quot;subLayout&quot;:[{&quot;id&quot;:&quot;2026-05-23T11:48:27&quot;,&quot;margin&quot;:{&quot;bottom&quot;:2.117000102996826,&quot;left&quot;:2.5399999618530273,&quot;right&quot;:2.5399999618530273,&quot;top&quot;:2.117000102996826},&quot;type&quot;:0},{&quot;id&quot;:&quot;2026-05-23T11:48:27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SLIDE_LAYOUT" val="d"/>
  <p:tag name="KSO_WM_SLIDE_LAYOUT_CNT" val="1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4689</Words>
  <Application>WPS 演示</Application>
  <PresentationFormat>宽屏</PresentationFormat>
  <Paragraphs>141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Heavy</vt:lpstr>
      <vt:lpstr>思源黑体 CN Bold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许为</cp:lastModifiedBy>
  <cp:revision>334</cp:revision>
  <dcterms:created xsi:type="dcterms:W3CDTF">2022-12-31T05:43:00Z</dcterms:created>
  <dcterms:modified xsi:type="dcterms:W3CDTF">2026-05-23T04:14:22Z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2052-12.1.0.22089</vt:lpwstr>
  </property>
  <property fmtid="{D5CDD505-2E9C-101B-9397-08002B2CF9AE}" pid="3" name="ICV">
    <vt:lpwstr>29A6AC1D570D490C9AB732DC4DB32958_13</vt:lpwstr>
  </property>
</Properties>
</file>