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0" r:id="rId3"/>
    <p:sldId id="268" r:id="rId4"/>
    <p:sldId id="269" r:id="rId5"/>
    <p:sldId id="270" r:id="rId6"/>
    <p:sldId id="283" r:id="rId7"/>
    <p:sldId id="282" r:id="rId8"/>
    <p:sldId id="284" r:id="rId9"/>
    <p:sldId id="279" r:id="rId10"/>
    <p:sldId id="299" r:id="rId11"/>
    <p:sldId id="281" r:id="rId12"/>
    <p:sldId id="300" r:id="rId13"/>
    <p:sldId id="280" r:id="rId14"/>
    <p:sldId id="285" r:id="rId15"/>
    <p:sldId id="293" r:id="rId16"/>
    <p:sldId id="294" r:id="rId17"/>
    <p:sldId id="297" r:id="rId18"/>
    <p:sldId id="295" r:id="rId19"/>
    <p:sldId id="296" r:id="rId20"/>
    <p:sldId id="301" r:id="rId21"/>
    <p:sldId id="303" r:id="rId22"/>
    <p:sldId id="304" r:id="rId23"/>
    <p:sldId id="302" r:id="rId24"/>
    <p:sldId id="305" r:id="rId25"/>
    <p:sldId id="306" r:id="rId26"/>
    <p:sldId id="307" r:id="rId27"/>
    <p:sldId id="308" r:id="rId28"/>
    <p:sldId id="309" r:id="rId29"/>
    <p:sldId id="271" r:id="rId30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EF6"/>
    <a:srgbClr val="B10310"/>
    <a:srgbClr val="F81210"/>
    <a:srgbClr val="7F7F7F"/>
    <a:srgbClr val="9A030B"/>
    <a:srgbClr val="D22B2C"/>
    <a:srgbClr val="FFEC4C"/>
    <a:srgbClr val="FFFAD2"/>
    <a:srgbClr val="FFEC52"/>
    <a:srgbClr val="FFFC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6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6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8" name="图片 7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2275" y="287655"/>
            <a:ext cx="1176020" cy="255905"/>
          </a:xfrm>
          <a:prstGeom prst="rect">
            <a:avLst/>
          </a:prstGeom>
        </p:spPr>
      </p:pic>
      <p:pic>
        <p:nvPicPr>
          <p:cNvPr id="4" name="图片 3" descr="形状 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290" y="264160"/>
            <a:ext cx="1420495" cy="302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杨春虎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2275" y="264160"/>
            <a:ext cx="1176020" cy="255905"/>
          </a:xfrm>
          <a:prstGeom prst="rect">
            <a:avLst/>
          </a:prstGeom>
        </p:spPr>
      </p:pic>
      <p:pic>
        <p:nvPicPr>
          <p:cNvPr id="4" name="图片 3" descr="形状 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290" y="264160"/>
            <a:ext cx="1420495" cy="302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2275" y="264160"/>
            <a:ext cx="1176020" cy="255905"/>
          </a:xfrm>
          <a:prstGeom prst="rect">
            <a:avLst/>
          </a:prstGeom>
        </p:spPr>
      </p:pic>
      <p:pic>
        <p:nvPicPr>
          <p:cNvPr id="4" name="图片 3" descr="形状 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290" y="264160"/>
            <a:ext cx="1420495" cy="302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2275" y="264160"/>
            <a:ext cx="1176020" cy="255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2275" y="152400"/>
            <a:ext cx="1176020" cy="255905"/>
          </a:xfrm>
          <a:prstGeom prst="rect">
            <a:avLst/>
          </a:prstGeom>
        </p:spPr>
      </p:pic>
      <p:pic>
        <p:nvPicPr>
          <p:cNvPr id="4" name="图片 3" descr="形状 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290" y="113665"/>
            <a:ext cx="1420495" cy="302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82275" y="264160"/>
            <a:ext cx="1176020" cy="255905"/>
          </a:xfrm>
          <a:prstGeom prst="rect">
            <a:avLst/>
          </a:prstGeom>
        </p:spPr>
      </p:pic>
      <p:pic>
        <p:nvPicPr>
          <p:cNvPr id="4" name="图片 3" descr="形状 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290" y="264160"/>
            <a:ext cx="1420495" cy="3028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2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3.xml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4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5.xml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47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9.xml"/><Relationship Id="rId1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image" Target="../media/image13.png"/><Relationship Id="rId7" Type="http://schemas.openxmlformats.org/officeDocument/2006/relationships/tags" Target="../tags/tag29.xml"/><Relationship Id="rId6" Type="http://schemas.openxmlformats.org/officeDocument/2006/relationships/image" Target="../media/image12.png"/><Relationship Id="rId5" Type="http://schemas.openxmlformats.org/officeDocument/2006/relationships/tags" Target="../tags/tag28.xml"/><Relationship Id="rId4" Type="http://schemas.openxmlformats.org/officeDocument/2006/relationships/image" Target="../media/image11.png"/><Relationship Id="rId3" Type="http://schemas.openxmlformats.org/officeDocument/2006/relationships/tags" Target="../tags/tag27.xml"/><Relationship Id="rId2" Type="http://schemas.openxmlformats.org/officeDocument/2006/relationships/image" Target="../media/image10.png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tags" Target="../tags/tag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2.xml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3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54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55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56.xml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57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58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59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36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8.xml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40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1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416550" y="3248660"/>
            <a:ext cx="4825365" cy="4356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80000"/>
              </a:lnSpc>
            </a:pPr>
            <a:r>
              <a:rPr lang="zh-CN" altLang="en-US" sz="28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陈俊</a:t>
            </a:r>
            <a:r>
              <a:rPr lang="en-US" altLang="zh-CN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</a:t>
            </a:r>
            <a:r>
              <a:rPr lang="zh-CN" altLang="en-US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执业编号：</a:t>
            </a:r>
            <a:r>
              <a:rPr lang="en-US" altLang="zh-CN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A1120619070007</a:t>
            </a:r>
            <a:endParaRPr lang="en-US" altLang="zh-CN">
              <a:solidFill>
                <a:srgbClr val="FFFDEB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6487795" y="3369310"/>
            <a:ext cx="0" cy="243840"/>
          </a:xfrm>
          <a:prstGeom prst="line">
            <a:avLst/>
          </a:prstGeom>
          <a:ln>
            <a:solidFill>
              <a:srgbClr val="FFFACC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416550" y="3856990"/>
            <a:ext cx="5958840" cy="18643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毕业于西北工业大学，股海沉浮多年。擅长波浪形态解析，机构分析，资金推动论，结合唯信号论，创立【趋势双紫选股模型】【超强三买三卖</a:t>
            </a:r>
            <a:r>
              <a:rPr lang="en-US" altLang="zh-CN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-</a:t>
            </a:r>
            <a:r>
              <a:rPr lang="zh-CN" altLang="en-US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买卖模型】，把握确定性波段。深度研究资金博弈理论，以价格体现市场一切信息为核心，帮助用户建立适合自己的投资模型！</a:t>
            </a:r>
            <a:endParaRPr lang="zh-CN">
              <a:solidFill>
                <a:srgbClr val="FFFDEB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64075" y="977900"/>
            <a:ext cx="6711315" cy="193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60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龙头有方法</a:t>
            </a:r>
            <a:endParaRPr lang="zh-CN" altLang="en-US" sz="60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algn="ctr"/>
            <a:r>
              <a:rPr lang="zh-CN" altLang="en-US" sz="60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超强模型</a:t>
            </a:r>
            <a:endParaRPr lang="zh-CN" altLang="en-US" sz="60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pic>
        <p:nvPicPr>
          <p:cNvPr id="3" name="图片 2" descr="图层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840" y="643890"/>
            <a:ext cx="4071620" cy="59886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503680" y="9525"/>
            <a:ext cx="847026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二，紫金龙头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8390" y="823595"/>
            <a:ext cx="10016490" cy="507428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8185785" y="1014730"/>
            <a:ext cx="347218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42000"/>
            </a:schemeClr>
          </a:solidFill>
        </p:spPr>
        <p:txBody>
          <a:bodyPr wrap="square" rtlCol="0">
            <a:spAutoFit/>
          </a:bodyPr>
          <a:p>
            <a:r>
              <a:rPr lang="zh-CN" altLang="en-US"/>
              <a:t>前期有炒作，但没有透支的主题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79120" y="2792730"/>
            <a:ext cx="434340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 altLang="en-US"/>
              <a:t>水手突破</a:t>
            </a:r>
            <a:r>
              <a:rPr lang="en-US" altLang="zh-CN"/>
              <a:t> </a:t>
            </a:r>
            <a:r>
              <a:rPr lang="zh-CN" altLang="en-US"/>
              <a:t>二次变紫</a:t>
            </a:r>
            <a:r>
              <a:rPr lang="en-US" altLang="zh-CN"/>
              <a:t>  </a:t>
            </a:r>
            <a:r>
              <a:rPr lang="zh-CN" altLang="en-US"/>
              <a:t>且同步价格突破前高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79120" y="3633470"/>
            <a:ext cx="434340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25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/>
              <a:t>主力动向</a:t>
            </a:r>
            <a:r>
              <a:rPr lang="en-US" altLang="zh-CN"/>
              <a:t> </a:t>
            </a:r>
            <a:r>
              <a:rPr lang="zh-CN" altLang="en-US"/>
              <a:t>前期多次，近期再次出现扫货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79120" y="4135120"/>
            <a:ext cx="434340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44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/>
              <a:t>主力状态，红柱</a:t>
            </a:r>
            <a:r>
              <a:rPr lang="en-US" altLang="zh-CN"/>
              <a:t>+</a:t>
            </a:r>
            <a:r>
              <a:rPr lang="zh-CN" altLang="en-US"/>
              <a:t>紫柱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79120" y="4714240"/>
            <a:ext cx="434340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46000"/>
            </a:schemeClr>
          </a:solidFill>
          <a:ln>
            <a:noFill/>
          </a:ln>
        </p:spPr>
        <p:txBody>
          <a:bodyPr wrap="square" rtlCol="0">
            <a:spAutoFit/>
          </a:bodyPr>
          <a:p>
            <a:r>
              <a:rPr lang="zh-CN"/>
              <a:t>前期控盘</a:t>
            </a:r>
            <a:r>
              <a:rPr lang="en-US" altLang="zh-CN"/>
              <a:t>  </a:t>
            </a:r>
            <a:r>
              <a:rPr lang="zh-CN" altLang="en-US"/>
              <a:t>近期控盘二次启动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517900" y="1014730"/>
            <a:ext cx="3472180" cy="368300"/>
          </a:xfrm>
          <a:prstGeom prst="rect">
            <a:avLst/>
          </a:prstGeom>
          <a:solidFill>
            <a:schemeClr val="accent6">
              <a:lumMod val="40000"/>
              <a:lumOff val="60000"/>
              <a:alpha val="42000"/>
            </a:schemeClr>
          </a:solidFill>
        </p:spPr>
        <p:txBody>
          <a:bodyPr wrap="square" rtlCol="0">
            <a:spAutoFit/>
          </a:bodyPr>
          <a:p>
            <a:r>
              <a:rPr lang="zh-CN" altLang="en-US"/>
              <a:t>周线死叉中，强势横盘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503680" y="9525"/>
            <a:ext cx="847026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紫金龙头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7475" y="1139825"/>
            <a:ext cx="9547225" cy="4577715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2275840" y="9525"/>
            <a:ext cx="753046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紫金龙头强者恒强，潜龙出水寻找启动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325" y="788035"/>
            <a:ext cx="10443210" cy="49866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743325" y="9525"/>
            <a:ext cx="566737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强势股模型，主题选对，成功一半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9445" y="797560"/>
            <a:ext cx="877125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资金推动论，政策决定资金。</a:t>
            </a:r>
            <a:endParaRPr lang="zh-CN" altLang="en-US" sz="2400" b="1"/>
          </a:p>
          <a:p>
            <a:r>
              <a:rPr lang="zh-CN" altLang="en-US" sz="2400" b="1"/>
              <a:t>宏观+政策+产业合一，才催生大主题机会</a:t>
            </a:r>
            <a:endParaRPr lang="zh-CN" altLang="en-US" sz="2400" b="1"/>
          </a:p>
          <a:p>
            <a:endParaRPr lang="zh-CN" altLang="en-US" sz="2400" b="1"/>
          </a:p>
          <a:p>
            <a:r>
              <a:rPr lang="zh-CN" altLang="en-US" sz="2400" b="1"/>
              <a:t>有政策无资金</a:t>
            </a:r>
            <a:r>
              <a:rPr lang="en-US" altLang="zh-CN" sz="2400" b="1"/>
              <a:t>——</a:t>
            </a:r>
            <a:r>
              <a:rPr lang="zh-CN" altLang="en-US" sz="2400" b="1"/>
              <a:t>空谈</a:t>
            </a:r>
            <a:endParaRPr lang="zh-CN" altLang="en-US" sz="2400" b="1"/>
          </a:p>
          <a:p>
            <a:r>
              <a:rPr lang="zh-CN" altLang="en-US" sz="2400" b="1"/>
              <a:t>有资金无趋势</a:t>
            </a:r>
            <a:r>
              <a:rPr lang="en-US" altLang="zh-CN" sz="2400" b="1"/>
              <a:t>——</a:t>
            </a:r>
            <a:r>
              <a:rPr lang="zh-CN" altLang="en-US" sz="2400" b="1"/>
              <a:t>脉冲</a:t>
            </a:r>
            <a:endParaRPr lang="zh-CN" altLang="en-US" sz="2400" b="1"/>
          </a:p>
          <a:p>
            <a:r>
              <a:rPr lang="zh-CN" altLang="en-US" sz="2400" b="1"/>
              <a:t>有趋势无政策</a:t>
            </a:r>
            <a:r>
              <a:rPr lang="en-US" altLang="zh-CN" sz="2400" b="1"/>
              <a:t>——</a:t>
            </a:r>
            <a:r>
              <a:rPr lang="zh-CN" altLang="en-US" sz="2400" b="1"/>
              <a:t>反弹。</a:t>
            </a:r>
            <a:endParaRPr lang="zh-CN" altLang="en-US" sz="2400" b="1"/>
          </a:p>
          <a:p>
            <a:endParaRPr lang="zh-CN" altLang="en-US" sz="2400" b="1"/>
          </a:p>
          <a:p>
            <a:endParaRPr lang="zh-CN" altLang="en-US" sz="2400" b="1"/>
          </a:p>
          <a:p>
            <a:endParaRPr lang="zh-CN" altLang="en-US" sz="2400" b="1"/>
          </a:p>
          <a:p>
            <a:endParaRPr lang="zh-CN" altLang="en-US" sz="2400" b="1"/>
          </a:p>
          <a:p>
            <a:r>
              <a:rPr lang="zh-CN" altLang="en-US" sz="2400" b="1"/>
              <a:t>主题：</a:t>
            </a:r>
            <a:endParaRPr lang="zh-CN" altLang="en-US" sz="2400" b="1"/>
          </a:p>
          <a:p>
            <a:r>
              <a:rPr lang="zh-CN" altLang="en-US" sz="2400" b="1"/>
              <a:t>月线定方向：多头区域，</a:t>
            </a:r>
            <a:endParaRPr lang="zh-CN" altLang="en-US" sz="2400" b="1"/>
          </a:p>
          <a:p>
            <a:r>
              <a:rPr lang="zh-CN" altLang="en-US" sz="2400" b="1"/>
              <a:t>周线定趋势：周线金叉状态，</a:t>
            </a:r>
            <a:endParaRPr lang="zh-CN" altLang="en-US" sz="2400" b="1"/>
          </a:p>
          <a:p>
            <a:r>
              <a:rPr lang="zh-CN" altLang="en-US" sz="2400" b="1"/>
              <a:t>日线定时机：日线信号（捕捞季节、辅助线、金叉死叉）</a:t>
            </a:r>
            <a:endParaRPr lang="zh-CN" altLang="en-US" sz="2400" b="1"/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3450" y="2198370"/>
            <a:ext cx="6522085" cy="24599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2159635" y="3173095"/>
            <a:ext cx="8177530" cy="11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66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进阶模型趋势双紫</a:t>
            </a:r>
            <a:endParaRPr lang="zh-CN" sz="66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37990" y="1863725"/>
            <a:ext cx="360362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PART  0</a:t>
            </a:r>
            <a:r>
              <a:rPr lang="en-US"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2</a:t>
            </a:r>
            <a:endParaRPr lang="en-US" sz="4800">
              <a:ln w="9525">
                <a:noFill/>
                <a:prstDash val="solid"/>
              </a:ln>
              <a:gradFill>
                <a:gsLst>
                  <a:gs pos="0">
                    <a:srgbClr val="F81210"/>
                  </a:gs>
                  <a:gs pos="100000">
                    <a:srgbClr val="B10310"/>
                  </a:gs>
                </a:gsLst>
                <a:lin ang="0" scaled="1"/>
              </a:gradFill>
              <a:effectLst/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双模式选股，与狼共舞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" y="697865"/>
            <a:ext cx="4098925" cy="270129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3565525"/>
            <a:ext cx="4115435" cy="274955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720" y="697865"/>
            <a:ext cx="6154420" cy="557085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2159635" y="3173095"/>
            <a:ext cx="8177530" cy="11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66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超强三买三卖模型</a:t>
            </a:r>
            <a:endParaRPr lang="zh-CN" sz="66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37990" y="1863725"/>
            <a:ext cx="360362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PART  0</a:t>
            </a:r>
            <a:r>
              <a:rPr lang="en-US"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2</a:t>
            </a:r>
            <a:endParaRPr lang="en-US" sz="4800">
              <a:ln w="9525">
                <a:noFill/>
                <a:prstDash val="solid"/>
              </a:ln>
              <a:gradFill>
                <a:gsLst>
                  <a:gs pos="0">
                    <a:srgbClr val="F81210"/>
                  </a:gs>
                  <a:gs pos="100000">
                    <a:srgbClr val="B10310"/>
                  </a:gs>
                </a:gsLst>
                <a:lin ang="0" scaled="1"/>
              </a:gradFill>
              <a:effectLst/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双模式选股，三买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95820" y="797560"/>
            <a:ext cx="461200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tx1"/>
                </a:solidFill>
              </a:rPr>
              <a:t>1</a:t>
            </a:r>
            <a:r>
              <a:rPr lang="zh-CN" altLang="en-US" sz="2400" b="1">
                <a:solidFill>
                  <a:schemeClr val="tx1"/>
                </a:solidFill>
              </a:rPr>
              <a:t>，回踩熊线</a:t>
            </a:r>
            <a:r>
              <a:rPr lang="en-US" altLang="zh-CN" sz="2400" b="1">
                <a:solidFill>
                  <a:schemeClr val="tx1"/>
                </a:solidFill>
              </a:rPr>
              <a:t> </a:t>
            </a:r>
            <a:r>
              <a:rPr lang="zh-CN" altLang="en-US" sz="2400" b="1">
                <a:solidFill>
                  <a:schemeClr val="tx1"/>
                </a:solidFill>
              </a:rPr>
              <a:t>或上行五日线回踩，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      </a:t>
            </a:r>
            <a:r>
              <a:rPr lang="zh-CN" altLang="en-US" sz="2400" b="1">
                <a:solidFill>
                  <a:schemeClr val="tx1"/>
                </a:solidFill>
              </a:rPr>
              <a:t>左侧试错法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sz="1400" b="1">
                <a:solidFill>
                  <a:schemeClr val="tx1"/>
                </a:solidFill>
              </a:rPr>
              <a:t>要求：短线上攻持续向上</a:t>
            </a:r>
            <a:endParaRPr lang="zh-CN" altLang="en-US" sz="1400" b="1">
              <a:solidFill>
                <a:schemeClr val="tx1"/>
              </a:solidFill>
            </a:endParaRPr>
          </a:p>
          <a:p>
            <a:r>
              <a:rPr lang="zh-CN" altLang="en-US" sz="1400" b="1">
                <a:solidFill>
                  <a:schemeClr val="tx1"/>
                </a:solidFill>
              </a:rPr>
              <a:t> </a:t>
            </a:r>
            <a:r>
              <a:rPr lang="en-US" altLang="zh-CN" sz="1400" b="1">
                <a:solidFill>
                  <a:schemeClr val="tx1"/>
                </a:solidFill>
              </a:rPr>
              <a:t>          </a:t>
            </a:r>
            <a:r>
              <a:rPr lang="zh-CN" altLang="en-US" sz="1400" b="1">
                <a:solidFill>
                  <a:schemeClr val="tx1"/>
                </a:solidFill>
              </a:rPr>
              <a:t>大盘，板块流动资金红</a:t>
            </a:r>
            <a:endParaRPr lang="zh-CN" altLang="en-US" sz="1400" b="1">
              <a:solidFill>
                <a:schemeClr val="tx1"/>
              </a:solidFill>
            </a:endParaRPr>
          </a:p>
          <a:p>
            <a:r>
              <a:rPr lang="zh-CN" altLang="en-US" sz="1400" b="1">
                <a:solidFill>
                  <a:schemeClr val="tx1"/>
                </a:solidFill>
              </a:rPr>
              <a:t> </a:t>
            </a:r>
            <a:r>
              <a:rPr lang="en-US" altLang="zh-CN" sz="1400" b="1">
                <a:solidFill>
                  <a:schemeClr val="tx1"/>
                </a:solidFill>
              </a:rPr>
              <a:t>          </a:t>
            </a:r>
            <a:r>
              <a:rPr lang="zh-CN" altLang="en-US" sz="1400" b="1">
                <a:solidFill>
                  <a:schemeClr val="tx1"/>
                </a:solidFill>
              </a:rPr>
              <a:t>否则仅适用极少主题龙头</a:t>
            </a:r>
            <a:endParaRPr lang="zh-CN" altLang="en-US" sz="1400" b="1">
              <a:solidFill>
                <a:schemeClr val="tx1"/>
              </a:solidFill>
            </a:endParaRPr>
          </a:p>
          <a:p>
            <a:r>
              <a:rPr lang="en-US" altLang="zh-CN" sz="2000" b="1">
                <a:solidFill>
                  <a:schemeClr val="tx1"/>
                </a:solidFill>
              </a:rPr>
              <a:t>        </a:t>
            </a:r>
            <a:r>
              <a:rPr lang="zh-CN" altLang="en-US" sz="1400" b="1">
                <a:solidFill>
                  <a:srgbClr val="00B050"/>
                </a:solidFill>
              </a:rPr>
              <a:t>市场弱势的时候，请慎用左侧模式</a:t>
            </a:r>
            <a:endParaRPr lang="zh-CN" altLang="en-US" sz="1400" b="1">
              <a:solidFill>
                <a:schemeClr val="tx1"/>
              </a:solidFill>
            </a:endParaRPr>
          </a:p>
          <a:p>
            <a:endParaRPr lang="zh-CN" altLang="en-US" sz="1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2</a:t>
            </a:r>
            <a:r>
              <a:rPr lang="zh-CN" altLang="en-US" sz="2400" b="1">
                <a:solidFill>
                  <a:schemeClr val="tx1"/>
                </a:solidFill>
              </a:rPr>
              <a:t>，大单异动（大额主买占比</a:t>
            </a:r>
            <a:r>
              <a:rPr lang="en-US" altLang="zh-CN" sz="2400" b="1">
                <a:solidFill>
                  <a:schemeClr val="tx1"/>
                </a:solidFill>
              </a:rPr>
              <a:t>5%</a:t>
            </a:r>
            <a:r>
              <a:rPr lang="zh-CN" altLang="en-US" sz="2400" b="1">
                <a:solidFill>
                  <a:schemeClr val="tx1"/>
                </a:solidFill>
              </a:rPr>
              <a:t>）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      </a:t>
            </a:r>
            <a:r>
              <a:rPr lang="zh-CN" altLang="en-US" sz="2400" b="1">
                <a:solidFill>
                  <a:schemeClr val="tx1"/>
                </a:solidFill>
              </a:rPr>
              <a:t>右侧试错法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 </a:t>
            </a:r>
            <a:r>
              <a:rPr lang="zh-CN" altLang="en-US" sz="1400" b="1">
                <a:solidFill>
                  <a:schemeClr val="tx1"/>
                </a:solidFill>
              </a:rPr>
              <a:t>要求：</a:t>
            </a:r>
            <a:r>
              <a:rPr lang="en-US" altLang="zh-CN" sz="1400" b="1">
                <a:solidFill>
                  <a:srgbClr val="FF0000"/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短线金叉区域，日线四线开花</a:t>
            </a:r>
            <a:endParaRPr lang="zh-CN" altLang="en-US" sz="1400" b="1">
              <a:solidFill>
                <a:srgbClr val="FF0000"/>
              </a:solidFill>
            </a:endParaRPr>
          </a:p>
          <a:p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       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最好是主题双红，或牛熊线强势</a:t>
            </a:r>
            <a:endParaRPr lang="zh-CN" altLang="en-US" sz="1400" b="1">
              <a:solidFill>
                <a:srgbClr val="FF0000"/>
              </a:solidFill>
              <a:sym typeface="+mn-ea"/>
            </a:endParaRPr>
          </a:p>
          <a:p>
            <a:endParaRPr lang="zh-CN" altLang="en-US" sz="16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3</a:t>
            </a:r>
            <a:r>
              <a:rPr lang="zh-CN" altLang="en-US" sz="2400" b="1">
                <a:solidFill>
                  <a:schemeClr val="tx1"/>
                </a:solidFill>
              </a:rPr>
              <a:t>，三共振，加仓法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 </a:t>
            </a:r>
            <a:r>
              <a:rPr lang="en-US" altLang="zh-CN" b="1">
                <a:solidFill>
                  <a:schemeClr val="tx1"/>
                </a:solidFill>
              </a:rPr>
              <a:t>         </a:t>
            </a:r>
            <a:r>
              <a:rPr lang="zh-CN" altLang="en-US" b="1">
                <a:solidFill>
                  <a:schemeClr val="tx1"/>
                </a:solidFill>
              </a:rPr>
              <a:t>主买大单扫货</a:t>
            </a:r>
            <a:r>
              <a:rPr lang="en-US" altLang="zh-CN" b="1">
                <a:solidFill>
                  <a:schemeClr val="tx1"/>
                </a:solidFill>
              </a:rPr>
              <a:t>+</a:t>
            </a:r>
            <a:r>
              <a:rPr lang="zh-CN" altLang="en-US" b="1">
                <a:solidFill>
                  <a:schemeClr val="tx1"/>
                </a:solidFill>
              </a:rPr>
              <a:t>金叉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 </a:t>
            </a:r>
            <a:r>
              <a:rPr lang="en-US" altLang="zh-CN" b="1">
                <a:solidFill>
                  <a:schemeClr val="tx1"/>
                </a:solidFill>
              </a:rPr>
              <a:t>         </a:t>
            </a:r>
            <a:r>
              <a:rPr lang="zh-CN" altLang="en-US" b="1">
                <a:solidFill>
                  <a:schemeClr val="tx1"/>
                </a:solidFill>
              </a:rPr>
              <a:t>主买大单扫货</a:t>
            </a:r>
            <a:r>
              <a:rPr lang="en-US" altLang="zh-CN" b="1">
                <a:solidFill>
                  <a:schemeClr val="tx1"/>
                </a:solidFill>
              </a:rPr>
              <a:t>+</a:t>
            </a:r>
            <a:r>
              <a:rPr lang="zh-CN" altLang="en-US" b="1">
                <a:solidFill>
                  <a:schemeClr val="tx1"/>
                </a:solidFill>
              </a:rPr>
              <a:t>熊线上移</a:t>
            </a:r>
            <a:r>
              <a:rPr lang="en-US" altLang="zh-CN" b="1">
                <a:solidFill>
                  <a:schemeClr val="tx1"/>
                </a:solidFill>
              </a:rPr>
              <a:t>(</a:t>
            </a:r>
            <a:r>
              <a:rPr lang="zh-CN" altLang="en-US" b="1">
                <a:solidFill>
                  <a:schemeClr val="tx1"/>
                </a:solidFill>
              </a:rPr>
              <a:t>可预判</a:t>
            </a:r>
            <a:r>
              <a:rPr lang="en-US" altLang="zh-CN" b="1">
                <a:solidFill>
                  <a:schemeClr val="tx1"/>
                </a:solidFill>
              </a:rPr>
              <a:t>)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en-US" altLang="zh-CN" b="1">
                <a:solidFill>
                  <a:schemeClr val="tx1"/>
                </a:solidFill>
              </a:rPr>
              <a:t>          </a:t>
            </a:r>
            <a:r>
              <a:rPr lang="zh-CN" altLang="en-US" b="1">
                <a:solidFill>
                  <a:schemeClr val="tx1"/>
                </a:solidFill>
              </a:rPr>
              <a:t>主买大单扫货</a:t>
            </a:r>
            <a:r>
              <a:rPr lang="en-US" altLang="zh-CN" b="1">
                <a:solidFill>
                  <a:schemeClr val="tx1"/>
                </a:solidFill>
              </a:rPr>
              <a:t>+</a:t>
            </a:r>
            <a:r>
              <a:rPr lang="zh-CN" altLang="en-US" b="1">
                <a:solidFill>
                  <a:schemeClr val="tx1"/>
                </a:solidFill>
              </a:rPr>
              <a:t>水手紫色</a:t>
            </a:r>
            <a:endParaRPr lang="zh-CN" altLang="en-US" b="1">
              <a:solidFill>
                <a:schemeClr val="tx1"/>
              </a:solidFill>
            </a:endParaRPr>
          </a:p>
          <a:p>
            <a:endParaRPr lang="zh-CN" altLang="en-US" sz="1600" b="1">
              <a:solidFill>
                <a:schemeClr val="tx1"/>
              </a:solidFill>
            </a:endParaRPr>
          </a:p>
          <a:p>
            <a:r>
              <a:rPr lang="zh-CN" altLang="en-US" sz="1600" b="1">
                <a:solidFill>
                  <a:schemeClr val="tx1"/>
                </a:solidFill>
              </a:rPr>
              <a:t>要求：</a:t>
            </a:r>
            <a:r>
              <a:rPr lang="zh-CN" altLang="en-US" sz="1600" b="1">
                <a:solidFill>
                  <a:srgbClr val="FF0000"/>
                </a:solidFill>
              </a:rPr>
              <a:t>近期涨停棱镜十日上榜热点或趋势龙头榜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655" y="972820"/>
            <a:ext cx="6214110" cy="48012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双模式选股，三卖法则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20585" y="866775"/>
            <a:ext cx="4786630" cy="5494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【稳健型投资者交易模式】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卖点参考：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短线快速拉升涨幅超过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10%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左右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减仓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1/3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以内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endParaRPr lang="en-US" altLang="zh-CN" b="1">
              <a:solidFill>
                <a:schemeClr val="tx1"/>
              </a:solidFill>
              <a:sym typeface="+mn-ea"/>
            </a:endParaRPr>
          </a:p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快速拉升的涨停或连板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炸板开板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减仓策略</a:t>
            </a:r>
            <a:endParaRPr lang="en-US" altLang="zh-CN" b="1">
              <a:solidFill>
                <a:schemeClr val="tx1"/>
              </a:solidFill>
            </a:endParaRPr>
          </a:p>
          <a:p>
            <a:endParaRPr lang="zh-CN" altLang="en-US" b="1">
              <a:solidFill>
                <a:schemeClr val="tx1"/>
              </a:solidFill>
            </a:endParaRPr>
          </a:p>
          <a:p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【通用模式】三卖法则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1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，熊线走平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（捕捞季节未死叉）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endParaRPr lang="en-US" altLang="zh-CN" b="1">
              <a:solidFill>
                <a:schemeClr val="tx1"/>
              </a:solidFill>
              <a:sym typeface="+mn-ea"/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    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减仓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1/5-1/3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左右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endParaRPr lang="en-US" altLang="zh-CN" b="1">
              <a:solidFill>
                <a:schemeClr val="tx1"/>
              </a:solidFill>
              <a:sym typeface="+mn-ea"/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 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【容易短线做丢部分筹码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  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降低成本轻松应对高波动】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  <a:p>
            <a:endParaRPr lang="zh-CN" altLang="en-US" b="1">
              <a:solidFill>
                <a:schemeClr val="tx1"/>
              </a:solidFill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2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，熊线走平，捕捞季节死叉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【必卖信号】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 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减仓到原仓位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1/2-1/3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左右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   </a:t>
            </a:r>
            <a:endParaRPr lang="en-US" altLang="zh-CN" b="1">
              <a:solidFill>
                <a:schemeClr val="tx1"/>
              </a:solidFill>
              <a:sym typeface="+mn-ea"/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  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【熊线上移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+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金叉再启动】</a:t>
            </a:r>
            <a:endParaRPr lang="zh-CN" altLang="en-US" b="1">
              <a:solidFill>
                <a:schemeClr val="tx1"/>
              </a:solidFill>
            </a:endParaRPr>
          </a:p>
          <a:p>
            <a:endParaRPr lang="zh-CN" altLang="en-US" b="1">
              <a:solidFill>
                <a:schemeClr val="tx1"/>
              </a:solidFill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3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，跌破熊线，只留底仓或清仓（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100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股纪念）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      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等智能辅助线跌破</a:t>
            </a:r>
            <a:endParaRPr lang="zh-CN" altLang="en-US" b="1">
              <a:solidFill>
                <a:srgbClr val="00B050"/>
              </a:solidFill>
            </a:endParaRPr>
          </a:p>
          <a:p>
            <a:r>
              <a:rPr lang="zh-CN" altLang="en-US" b="1">
                <a:solidFill>
                  <a:srgbClr val="00B050"/>
                </a:solidFill>
                <a:sym typeface="+mn-ea"/>
              </a:rPr>
              <a:t>注意水手突破紫变黄，或黄变灰</a:t>
            </a:r>
            <a:endParaRPr lang="zh-CN" altLang="en-US" b="1">
              <a:solidFill>
                <a:srgbClr val="00B050"/>
              </a:solidFill>
              <a:sym typeface="+mn-ea"/>
            </a:endParaRPr>
          </a:p>
          <a:p>
            <a:r>
              <a:rPr lang="zh-CN" altLang="en-US" b="1">
                <a:solidFill>
                  <a:srgbClr val="00B050"/>
                </a:solidFill>
                <a:sym typeface="+mn-ea"/>
              </a:rPr>
              <a:t>股性和趋势减弱，风险预警</a:t>
            </a:r>
            <a:endParaRPr lang="zh-CN" altLang="en-US" b="1">
              <a:solidFill>
                <a:srgbClr val="00B050"/>
              </a:solidFill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275" y="900430"/>
            <a:ext cx="6530975" cy="50577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趋势容错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3490" y="864870"/>
            <a:ext cx="9963785" cy="46767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组 5 拷贝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96635" y="4137660"/>
            <a:ext cx="5389880" cy="641350"/>
          </a:xfrm>
          <a:prstGeom prst="rect">
            <a:avLst/>
          </a:prstGeom>
        </p:spPr>
      </p:pic>
      <p:pic>
        <p:nvPicPr>
          <p:cNvPr id="9" name="图片 8" descr="组 5 拷贝 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96635" y="3161030"/>
            <a:ext cx="5389880" cy="641350"/>
          </a:xfrm>
          <a:prstGeom prst="rect">
            <a:avLst/>
          </a:prstGeom>
        </p:spPr>
      </p:pic>
      <p:pic>
        <p:nvPicPr>
          <p:cNvPr id="10" name="图片 9" descr="组 5 拷贝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6635" y="2178050"/>
            <a:ext cx="5390515" cy="647700"/>
          </a:xfrm>
          <a:prstGeom prst="rect">
            <a:avLst/>
          </a:prstGeom>
        </p:spPr>
      </p:pic>
      <p:pic>
        <p:nvPicPr>
          <p:cNvPr id="11" name="图片 10" descr="组 5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96635" y="1201420"/>
            <a:ext cx="5389880" cy="64135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7061200" y="1327785"/>
            <a:ext cx="4275455" cy="372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80000"/>
              </a:lnSpc>
            </a:pPr>
            <a:r>
              <a:rPr lang="zh-CN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看图说话</a:t>
            </a:r>
            <a:endParaRPr sz="2800">
              <a:solidFill>
                <a:srgbClr val="7F7F7F"/>
              </a:solidFill>
              <a:latin typeface="思源黑体 CN Regular" panose="020B0500000000000000" charset="-122"/>
              <a:ea typeface="思源黑体 CN Regular" panose="020B0500000000000000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7061200" y="2315845"/>
            <a:ext cx="4275455" cy="372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80000"/>
              </a:lnSpc>
            </a:pPr>
            <a:r>
              <a:rPr lang="zh-CN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涨停复制</a:t>
            </a:r>
            <a:r>
              <a:rPr lang="en-US" altLang="zh-CN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+</a:t>
            </a:r>
            <a:r>
              <a:rPr lang="zh-CN" altLang="en-US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紫金龙头</a:t>
            </a:r>
            <a:endParaRPr sz="2800">
              <a:solidFill>
                <a:srgbClr val="7F7F7F"/>
              </a:solidFill>
              <a:latin typeface="思源黑体 CN Regular" panose="020B0500000000000000" charset="-122"/>
              <a:ea typeface="思源黑体 CN Regular" panose="020B05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7061200" y="3295015"/>
            <a:ext cx="4275455" cy="372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80000"/>
              </a:lnSpc>
            </a:pPr>
            <a:r>
              <a:rPr lang="zh-CN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进阶模型</a:t>
            </a:r>
            <a:r>
              <a:rPr lang="en-US" altLang="zh-CN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趋势双紫</a:t>
            </a:r>
            <a:endParaRPr sz="2800">
              <a:solidFill>
                <a:srgbClr val="7F7F7F"/>
              </a:solidFill>
              <a:latin typeface="思源黑体 CN Regular" panose="020B0500000000000000" charset="-122"/>
              <a:ea typeface="思源黑体 CN Regular" panose="020B0500000000000000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7061200" y="4274820"/>
            <a:ext cx="4275455" cy="372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80000"/>
              </a:lnSpc>
            </a:pPr>
            <a:r>
              <a:rPr lang="zh-CN" altLang="en-US" sz="2800">
                <a:solidFill>
                  <a:srgbClr val="7F7F7F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超强三买三卖</a:t>
            </a:r>
            <a:endParaRPr lang="en-US" altLang="zh-CN" sz="2800">
              <a:solidFill>
                <a:srgbClr val="7F7F7F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l">
              <a:lnSpc>
                <a:spcPct val="80000"/>
              </a:lnSpc>
            </a:pPr>
            <a:endParaRPr sz="2800">
              <a:solidFill>
                <a:srgbClr val="7F7F7F"/>
              </a:solidFill>
              <a:latin typeface="思源黑体 CN Regular" panose="020B0500000000000000" charset="-122"/>
              <a:ea typeface="思源黑体 CN Regular" panose="020B0500000000000000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趋势容错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6815" y="822960"/>
            <a:ext cx="9975215" cy="465899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420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趋势容错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280" y="2000885"/>
            <a:ext cx="11522710" cy="2357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稳定趋势股，中短线涨幅无大波动：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短期通道跌破，减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分之一以内，中期通道不破，反复做差价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短线热点强势，波动较大（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30-50-100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涨幅）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熊线走平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死叉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短期通道线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跌破，减仓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1/2-2/3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中期通道线跌破，全部走完，等待中短期重新走好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熊线上移接回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盛美上海的买卖轮回</a:t>
            </a:r>
            <a:endParaRPr lang="zh-CN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" y="849630"/>
            <a:ext cx="4798695" cy="52635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095" y="1354455"/>
            <a:ext cx="6686550" cy="34798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主题确认</a:t>
            </a:r>
            <a:r>
              <a:rPr lang="en-US" alt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 </a:t>
            </a:r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长电启动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" y="962660"/>
            <a:ext cx="5801995" cy="518858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775" y="715645"/>
            <a:ext cx="4140200" cy="1524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775" y="2365375"/>
            <a:ext cx="4140200" cy="399542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0" name="圆角矩形 9"/>
          <p:cNvSpPr/>
          <p:nvPr/>
        </p:nvSpPr>
        <p:spPr>
          <a:xfrm>
            <a:off x="3477895" y="2105660"/>
            <a:ext cx="2637155" cy="1061720"/>
          </a:xfrm>
          <a:prstGeom prst="roundRect">
            <a:avLst/>
          </a:prstGeom>
          <a:solidFill>
            <a:schemeClr val="accent6">
              <a:alpha val="34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6708775" y="3677285"/>
            <a:ext cx="4007485" cy="2682875"/>
          </a:xfrm>
          <a:prstGeom prst="roundRect">
            <a:avLst/>
          </a:prstGeom>
          <a:solidFill>
            <a:schemeClr val="accent6">
              <a:alpha val="34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晶方科技和华润微的卖出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640" y="600710"/>
            <a:ext cx="2439035" cy="56572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385" y="689610"/>
            <a:ext cx="3828415" cy="341249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420" y="600710"/>
            <a:ext cx="2555240" cy="566039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875655" y="5660390"/>
            <a:ext cx="6316980" cy="922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/>
              <a:t>以上为特定客户、特定时间区间的历史业绩，个别情况不代表普遍现象，个股历史涨幅不预示其未来表现，</a:t>
            </a:r>
            <a:endParaRPr lang="zh-CN" altLang="en-US" sz="1400" b="1"/>
          </a:p>
          <a:p>
            <a:r>
              <a:rPr lang="zh-CN" altLang="en-US" sz="1400" b="1"/>
              <a:t>过往收益亦不代表未来收益承诺。市场有风险，投资需谨慎！</a:t>
            </a:r>
            <a:endParaRPr lang="zh-CN" altLang="en-US" sz="1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780" y="708025"/>
            <a:ext cx="2856865" cy="47752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5820410" y="4260215"/>
            <a:ext cx="31826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不要去重仓挑战回踩趋势</a:t>
            </a:r>
            <a:endParaRPr lang="zh-CN" altLang="en-US" b="1"/>
          </a:p>
          <a:p>
            <a:r>
              <a:rPr lang="zh-CN" altLang="en-US" b="1"/>
              <a:t>不要拿利润去抗趋势</a:t>
            </a:r>
            <a:endParaRPr lang="zh-CN" altLang="en-US" b="1"/>
          </a:p>
          <a:p>
            <a:r>
              <a:rPr lang="zh-CN" altLang="en-US" b="1"/>
              <a:t>不要为了摊低成本而侥幸加仓</a:t>
            </a:r>
            <a:endParaRPr lang="zh-CN" altLang="en-US" b="1"/>
          </a:p>
          <a:p>
            <a:r>
              <a:rPr lang="zh-CN" altLang="en-US" b="1"/>
              <a:t>成本优势才是核心</a:t>
            </a:r>
            <a:endParaRPr lang="zh-CN" altLang="en-US" b="1"/>
          </a:p>
        </p:txBody>
      </p:sp>
    </p:spTree>
    <p:custDataLst>
      <p:tags r:id="rId5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主题确认</a:t>
            </a:r>
            <a:r>
              <a:rPr lang="en-US" alt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  </a:t>
            </a:r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长电启动到标准卖出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580" y="727710"/>
            <a:ext cx="3836670" cy="565912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595" y="788035"/>
            <a:ext cx="6770370" cy="511683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" name="圆角矩形 6"/>
          <p:cNvSpPr/>
          <p:nvPr/>
        </p:nvSpPr>
        <p:spPr>
          <a:xfrm>
            <a:off x="623570" y="4690110"/>
            <a:ext cx="3759835" cy="1688465"/>
          </a:xfrm>
          <a:prstGeom prst="roundRect">
            <a:avLst/>
          </a:prstGeom>
          <a:solidFill>
            <a:schemeClr val="accent6">
              <a:alpha val="17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726180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华润微</a:t>
            </a:r>
            <a:r>
              <a:rPr lang="en-US" alt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 </a:t>
            </a:r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从盈利到亏损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50745" y="5590540"/>
            <a:ext cx="6316980" cy="922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/>
              <a:t>以上为特定客户、特定时间区间的历史业绩，个别情况不代表普遍现象，个股历史涨幅不预示其未来表现，</a:t>
            </a:r>
            <a:endParaRPr lang="zh-CN" altLang="en-US" sz="1400" b="1"/>
          </a:p>
          <a:p>
            <a:r>
              <a:rPr lang="zh-CN" altLang="en-US" sz="1400" b="1"/>
              <a:t>过往收益亦不代表未来收益承诺。市场有风险，投资需谨慎！</a:t>
            </a:r>
            <a:endParaRPr lang="zh-CN" altLang="en-US" sz="14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8335" y="1156970"/>
            <a:ext cx="3774440" cy="397764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220" y="1156970"/>
            <a:ext cx="4359275" cy="3978275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01745" y="9525"/>
            <a:ext cx="535114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蓝色光标的低吸到卖出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200150"/>
            <a:ext cx="5005070" cy="428244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900" y="1200150"/>
            <a:ext cx="4952365" cy="428307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951355" y="3173095"/>
            <a:ext cx="8177530" cy="11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66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看图说话</a:t>
            </a:r>
            <a:endParaRPr lang="zh-CN" altLang="en-US" sz="66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37990" y="1863725"/>
            <a:ext cx="360362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PART  01</a:t>
            </a:r>
            <a:endParaRPr sz="4800">
              <a:ln w="9525">
                <a:noFill/>
                <a:prstDash val="solid"/>
              </a:ln>
              <a:gradFill>
                <a:gsLst>
                  <a:gs pos="0">
                    <a:srgbClr val="F81210"/>
                  </a:gs>
                  <a:gs pos="100000">
                    <a:srgbClr val="B10310"/>
                  </a:gs>
                </a:gsLst>
                <a:lin ang="0" scaled="1"/>
              </a:gradFill>
              <a:effectLst/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01745" y="9525"/>
            <a:ext cx="458787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看图说话</a:t>
            </a:r>
            <a:r>
              <a:rPr lang="en-US" altLang="zh-CN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-</a:t>
            </a:r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牛熊线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" y="676275"/>
            <a:ext cx="5909310" cy="284861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030" y="676275"/>
            <a:ext cx="5428615" cy="284861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0" y="3757295"/>
            <a:ext cx="5909945" cy="270129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862330" y="1696720"/>
            <a:ext cx="17665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中船特气</a:t>
            </a:r>
            <a:endParaRPr lang="zh-CN" altLang="en-US" b="1"/>
          </a:p>
          <a:p>
            <a:r>
              <a:rPr lang="zh-CN" altLang="en-US" b="1"/>
              <a:t>电子特气龙头</a:t>
            </a:r>
            <a:endParaRPr lang="zh-CN" altLang="en-US" b="1"/>
          </a:p>
        </p:txBody>
      </p:sp>
      <p:sp>
        <p:nvSpPr>
          <p:cNvPr id="10" name="文本框 9"/>
          <p:cNvSpPr txBox="1"/>
          <p:nvPr/>
        </p:nvSpPr>
        <p:spPr>
          <a:xfrm>
            <a:off x="6823710" y="1696720"/>
            <a:ext cx="1653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风华高科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MLCC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龙头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19150" y="4229100"/>
            <a:ext cx="19405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江海股份</a:t>
            </a:r>
            <a:endParaRPr lang="zh-CN" altLang="en-US" b="1"/>
          </a:p>
          <a:p>
            <a:r>
              <a:rPr lang="zh-CN" altLang="en-US" b="1"/>
              <a:t>超级电容龙头</a:t>
            </a:r>
            <a:endParaRPr lang="zh-CN" altLang="en-US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030" y="3757295"/>
            <a:ext cx="5428615" cy="27070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6924675" y="4229100"/>
            <a:ext cx="19405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航天发展</a:t>
            </a:r>
            <a:endParaRPr lang="zh-CN" altLang="en-US" b="1"/>
          </a:p>
          <a:p>
            <a:r>
              <a:rPr lang="zh-CN" altLang="en-US" b="1"/>
              <a:t>商业航天龙头</a:t>
            </a:r>
            <a:endParaRPr lang="zh-CN" altLang="en-US" b="1"/>
          </a:p>
        </p:txBody>
      </p: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8235" y="742315"/>
            <a:ext cx="7962900" cy="415353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2306320" y="9525"/>
            <a:ext cx="8589645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财富有数，规则中取</a:t>
            </a:r>
            <a:endParaRPr lang="zh-CN" altLang="en-US" sz="32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075" y="4971415"/>
            <a:ext cx="9974580" cy="15354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983230" y="49530"/>
            <a:ext cx="7075170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sz="32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了解客观规律，寻找合适波段</a:t>
            </a:r>
            <a:endParaRPr lang="zh-CN" sz="32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  <p:pic>
        <p:nvPicPr>
          <p:cNvPr id="4" name="图片 3" descr="行情的阶段（2021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4650" y="1142365"/>
            <a:ext cx="9465945" cy="493014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6548755" y="4942205"/>
            <a:ext cx="4089400" cy="10693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rgbClr val="0037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蓝色：</a:t>
            </a:r>
            <a:r>
              <a:rPr lang="zh-CN" altLang="en-US" sz="2000" b="1">
                <a:latin typeface="思源黑体 CN Bold" panose="020B0800000000000000" charset="-122"/>
                <a:ea typeface="思源黑体 CN Bold" panose="020B0800000000000000" charset="-122"/>
              </a:rPr>
              <a:t>概念挖掘期（消息潜伏）</a:t>
            </a:r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红色：</a:t>
            </a:r>
            <a:r>
              <a:rPr lang="zh-CN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概念</a:t>
            </a:r>
            <a:r>
              <a:rPr lang="zh-CN" altLang="en-US" sz="2000" b="1">
                <a:latin typeface="思源黑体 CN Bold" panose="020B0800000000000000" charset="-122"/>
                <a:ea typeface="思源黑体 CN Bold" panose="020B0800000000000000" charset="-122"/>
              </a:rPr>
              <a:t>爆发期（风口启动）</a:t>
            </a:r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r>
              <a:rPr lang="zh-CN" altLang="en-US" sz="2000" b="1">
                <a:solidFill>
                  <a:schemeClr val="accent3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黄色：</a:t>
            </a:r>
            <a:r>
              <a:rPr lang="zh-CN" altLang="en-US" sz="2000" b="1">
                <a:latin typeface="思源黑体 CN Bold" panose="020B0800000000000000" charset="-122"/>
                <a:ea typeface="思源黑体 CN Bold" panose="020B0800000000000000" charset="-122"/>
              </a:rPr>
              <a:t>白马趋势期（控盘强者恒强）</a:t>
            </a:r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  <a:p>
            <a:endParaRPr lang="zh-CN" altLang="en-US" sz="2000" b="1"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2159635" y="3173095"/>
            <a:ext cx="8177530" cy="11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66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涨停复制</a:t>
            </a:r>
            <a:r>
              <a:rPr lang="en-US" altLang="zh-CN" sz="66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sz="66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紫金龙头</a:t>
            </a:r>
            <a:endParaRPr lang="zh-CN" altLang="en-US" sz="66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37990" y="1863725"/>
            <a:ext cx="360362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PART  0</a:t>
            </a:r>
            <a:r>
              <a:rPr lang="en-US" sz="4800">
                <a:ln w="9525">
                  <a:noFill/>
                  <a:prstDash val="solid"/>
                </a:ln>
                <a:gradFill>
                  <a:gsLst>
                    <a:gs pos="0">
                      <a:srgbClr val="F81210"/>
                    </a:gs>
                    <a:gs pos="100000">
                      <a:srgbClr val="B10310"/>
                    </a:gs>
                  </a:gsLst>
                  <a:lin ang="0" scaled="1"/>
                </a:gradFill>
                <a:effectLst/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</a:rPr>
              <a:t>2</a:t>
            </a:r>
            <a:endParaRPr lang="en-US" sz="4800">
              <a:ln w="9525">
                <a:noFill/>
                <a:prstDash val="solid"/>
              </a:ln>
              <a:gradFill>
                <a:gsLst>
                  <a:gs pos="0">
                    <a:srgbClr val="F81210"/>
                  </a:gs>
                  <a:gs pos="100000">
                    <a:srgbClr val="B10310"/>
                  </a:gs>
                </a:gsLst>
                <a:lin ang="0" scaled="1"/>
              </a:gradFill>
              <a:effectLst/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68420" y="9525"/>
            <a:ext cx="458787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一，涨停复制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2465" y="916940"/>
            <a:ext cx="7690485" cy="46666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25" y="2837180"/>
            <a:ext cx="4053205" cy="223456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868420" y="9525"/>
            <a:ext cx="458787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n w="9525">
                  <a:noFill/>
                  <a:prstDash val="solid"/>
                </a:ln>
                <a:gradFill>
                  <a:gsLst>
                    <a:gs pos="0">
                      <a:srgbClr val="FFFAD2"/>
                    </a:gs>
                    <a:gs pos="100000">
                      <a:srgbClr val="FFEC4C">
                        <a:lumMod val="97000"/>
                        <a:lumOff val="3000"/>
                      </a:srgbClr>
                    </a:gs>
                  </a:gsLst>
                  <a:lin ang="5400000" scaled="1"/>
                </a:gradFill>
                <a:effectLst>
                  <a:outerShdw dist="63500" dir="5400000" algn="tl" rotWithShape="0">
                    <a:srgbClr val="9A030B"/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Heavy" panose="020B0A00000000000000" charset="-122"/>
                <a:sym typeface="+mn-ea"/>
              </a:rPr>
              <a:t>一，涨停复制</a:t>
            </a:r>
            <a:endParaRPr lang="zh-CN" altLang="en-US" sz="2800">
              <a:ln w="9525">
                <a:noFill/>
                <a:prstDash val="solid"/>
              </a:ln>
              <a:gradFill>
                <a:gsLst>
                  <a:gs pos="0">
                    <a:srgbClr val="FFFAD2"/>
                  </a:gs>
                  <a:gs pos="100000">
                    <a:srgbClr val="FFEC4C">
                      <a:lumMod val="97000"/>
                      <a:lumOff val="3000"/>
                    </a:srgbClr>
                  </a:gs>
                </a:gsLst>
                <a:lin ang="5400000" scaled="1"/>
              </a:gradFill>
              <a:effectLst>
                <a:outerShdw dist="63500" dir="5400000" algn="tl" rotWithShape="0">
                  <a:srgbClr val="9A030B"/>
                </a:outerShdw>
              </a:effectLst>
              <a:latin typeface="思源黑体 CN Bold" panose="020B0800000000000000" charset="-122"/>
              <a:ea typeface="思源黑体 CN Bold" panose="020B0800000000000000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0990" y="6582410"/>
            <a:ext cx="115906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经传多赢投资顾问:</a:t>
            </a:r>
            <a:r>
              <a:rPr lang="zh-CN" altLang="en-US" sz="1200">
                <a:solidFill>
                  <a:srgbClr val="FFFDEB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陈俊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丨执业编号:</a:t>
            </a:r>
            <a:r>
              <a:rPr lang="en-US" altLang="zh-CN" sz="1200">
                <a:solidFill>
                  <a:srgbClr val="FFFDEB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A1120619070007  </a:t>
            </a:r>
            <a:r>
              <a:rPr lang="zh-CN" altLang="en-US" sz="1200">
                <a:solidFill>
                  <a:srgbClr val="FFFEF6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风险提示:观点基于软件数据和理论模型分析，仅供参考，不构成买卖建议，股市有风险，投资需谨慎</a:t>
            </a:r>
            <a:endParaRPr lang="zh-CN" altLang="en-US" sz="1200">
              <a:solidFill>
                <a:srgbClr val="FFFEF6"/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8270" y="981075"/>
            <a:ext cx="9528175" cy="44958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1659255" y="5804535"/>
            <a:ext cx="9207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000" b="1"/>
              <a:t>10</a:t>
            </a:r>
            <a:r>
              <a:rPr lang="zh-CN" altLang="en-US" sz="2000" b="1"/>
              <a:t>日内涨停</a:t>
            </a:r>
            <a:r>
              <a:rPr lang="en-US" altLang="zh-CN" sz="2000" b="1"/>
              <a:t>+</a:t>
            </a:r>
            <a:r>
              <a:rPr lang="zh-CN" altLang="en-US" sz="2000" b="1"/>
              <a:t>红肥绿瘦</a:t>
            </a:r>
            <a:r>
              <a:rPr lang="en-US" altLang="zh-CN" sz="2000" b="1"/>
              <a:t>+</a:t>
            </a:r>
            <a:r>
              <a:rPr lang="zh-CN" altLang="en-US" sz="2000" b="1"/>
              <a:t>流动资金翻红</a:t>
            </a:r>
            <a:endParaRPr lang="zh-CN" altLang="en-US" sz="2000" b="1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27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28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29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31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32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33.xml><?xml version="1.0" encoding="utf-8"?>
<p:tagLst xmlns:p="http://schemas.openxmlformats.org/presentationml/2006/main">
  <p:tag name="KSO_WM_DIAGRAM_VIRTUALLY_FRAME" val="{&quot;height&quot;:281.7,&quot;left&quot;:480.05,&quot;top&quot;:94.6,&quot;width&quot;:424.45}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commondata" val="eyJoZGlkIjoiNzUyODQ2NTIxNzdjNDdjOWIxYjlkZGQxZjhmNmNjNj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3215</Words>
  <Application>WPS 演示</Application>
  <PresentationFormat>宽屏</PresentationFormat>
  <Paragraphs>224</Paragraphs>
  <Slides>28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5" baseType="lpstr">
      <vt:lpstr>Arial</vt:lpstr>
      <vt:lpstr>宋体</vt:lpstr>
      <vt:lpstr>Wingdings</vt:lpstr>
      <vt:lpstr>Wingdings</vt:lpstr>
      <vt:lpstr>思源黑体 CN Bold</vt:lpstr>
      <vt:lpstr>黑体</vt:lpstr>
      <vt:lpstr>思源黑体 CN Light</vt:lpstr>
      <vt:lpstr>思源黑体 CN Regular</vt:lpstr>
      <vt:lpstr>思源黑体 CN Heavy</vt:lpstr>
      <vt:lpstr>微软雅黑</vt:lpstr>
      <vt:lpstr>KSOFD723FC5D</vt:lpstr>
      <vt:lpstr>Segoe Print</vt:lpstr>
      <vt:lpstr>KSOF618801C0</vt:lpstr>
      <vt:lpstr>Arial Unicode MS</vt:lpstr>
      <vt:lpstr>Calibri</vt:lpstr>
      <vt:lpstr>KSOFBD28ECAF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Cj</cp:lastModifiedBy>
  <cp:revision>198</cp:revision>
  <dcterms:created xsi:type="dcterms:W3CDTF">2019-06-19T02:08:00Z</dcterms:created>
  <dcterms:modified xsi:type="dcterms:W3CDTF">2026-08-29T07:25:25Z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6B4292F79FAE435F87D38BD1AE4E404E_11</vt:lpwstr>
  </property>
</Properties>
</file>