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28" r:id="rId3"/>
    <p:sldId id="373" r:id="rId4"/>
    <p:sldId id="375" r:id="rId5"/>
    <p:sldId id="321" r:id="rId6"/>
    <p:sldId id="322" r:id="rId7"/>
    <p:sldId id="376" r:id="rId8"/>
    <p:sldId id="377" r:id="rId9"/>
    <p:sldId id="378" r:id="rId10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90" r:id="rId23"/>
    <p:sldId id="391" r:id="rId24"/>
    <p:sldId id="392" r:id="rId25"/>
    <p:sldId id="393" r:id="rId26"/>
    <p:sldId id="394" r:id="rId27"/>
    <p:sldId id="395" r:id="rId28"/>
    <p:sldId id="396" r:id="rId29"/>
    <p:sldId id="397" r:id="rId30"/>
    <p:sldId id="399" r:id="rId31"/>
    <p:sldId id="327" r:id="rId32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93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ags" Target="../tags/tag51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9.xml"/><Relationship Id="rId2" Type="http://schemas.openxmlformats.org/officeDocument/2006/relationships/image" Target="../media/image15.png"/><Relationship Id="rId1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1.xml"/><Relationship Id="rId2" Type="http://schemas.openxmlformats.org/officeDocument/2006/relationships/image" Target="../media/image16.png"/><Relationship Id="rId1" Type="http://schemas.openxmlformats.org/officeDocument/2006/relationships/tags" Target="../tags/tag60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3.xml"/><Relationship Id="rId2" Type="http://schemas.openxmlformats.org/officeDocument/2006/relationships/image" Target="../media/image17.png"/><Relationship Id="rId1" Type="http://schemas.openxmlformats.org/officeDocument/2006/relationships/tags" Target="../tags/tag6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5.xml"/><Relationship Id="rId2" Type="http://schemas.openxmlformats.org/officeDocument/2006/relationships/image" Target="../media/image18.png"/><Relationship Id="rId1" Type="http://schemas.openxmlformats.org/officeDocument/2006/relationships/tags" Target="../tags/tag64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20.xml"/><Relationship Id="rId4" Type="http://schemas.openxmlformats.org/officeDocument/2006/relationships/image" Target="../media/image10.pn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7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tags" Target="../tags/tag7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78.xml"/><Relationship Id="rId2" Type="http://schemas.openxmlformats.org/officeDocument/2006/relationships/image" Target="../media/image21.png"/><Relationship Id="rId1" Type="http://schemas.openxmlformats.org/officeDocument/2006/relationships/tags" Target="../tags/tag77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image" Target="../media/image22.png"/><Relationship Id="rId1" Type="http://schemas.openxmlformats.org/officeDocument/2006/relationships/tags" Target="../tags/tag79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2.xml"/><Relationship Id="rId2" Type="http://schemas.openxmlformats.org/officeDocument/2006/relationships/image" Target="../media/image23.png"/><Relationship Id="rId1" Type="http://schemas.openxmlformats.org/officeDocument/2006/relationships/tags" Target="../tags/tag81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7.xml"/><Relationship Id="rId2" Type="http://schemas.openxmlformats.org/officeDocument/2006/relationships/image" Target="../media/image24.png"/><Relationship Id="rId1" Type="http://schemas.openxmlformats.org/officeDocument/2006/relationships/tags" Target="../tags/tag86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89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tags" Target="../tags/tag88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91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2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image" Target="../media/image12.png"/><Relationship Id="rId3" Type="http://schemas.openxmlformats.org/officeDocument/2006/relationships/tags" Target="../tags/tag24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3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19380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 月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M2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同比增速 7.7%，比上个月降了 0.3 个百分点，后续大概率会慢慢回落至 6% 左右的中枢。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M2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代表全社会的财富增量，它的增速降下来，就意味着【普涨行情很难出现】，市场会高度结构化。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这个时候最忌讳重仓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 in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单一赛道。我给大家的建议是：几个核心方向都均衡布局一点，等到 8 月末中报基本披露完，我们再看哪些方向业绩真正超预期，再往那边倾斜仓位；哪些方向业绩不及预期，就把仓位降下来。（以免三四月份悲剧再次上演）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国内篇（普涨难现，结构是主基调）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345" y="3429000"/>
            <a:ext cx="4587875" cy="2738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335" y="3312160"/>
            <a:ext cx="5401945" cy="30016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47078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控制仓位、优化结构、灵活身段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这十二个字是下半年的操作总纲，大家一定要记牢：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【控制仓位】：单一个股千万别满仓梭哈。赌对了当然好，赌错了代价太大。就像今年三四月份，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 in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非硬科技方向的人，体验都非常差。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【优化结构】：方向不明朗的时候，先把仓位配均衡，不要重仓押注某一个赛道。8 月末中报落地前，谁也不能百分百确定哪个方向业绩最炸裂，均衡配置的好处是，不管最后哪个方向走出来，你都有仓位，调仓也方便。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【灵活身段】：一旦发现个股趋势不对、有效跌破智能辅助线，要果断走。现在的环境里，正常的标的都不会轻易跌破辅助线，如果别人都没破、你的票先破了，大概率是基本面有问题，别硬扛。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当然也会有主力借破位洗盘的情况，如果后面趋势重新走好，再买回来就行。这点摩擦成本和真踩雷的跌幅比起来，根本不算什么。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下半年操作十二字方针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主题篇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989965"/>
            <a:ext cx="11423650" cy="255333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结合主题涨停棱镜的动向，目前我们重点关注四个方向，大家可以围绕它们做提前布局：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**资源能源链**：有色、黄金、稀土、大宗商品涨价相关标的。这类企业盈利有保障，中报业绩确定性强，手中持有的可以先拿着，等中报落地再看要不要增仓。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**医药链**：重点是创新药、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CXO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方向，业绩韧性非常强，基本属于明牌。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**科技链**：人工智能产业链里，目前上榜的两个分支是大模型和云计算。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三大主题方向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080" y="3675380"/>
            <a:ext cx="8781415" cy="25844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黄金股：从主题涨停棱镜、产品涨价两个维度筛选，找回踩辅助线的标的即可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简单实用的选股方法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有色，黄金）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615" y="1896110"/>
            <a:ext cx="7101840" cy="42392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医药股：回溯 8 月 7 日医药涨停潮当天的上榜标的池，从中选符合三色主力、过了年线的品种；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简单实用的选股方法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医药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495" y="2133600"/>
            <a:ext cx="6787515" cy="40513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云计算：回溯 8 月 4 日登上涨停棱镜的标的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简单实用的选股方法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云计算）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30" y="2099945"/>
            <a:ext cx="6936740" cy="41402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配置篇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53232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日欧股市的启示：弱经济也能有强指数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先说日本：过去 6 年日元贬值 60%，国内经济低迷，老百姓日子并不好过，但日经 225 指数从 18000 点涨到接近 70000 点，翻了三倍还多。就算扣掉货币贬值的部分，日本核心资产也实实在在涨了一倍。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再看欧洲：法国、德国、英国，这几年产业没什么大突破，治安、移民问题一堆，经济增速常年低迷，但德国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DAX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指数 6 年涨了 1.2 倍，法国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CAC40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 4500 点涨到 8700 点，几乎翻倍，还在不断创历史新高。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为什么经济不好，股市反而能涨？核心三个逻辑：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第一，**经济不好，死的是小企业，龙头反而更赚钱**。中小企业扛不住风险倒闭，市场份额全被头部公司吃掉；经济稍微回暖，龙头还能顺势涨价，利润反而更厚。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第二，**核心公司赚的是全球的钱**。德国高端制造、日本汽车和电子巨头，它们的市场是全世界的，本国经济差一点，对整体业绩影响非常有限。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第三，**垄断型企业天然抗通胀**。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M2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每年都在涨，钱一直在印，物价一直在涨，但有垄断地位的企业可以随意提价，把成本转嫁给下游，利润水涨船高。苹果手机从不降价、高端白酒年年提价，本质都是这个逻辑。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股有没有长期机会？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4861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A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股的指数误区：别被上证指数 “骗” 了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很多人吐槽 “上证指数万年三四千点”，觉得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股没有长期机会，这是典型的被指数误导了。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上证指数包含近 3000 家公司，相当于全年级的总平均分，里面有尖子生，也有大量跟不上产业迭代的 “差生”。中国产业升级的速度太快了，30 年走完了海外上百年的路：08 年是银行地产牛市，15 年是互联网 +，21 年是新能源，现在是人工智能。产业一轮一轮换，老公司被淘汰，新公司加进来，全年级平均分自然拉不动。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但你看创业板指，只有 100 只股票，相当于动态调整的尖子班 —— 不行的踢出去，好的加进来。2019 年底 2000 点，高点到过 4300 多点，同样六年时间，也翻倍了，和德国、日本的核心指数涨幅没差多少。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科创板就更不用说了，从六七百点涨到最高 2200 多点，翻了三四倍。里面的龙头标的，比如澜起科技从 80 块涨到最高 300 多块，翻了三四倍；芯源股份翻了六七倍。你能说这不是牛市吗？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全球主流指数都是这个 “尖子班” 逻辑：日经 225、道琼斯 30、标普 500、富时 100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全都是优中选优，动态调整，长期自然向上。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股有没有长期机会？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宓睿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  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:A20250617003815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5361305" y="45180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40000"/>
              </a:lnSpc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10余年从业经验，主张“一切从简单出发，追求本质把握重点”。精通软件指标盈利模式，独创“四四原则”“至猎战法”“三天原则”等模式，善于在不同行情中运用不同盈利模式抉择市场机会。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5027930" y="788035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跟主题抓主线，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除</a:t>
            </a:r>
            <a:r>
              <a:rPr lang="en-US" altLang="zh-CN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“</a:t>
            </a: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四慌</a:t>
            </a:r>
            <a:r>
              <a:rPr lang="en-US" altLang="zh-CN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”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 descr="宓睿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65" y="696595"/>
            <a:ext cx="3829685" cy="52736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科普：黄金就是两年前的科创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8130" y="1024890"/>
            <a:ext cx="6398895" cy="381952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966335" y="3044825"/>
            <a:ext cx="7035165" cy="32569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005445" y="2487930"/>
            <a:ext cx="2238375" cy="34861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/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（截图来源于财联社）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科普：黄金就是两年前的科创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2740" y="1073150"/>
            <a:ext cx="11418570" cy="518033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现在的中东，正在进入 “权力真空时代”：美国战略收缩，不再像以前一样牢牢控制区域秩序；伊朗内部强硬派逐步掌权，革命卫队、国家安全委员会关键岗位持续换人；沙特、土耳其纷纷搞区域联盟，群雄逐鹿的格局已经形成。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参考历史，这种格局一旦形成，摩擦只会多不会少，油价中枢会长期易涨难跌。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而且不只是石油，全球资源国都在觉醒：刚果金限制铜矿石出口、印尼收紧镍铝出口、津巴布韦管控矿产…… 大家都不想再廉价出卖核心资源，集体抬升议价权。资源品集体涨价，最终都会传导到通胀层面，这就是黄金长期走牛最坚实的底层支撑。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更不用说真金白银的信号：我们央行从今年 3 月开始持续增持黄金，从单月买 1 吨，到 5 吨、8 吨、15 吨，7 月直接买了近 19 吨，越跌越买。主权资金的布局都是看五年十年的，这不是短线题材能解释的。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/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从技术面看，黄金指数已经走出月线级别金叉，这种级别的行情，都是以月为单位展开的，和之前科创 50 的月线行情量级相当。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黄金两种配置方案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" y="1207770"/>
            <a:ext cx="8685530" cy="51841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001760" y="2169795"/>
            <a:ext cx="3127375" cy="31076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适合错过低位、不想自己选股择时，只想配置黄金类资产的投资者。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这个策略是满仓运作，交易频率很低，一个月大概 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1-3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次调仓，不用自己盯盘操作。目前回撤处于相对低位，历史波动可控，适合作为资产配置的打底部分。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可以先拿一部分资金底仓进场，后续如果再有回调，再分批加仓，不用纠结买在最低点。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黄金两种配置方案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530" y="1148715"/>
            <a:ext cx="8105140" cy="48380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7480" y="1729105"/>
            <a:ext cx="3115310" cy="350774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喜欢自己操作个股的，可以从两个方向选股：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一是从 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猎手的产品涨价榜单里找，筛选和黄金高相关的品种；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二是从主题涨停棱镜里，找黄金板块上榜时的强势个股。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选股优先选已经站上年线、有三色主力（如果缺黄色控盘，个股要上年线）资金运作的品种，买点一定要等回调到辅助线附近，乖离率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以内再进场，绝对不能追高。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晓程科技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715" y="1042035"/>
            <a:ext cx="8717280" cy="5203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陪跑篇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大盘风险提醒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715" y="1076325"/>
            <a:ext cx="7052945" cy="47047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机会提醒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5" y="1362075"/>
            <a:ext cx="7202805" cy="42983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170" y="2165350"/>
            <a:ext cx="3073400" cy="25273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10" y="955040"/>
            <a:ext cx="2689225" cy="4784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005" y="955040"/>
            <a:ext cx="8503285" cy="47834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4225" y="2265680"/>
            <a:ext cx="8188325" cy="28613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月市场反弹到当前位置，很多投资者陷入了典型的 “四慌” 状态：买进去怕回调站岗，卖出去怕踏空卖飞，拿着个股天天冲高回落闹心，空仓看着涨又焦虑。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其实应对这种不上不下的震荡行情，核心思路从来不是 “全仓赌涨跌”，而是把仓位分层：底仓守住大趋势，浮仓应对洗盘，差价仓赚震荡的钱。既不因为调整乱割，也不因为上涨盲目追高，节奏顺了，心态自然就稳了。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92805" y="198755"/>
            <a:ext cx="5080000" cy="645160"/>
          </a:xfrm>
          <a:prstGeom prst="rect">
            <a:avLst/>
          </a:prstGeom>
        </p:spPr>
        <p:txBody>
          <a:bodyPr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海外和国内篇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主题篇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配置篇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陪跑篇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国外和国内篇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4090" y="2265680"/>
            <a:ext cx="10343515" cy="31692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、最新数据与口径调整：9 月加息概率大幅降低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 月 12 号美国公布了最新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数据：同比从上个月的 3.5% 回落至 3.4%，环比波动很小，整体处于温和回落的状态。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更关键的是，9 月份美国官方大概率会修改通胀统计口径 —— 把油价这种短期暴涨暴、跌的项目做平滑处理，相当于主动压低通胀读数。这么一来，9 月美联储加息的概率被大幅压缩，最近美股标普持续走牛、黄金稳步回升，就是先知先觉的资金在提前交易这个预期。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海外篇：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加息预期降温，黄金迎来配置窗口期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598295"/>
            <a:ext cx="11423650" cy="4861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、房价分化背后：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正在改写美国经济底层逻辑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现在美国楼市的分化特别有参考意义：纽约尤其是曼哈顿的房价还在涨，洛杉矶却量价疲软、成交很差。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纽约涨，涨的是金融核心区。华尔街的基金经理、大律师、生物医药精英，这几年跟着美股、跟着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赚得盆满钵满，奖金上涨自然带动核心区购房需求，支撑了房价。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洛杉矶弱，弱的是产业预期。硅谷就在周边，现在已经形成了一个很吊诡的闭环：大学生毕业找不到工作，担心被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替代；大厂码农被裁员，也找不到合适岗位；最后大家的出路都是拿融资创业做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AI，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而创业做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的目的，又是用技术替代更多岗位。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一边裁员、一边用创业继续 “优化” 岗位，所有人对未来工资预期都偏弱，谁敢买房？连好莱坞明星都受影响 ——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换脸、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生成内容越来越成熟，演员光环褪色，戏约减少，收入预期自然下行。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就业和收入预期走弱，房价就涨不动，房租自然很难持续上行，而房租又是通胀里权重最大的 “大象”。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所以美国通胀很难再出现前两年那种失控式上涨，这个逻辑链一定要看懂 —— 它直接决定了美联储后续很难再有暴力加息，货币政策大方向是边际缓和的。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海外篇：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加息预期降温，黄金迎来配置窗口期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50158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、黄金的 “靴子落地” 行情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很多朋友疑惑：既然加息概率降了，黄金为什么不是一路涨，而是涨几天、跌几天、又收回来？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这就是典型的靴子落地行情：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一开始市场担心通胀超预期、美联储加息，黄金持续承压；哪怕原油冲高接近百元，黄金都没创新低，说明已经有资金在提前交易降息预期。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等到通胀数据正式落地，加息概率大降，黄金开始拉升；等所有人都确认 “不加息” 这个利好，市场情绪一致性太高的时候，短线资金就会选择落袋为安，黄金顺势回调几天；等这部分抛压消化完，长期资金继续进场，价格又会收回来。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1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这里也再强调一次黄金的定位：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它是长周期配置型资产，对标两年前六七百点的科创板 —— 当时拿住的朋友，现在基本都有两三倍甚至三四倍的收益。黄金也是同理，别总想着抄到 850、880 的绝对最低点，也别总想卖在最高点，总想精准踩每一个拐点的人，最后大多都会被甩下车。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如果错过了之前的低位区间，接下来就沿着趋势线做节奏：辅助线附近低吸，偏离辅助线太远就减掉一部分浮仓，底仓坚决不动，只拿浮仓做波段。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海外篇：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加息预期降温，黄金迎来配置窗口期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4861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后续三个关键时间点，8-10 月是难得的交易窗口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第一，8 月底全球央行年会。沃什会发表正式讲话，下半年的政策倾向会更清晰，做黄金的朋友重点关注。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第二，10 月头部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公司上市。这是本轮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行情的重要节点，上市前市场会尽量维持情绪热度；但上市后如果没有新的故事、新的预期，就要提防利好兑现的回调风险，做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软、硬件的朋友要留个心眼。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第三，11 月初美国中期选举。它直接决定后续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产业政策、财政政策的走向，对美股科技股影响极大，和美股关联度高的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股科技标的也会受波及。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整体来看，9 月加息基本没戏，8-10 月这三个月海外货币环境相对温和，是非常难得的交易窗口期。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不像 7 月份，全市场都在纠结加不加息，大盘被压得抬不起头。现在 7 月已经跌出了足够低的操作区间，叠加接下来两个月货币政策干扰少，大家完全不用慌张，黄金个股回踩辅助线就好好参与，但【千万不要追高】。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海外篇（小结）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3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7942</Words>
  <Application>WPS 演示</Application>
  <PresentationFormat>宽屏</PresentationFormat>
  <Paragraphs>223</Paragraphs>
  <Slides>29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Wingdings</vt:lpstr>
      <vt:lpstr>思源黑体 Medium</vt:lpstr>
      <vt:lpstr>黑体</vt:lpstr>
      <vt:lpstr>思源黑体 CN Light</vt:lpstr>
      <vt:lpstr>思源黑体 CN Bold</vt:lpstr>
      <vt:lpstr>思源黑体 CN Normal</vt:lpstr>
      <vt:lpstr>Arial Unicode MS</vt:lpstr>
      <vt:lpstr>Calibri</vt:lpstr>
      <vt:lpstr>KSOF618801C0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宓睿</cp:lastModifiedBy>
  <cp:revision>357</cp:revision>
  <dcterms:created xsi:type="dcterms:W3CDTF">2022-12-31T05:43:00Z</dcterms:created>
  <dcterms:modified xsi:type="dcterms:W3CDTF">2026-08-21T07:28:45Z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2940D9413DE64B5696F76C7D324D51E1_13</vt:lpwstr>
  </property>
</Properties>
</file>