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83" r:id="rId3"/>
    <p:sldId id="334" r:id="rId4"/>
    <p:sldId id="321" r:id="rId5"/>
    <p:sldId id="322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27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89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6.xml"/><Relationship Id="rId4" Type="http://schemas.openxmlformats.org/officeDocument/2006/relationships/image" Target="../media/image25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32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7.xml"/><Relationship Id="rId4" Type="http://schemas.openxmlformats.org/officeDocument/2006/relationships/image" Target="../media/image33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image" Target="../media/image34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0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2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1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jpe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48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7.xml"/><Relationship Id="rId4" Type="http://schemas.openxmlformats.org/officeDocument/2006/relationships/image" Target="../media/image21.png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0.xml"/><Relationship Id="rId4" Type="http://schemas.openxmlformats.org/officeDocument/2006/relationships/image" Target="../media/image22.pn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长沙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消费的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巨变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" y="1644015"/>
            <a:ext cx="5885815" cy="29762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1455" y="4969510"/>
            <a:ext cx="5885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新消费的典型代表</a:t>
            </a:r>
            <a:r>
              <a:rPr lang="en-US" altLang="zh-CN" b="1">
                <a:solidFill>
                  <a:srgbClr val="FF0000"/>
                </a:solidFill>
              </a:rPr>
              <a:t> ——  </a:t>
            </a:r>
            <a:r>
              <a:rPr lang="zh-CN" altLang="en-US" b="1">
                <a:solidFill>
                  <a:srgbClr val="FF0000"/>
                </a:solidFill>
              </a:rPr>
              <a:t>新型消费</a:t>
            </a:r>
            <a:r>
              <a:rPr lang="zh-CN" altLang="en-US" b="1">
                <a:solidFill>
                  <a:srgbClr val="FF0000"/>
                </a:solidFill>
              </a:rPr>
              <a:t>场景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190" y="1644015"/>
            <a:ext cx="5811520" cy="29768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145530" y="4969510"/>
            <a:ext cx="5885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健康消费的典型代表</a:t>
            </a:r>
            <a:r>
              <a:rPr lang="en-US" altLang="zh-CN" b="1">
                <a:solidFill>
                  <a:srgbClr val="FF0000"/>
                </a:solidFill>
              </a:rPr>
              <a:t> ——  </a:t>
            </a:r>
            <a:r>
              <a:rPr lang="zh-CN" altLang="en-US" b="1">
                <a:solidFill>
                  <a:srgbClr val="FF0000"/>
                </a:solidFill>
              </a:rPr>
              <a:t>创新药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健康</a:t>
            </a:r>
            <a:r>
              <a:rPr lang="zh-CN" altLang="en-US" b="1">
                <a:solidFill>
                  <a:srgbClr val="FF0000"/>
                </a:solidFill>
              </a:rPr>
              <a:t>食品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新消费</a:t>
            </a:r>
            <a:r>
              <a:rPr lang="en-US" altLang="zh-CN" sz="4800" b="1">
                <a:solidFill>
                  <a:schemeClr val="bg1"/>
                </a:solidFill>
                <a:sym typeface="+mn-ea"/>
              </a:rPr>
              <a:t> &amp; 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健康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消费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255" y="1009650"/>
            <a:ext cx="9585960" cy="50907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4380" y="6156960"/>
            <a:ext cx="10633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业绩已经出现反转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减重药预期打开空间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控盘度上升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熊线上穿突破回踩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关注回踩后再次启动机会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什么是硬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科技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0" y="1731010"/>
            <a:ext cx="9271000" cy="43967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04820" y="1186180"/>
            <a:ext cx="6132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材料、零部件、设备、产线系统等等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5" y="1731010"/>
            <a:ext cx="7002780" cy="15132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44140" y="6242685"/>
            <a:ext cx="6372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新兴科技领域有很多的变化，需要不断的验证</a:t>
            </a:r>
            <a:r>
              <a:rPr lang="zh-CN" altLang="en-US" b="1">
                <a:solidFill>
                  <a:srgbClr val="FF0000"/>
                </a:solidFill>
              </a:rPr>
              <a:t>信息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让科幻照进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现实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070" y="2269490"/>
            <a:ext cx="8979535" cy="4258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45" y="1187450"/>
            <a:ext cx="6226175" cy="22415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564245" y="1292860"/>
            <a:ext cx="3388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硬核科技从来不是一蹴而就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接</a:t>
            </a:r>
            <a:r>
              <a:rPr lang="zh-CN" altLang="en-US" b="1">
                <a:solidFill>
                  <a:srgbClr val="FF0000"/>
                </a:solidFill>
              </a:rPr>
              <a:t>受波动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看长做短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市场多元的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必然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4800" b="1">
                <a:solidFill>
                  <a:schemeClr val="bg1"/>
                </a:solidFill>
                <a:sym typeface="+mn-ea"/>
              </a:rPr>
              <a:t>A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股市场的认知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变化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95" y="1900555"/>
            <a:ext cx="5091430" cy="1089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" y="3429000"/>
            <a:ext cx="5091430" cy="19888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57900" y="1886585"/>
            <a:ext cx="56375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A</a:t>
            </a:r>
            <a:r>
              <a:rPr lang="zh-CN" altLang="en-US" sz="2000" b="1">
                <a:solidFill>
                  <a:srgbClr val="FF0000"/>
                </a:solidFill>
              </a:rPr>
              <a:t>股市场的核心问题不是在二级市场的交易环节，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但普通股民亏钱的核心问题基本都是交易问题。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57900" y="3428683"/>
            <a:ext cx="5080000" cy="225615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投资收益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贝塔收益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阿尔法收益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伽马收益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20000"/>
              </a:lnSpc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贝塔收益就是靠市场整体趋势向上带来的平均收益；阿尔法收益就是靠精选市场中的优质个股，带来的相较于市场整体的超额收益；而投资当中的伽马收益则是靠投资行为（低买高卖）带来的收益。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大多数人的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伽马收益是负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收益。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策略猎手不是一个分析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工具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560" y="1166495"/>
            <a:ext cx="9785350" cy="45250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81935" y="5763260"/>
            <a:ext cx="6579235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>
                <a:solidFill>
                  <a:srgbClr val="FF0000"/>
                </a:solidFill>
              </a:rPr>
              <a:t>策略猎手是给</a:t>
            </a: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懒人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r>
              <a:rPr lang="zh-CN" altLang="en-US" b="1">
                <a:solidFill>
                  <a:srgbClr val="FF0000"/>
                </a:solidFill>
              </a:rPr>
              <a:t>用的</a:t>
            </a:r>
            <a:endParaRPr lang="zh-CN" altLang="en-US" b="1">
              <a:solidFill>
                <a:srgbClr val="FF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b="1">
                <a:solidFill>
                  <a:srgbClr val="FF0000"/>
                </a:solidFill>
              </a:rPr>
              <a:t>让策略猎手去实现结果的获得感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你自己去追逐过程的成就</a:t>
            </a:r>
            <a:r>
              <a:rPr lang="zh-CN" altLang="en-US" b="1">
                <a:solidFill>
                  <a:srgbClr val="FF0000"/>
                </a:solidFill>
              </a:rPr>
              <a:t>感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坚定买方投顾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服务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经传多赢不仅仅是做软件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的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" y="951865"/>
            <a:ext cx="2868295" cy="56305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60470" y="1341120"/>
            <a:ext cx="771080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投资顾问（软件）服务</a:t>
            </a:r>
            <a:r>
              <a:rPr lang="en-US" altLang="zh-CN" sz="2000" b="1">
                <a:solidFill>
                  <a:schemeClr val="bg1"/>
                </a:solidFill>
              </a:rPr>
              <a:t> —— 20</a:t>
            </a:r>
            <a:r>
              <a:rPr lang="zh-CN" altLang="en-US" sz="2000" b="1">
                <a:solidFill>
                  <a:schemeClr val="bg1"/>
                </a:solidFill>
              </a:rPr>
              <a:t>余年，服务过百万</a:t>
            </a:r>
            <a:r>
              <a:rPr lang="en-US" altLang="zh-CN" sz="2000" b="1">
                <a:solidFill>
                  <a:schemeClr val="bg1"/>
                </a:solidFill>
              </a:rPr>
              <a:t>+</a:t>
            </a:r>
            <a:r>
              <a:rPr lang="zh-CN" altLang="en-US" sz="2000" b="1">
                <a:solidFill>
                  <a:schemeClr val="bg1"/>
                </a:solidFill>
              </a:rPr>
              <a:t>的中小投资者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私募基金</a:t>
            </a:r>
            <a:r>
              <a:rPr lang="en-US" altLang="zh-CN" sz="2000" b="1">
                <a:solidFill>
                  <a:schemeClr val="bg1"/>
                </a:solidFill>
              </a:rPr>
              <a:t> —— 2018</a:t>
            </a:r>
            <a:r>
              <a:rPr lang="zh-CN" altLang="en-US" sz="2000" b="1">
                <a:solidFill>
                  <a:schemeClr val="bg1"/>
                </a:solidFill>
              </a:rPr>
              <a:t>年成立运行，以中性对冲、指数增强、期货高频等方向为主。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公募基金（严选）代销</a:t>
            </a:r>
            <a:r>
              <a:rPr lang="en-US" altLang="zh-CN" sz="2000" b="1">
                <a:solidFill>
                  <a:srgbClr val="FF0000"/>
                </a:solidFill>
              </a:rPr>
              <a:t>  ——  </a:t>
            </a:r>
            <a:r>
              <a:rPr lang="zh-CN" altLang="en-US" sz="2000" b="1">
                <a:solidFill>
                  <a:srgbClr val="FF0000"/>
                </a:solidFill>
              </a:rPr>
              <a:t>即将启动</a:t>
            </a:r>
            <a:r>
              <a:rPr lang="en-US" altLang="zh-CN" sz="2000" b="1">
                <a:solidFill>
                  <a:srgbClr val="FF0000"/>
                </a:solidFill>
              </a:rPr>
              <a:t>  </a:t>
            </a:r>
            <a:r>
              <a:rPr lang="zh-CN" altLang="en-US" sz="2000" b="1">
                <a:solidFill>
                  <a:srgbClr val="FF0000"/>
                </a:solidFill>
              </a:rPr>
              <a:t>敬请期待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94605" y="5109845"/>
            <a:ext cx="5042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什么是买方投顾</a:t>
            </a:r>
            <a:r>
              <a:rPr lang="en-US" altLang="zh-CN" b="1">
                <a:solidFill>
                  <a:schemeClr val="bg1"/>
                </a:solidFill>
              </a:rPr>
              <a:t>  ——  </a:t>
            </a:r>
            <a:r>
              <a:rPr lang="zh-CN" altLang="en-US" b="1">
                <a:solidFill>
                  <a:schemeClr val="bg1"/>
                </a:solidFill>
              </a:rPr>
              <a:t>提供</a:t>
            </a:r>
            <a:r>
              <a:rPr lang="en-US" altLang="zh-CN" b="1">
                <a:solidFill>
                  <a:schemeClr val="bg1"/>
                </a:solidFill>
              </a:rPr>
              <a:t>“</a:t>
            </a:r>
            <a:r>
              <a:rPr lang="zh-CN" altLang="en-US" b="1">
                <a:solidFill>
                  <a:schemeClr val="bg1"/>
                </a:solidFill>
              </a:rPr>
              <a:t>您</a:t>
            </a:r>
            <a:r>
              <a:rPr lang="en-US" altLang="zh-CN" b="1">
                <a:solidFill>
                  <a:schemeClr val="bg1"/>
                </a:solidFill>
              </a:rPr>
              <a:t>”</a:t>
            </a:r>
            <a:r>
              <a:rPr lang="zh-CN" altLang="en-US" b="1">
                <a:solidFill>
                  <a:schemeClr val="bg1"/>
                </a:solidFill>
              </a:rPr>
              <a:t>所想要的</a:t>
            </a:r>
            <a:r>
              <a:rPr lang="zh-CN" altLang="en-US" b="1">
                <a:solidFill>
                  <a:schemeClr val="bg1"/>
                </a:solidFill>
              </a:rPr>
              <a:t>服务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4730750" y="788035"/>
            <a:ext cx="640461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</a:t>
            </a: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r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谁领</a:t>
            </a: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风骚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经传多赢投顾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总监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1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从业20年，科班出身，有过私募实操和顾问咨询等多维度经验。曾任职全日制重本大学讲师，完成过千场千人股民讲座，著有《唯信号论-系统篇》一书。其所创立的“三维一体”投资体系深受投资者喜爱。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75020" y="3639185"/>
            <a:ext cx="471106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孙硌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:A1120613090005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2" name="图片 11" descr="色阶 7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355" y="560705"/>
            <a:ext cx="3453130" cy="54063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何谓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“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转型牛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”</a:t>
              </a:r>
              <a:endPara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怎么转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往哪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转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市场多元的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必然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坚定买方投顾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服务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何谓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转型牛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en-US" alt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179705"/>
            <a:ext cx="7955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何谓</a:t>
            </a:r>
            <a:r>
              <a:rPr lang="en-US" altLang="zh-CN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转型牛</a:t>
            </a:r>
            <a:r>
              <a:rPr lang="en-US" altLang="zh-CN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en-US" altLang="zh-CN" sz="6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45" y="1165860"/>
            <a:ext cx="2219960" cy="2831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505" y="1172845"/>
            <a:ext cx="2212340" cy="28244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45" y="4147820"/>
            <a:ext cx="4418965" cy="243522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8964930" y="1195070"/>
            <a:ext cx="2519680" cy="5403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775" y="1194435"/>
            <a:ext cx="3832860" cy="21570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2855" y="3422015"/>
            <a:ext cx="3822065" cy="21361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74285" y="5631180"/>
            <a:ext cx="377761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转型牛本质上是百年之</a:t>
            </a:r>
            <a:r>
              <a:rPr lang="zh-CN" altLang="en-US" sz="2000" b="1">
                <a:solidFill>
                  <a:srgbClr val="FF0000"/>
                </a:solidFill>
              </a:rPr>
              <a:t>大变局下</a:t>
            </a:r>
            <a:r>
              <a:rPr lang="en-US" altLang="zh-CN" sz="2000" b="1">
                <a:solidFill>
                  <a:srgbClr val="FF0000"/>
                </a:solidFill>
              </a:rPr>
              <a:t>A</a:t>
            </a:r>
            <a:r>
              <a:rPr lang="zh-CN" altLang="en-US" sz="2000" b="1">
                <a:solidFill>
                  <a:srgbClr val="FF0000"/>
                </a:solidFill>
              </a:rPr>
              <a:t>股市场的机遇性选择。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179705"/>
            <a:ext cx="7955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东升西降不是简单零和博弈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26110" y="1398270"/>
            <a:ext cx="5357495" cy="31819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26110" y="4726305"/>
            <a:ext cx="5357495" cy="1710690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lnSpc>
                <a:spcPct val="130000"/>
              </a:lnSpc>
            </a:pP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        6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12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日，安永发布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2025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年上半年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中国内地和香港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IPO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市场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报告显示，上半年香港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IPO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活动表现抢眼，筹资额占全球总筹资额的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24%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，较去年上半年的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3%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有了极大提高。得益于大型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IPO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推动，港交所以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140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亿美元募资规模登顶全球。</a:t>
            </a:r>
            <a:endParaRPr lang="zh-CN" altLang="en-US" sz="1600" b="1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92850" y="1398270"/>
            <a:ext cx="5278120" cy="10045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ct val="110000"/>
              </a:lnSpc>
            </a:pPr>
            <a:r>
              <a:rPr lang="zh-CN" altLang="en-US" b="1" i="0">
                <a:solidFill>
                  <a:srgbClr val="F8FAFF"/>
                </a:solidFill>
                <a:latin typeface="quote-cjk-patch"/>
                <a:ea typeface="quote-cjk-patch"/>
              </a:rPr>
              <a:t>伦敦会谈是中美贸易冲突从“全面对抗”转向“局部博弈”的标志性事件。中美从</a:t>
            </a:r>
            <a:r>
              <a:rPr lang="en-US" altLang="zh-CN" b="1" i="0">
                <a:solidFill>
                  <a:srgbClr val="F8FAFF"/>
                </a:solidFill>
                <a:latin typeface="quote-cjk-patch"/>
                <a:ea typeface="quote-cjk-patch"/>
              </a:rPr>
              <a:t>“</a:t>
            </a:r>
            <a:r>
              <a:rPr lang="zh-CN" altLang="en-US" b="1" i="0">
                <a:solidFill>
                  <a:srgbClr val="F8FAFF"/>
                </a:solidFill>
                <a:latin typeface="quote-cjk-patch"/>
                <a:ea typeface="quote-cjk-patch"/>
              </a:rPr>
              <a:t>关税战</a:t>
            </a:r>
            <a:r>
              <a:rPr lang="en-US" altLang="zh-CN" b="1" i="0">
                <a:solidFill>
                  <a:srgbClr val="F8FAFF"/>
                </a:solidFill>
                <a:latin typeface="quote-cjk-patch"/>
                <a:ea typeface="quote-cjk-patch"/>
              </a:rPr>
              <a:t>”</a:t>
            </a:r>
            <a:r>
              <a:rPr lang="zh-CN" altLang="en-US" b="1" i="0">
                <a:solidFill>
                  <a:srgbClr val="F8FAFF"/>
                </a:solidFill>
                <a:latin typeface="quote-cjk-patch"/>
                <a:ea typeface="quote-cjk-patch"/>
              </a:rPr>
              <a:t>转向</a:t>
            </a:r>
            <a:r>
              <a:rPr lang="en-US" altLang="zh-CN" b="1" i="0">
                <a:solidFill>
                  <a:srgbClr val="F8FAFF"/>
                </a:solidFill>
                <a:latin typeface="quote-cjk-patch"/>
                <a:ea typeface="quote-cjk-patch"/>
              </a:rPr>
              <a:t>“</a:t>
            </a:r>
            <a:r>
              <a:rPr lang="zh-CN" altLang="en-US" b="1" i="0">
                <a:solidFill>
                  <a:srgbClr val="F8FAFF"/>
                </a:solidFill>
                <a:latin typeface="quote-cjk-patch"/>
                <a:ea typeface="quote-cjk-patch"/>
              </a:rPr>
              <a:t>资源</a:t>
            </a:r>
            <a:r>
              <a:rPr lang="en-US" altLang="zh-CN" b="1" i="0">
                <a:solidFill>
                  <a:srgbClr val="F8FAFF"/>
                </a:solidFill>
                <a:latin typeface="quote-cjk-patch"/>
                <a:ea typeface="quote-cjk-patch"/>
              </a:rPr>
              <a:t>-</a:t>
            </a:r>
            <a:r>
              <a:rPr lang="zh-CN" altLang="en-US" b="1" i="0">
                <a:solidFill>
                  <a:srgbClr val="F8FAFF"/>
                </a:solidFill>
                <a:latin typeface="quote-cjk-patch"/>
                <a:ea typeface="quote-cjk-patch"/>
              </a:rPr>
              <a:t>技术置换战</a:t>
            </a:r>
            <a:r>
              <a:rPr lang="en-US" altLang="zh-CN" b="1" i="0">
                <a:solidFill>
                  <a:srgbClr val="F8FAFF"/>
                </a:solidFill>
                <a:latin typeface="quote-cjk-patch"/>
                <a:ea typeface="quote-cjk-patch"/>
              </a:rPr>
              <a:t>”</a:t>
            </a:r>
            <a:r>
              <a:rPr lang="zh-CN" altLang="en-US" b="1" i="0">
                <a:solidFill>
                  <a:srgbClr val="F8FAFF"/>
                </a:solidFill>
                <a:latin typeface="quote-cjk-patch"/>
                <a:ea typeface="宋体" panose="02010600030101010101" pitchFamily="2" charset="-122"/>
              </a:rPr>
              <a:t>。</a:t>
            </a:r>
            <a:endParaRPr lang="zh-CN" altLang="en-US" b="1" i="0">
              <a:solidFill>
                <a:srgbClr val="F8FAFF"/>
              </a:solidFill>
              <a:latin typeface="quote-cjk-patch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/>
          <p:nvPr/>
        </p:nvPicPr>
        <p:blipFill>
          <a:blip r:embed="rId5"/>
          <a:stretch>
            <a:fillRect/>
          </a:stretch>
        </p:blipFill>
        <p:spPr>
          <a:xfrm>
            <a:off x="6292850" y="2655189"/>
            <a:ext cx="5273040" cy="3517392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怎么转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往哪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179705"/>
            <a:ext cx="7955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谋全局而精微</a:t>
            </a:r>
            <a:r>
              <a:rPr lang="en-US" altLang="zh-CN" sz="48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聚合力以致远</a:t>
            </a:r>
            <a:endParaRPr lang="zh-CN" altLang="en-US" sz="4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0830" y="1283335"/>
            <a:ext cx="6530340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能够在科技</a:t>
            </a:r>
            <a:r>
              <a:rPr lang="zh-CN" altLang="en-US">
                <a:solidFill>
                  <a:schemeClr val="bg1"/>
                </a:solidFill>
              </a:rPr>
              <a:t>生活领域找到落地实用场景的硬科技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需求得到验证并且已经形成消费习惯的新型消费</a:t>
            </a:r>
            <a:r>
              <a:rPr lang="zh-CN" altLang="en-US">
                <a:solidFill>
                  <a:schemeClr val="bg1"/>
                </a:solidFill>
              </a:rPr>
              <a:t>品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505" y="2473325"/>
            <a:ext cx="5127625" cy="31153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29815" y="5811520"/>
            <a:ext cx="7182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对热点和风口，可以顺势和借势，但不要做被吹上天的那头🐖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谋全局而精微</a:t>
            </a:r>
            <a:r>
              <a:rPr lang="en-US" altLang="zh-CN" sz="4800" b="1">
                <a:solidFill>
                  <a:schemeClr val="bg1"/>
                </a:solidFill>
                <a:sym typeface="+mn-ea"/>
              </a:rPr>
              <a:t>--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如何拆解大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消费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960" y="1141730"/>
            <a:ext cx="9276715" cy="38207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04440" y="5234305"/>
            <a:ext cx="713359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60000"/>
              </a:lnSpc>
            </a:pPr>
            <a:r>
              <a:rPr lang="zh-CN" altLang="en-US" b="1">
                <a:solidFill>
                  <a:srgbClr val="FF0000"/>
                </a:solidFill>
              </a:rPr>
              <a:t>什么是真实的故事，可以常讲常新</a:t>
            </a:r>
            <a:endParaRPr lang="zh-CN" altLang="en-US" b="1">
              <a:solidFill>
                <a:srgbClr val="FF0000"/>
              </a:solidFill>
            </a:endParaRPr>
          </a:p>
          <a:p>
            <a:pPr algn="ctr">
              <a:lnSpc>
                <a:spcPct val="160000"/>
              </a:lnSpc>
            </a:pPr>
            <a:r>
              <a:rPr lang="zh-CN" altLang="en-US" b="1">
                <a:solidFill>
                  <a:srgbClr val="FF0000"/>
                </a:solidFill>
              </a:rPr>
              <a:t>什么是随口的瞎编，转头就不算数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1994</Words>
  <Application>WPS 演示</Application>
  <PresentationFormat>宽屏</PresentationFormat>
  <Paragraphs>140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CN Light</vt:lpstr>
      <vt:lpstr>思源黑体 Medium</vt:lpstr>
      <vt:lpstr>思源黑体 CN Normal</vt:lpstr>
      <vt:lpstr>Arial Unicode MS</vt:lpstr>
      <vt:lpstr>Calibri</vt:lpstr>
      <vt:lpstr>Arial</vt:lpstr>
      <vt:lpstr>quote-cjk-patch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大南山</cp:lastModifiedBy>
  <cp:revision>303</cp:revision>
  <dcterms:created xsi:type="dcterms:W3CDTF">2022-12-31T05:43:00Z</dcterms:created>
  <dcterms:modified xsi:type="dcterms:W3CDTF">2025-06-13T15:57:56Z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89B7A6AACA724488BFD11EBF50377424_13</vt:lpwstr>
  </property>
</Properties>
</file>