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3" r:id="rId3"/>
    <p:sldId id="334" r:id="rId4"/>
    <p:sldId id="321" r:id="rId5"/>
    <p:sldId id="322" r:id="rId6"/>
    <p:sldId id="336" r:id="rId7"/>
    <p:sldId id="335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27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89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3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8.xml"/><Relationship Id="rId4" Type="http://schemas.openxmlformats.org/officeDocument/2006/relationships/image" Target="../media/image33.png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4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87.xml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3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0.xml"/><Relationship Id="rId4" Type="http://schemas.openxmlformats.org/officeDocument/2006/relationships/image" Target="../media/image21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消费正在持续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发生巨变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80" y="3870325"/>
            <a:ext cx="3940175" cy="19926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99045" y="3326765"/>
            <a:ext cx="4170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新消费的典型代表</a:t>
            </a:r>
            <a:r>
              <a:rPr lang="en-US" altLang="zh-CN" b="1">
                <a:solidFill>
                  <a:srgbClr val="FF0000"/>
                </a:solidFill>
              </a:rPr>
              <a:t> ——  </a:t>
            </a:r>
            <a:r>
              <a:rPr lang="zh-CN" altLang="en-US" b="1">
                <a:solidFill>
                  <a:srgbClr val="FF0000"/>
                </a:solidFill>
              </a:rPr>
              <a:t>新型消费</a:t>
            </a:r>
            <a:r>
              <a:rPr lang="zh-CN" altLang="en-US" b="1">
                <a:solidFill>
                  <a:srgbClr val="FF0000"/>
                </a:solidFill>
              </a:rPr>
              <a:t>场景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980" y="1157605"/>
            <a:ext cx="3940175" cy="19932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307580" y="6214745"/>
            <a:ext cx="4752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健康消费的典型代表</a:t>
            </a:r>
            <a:r>
              <a:rPr lang="en-US" altLang="zh-CN" b="1">
                <a:solidFill>
                  <a:srgbClr val="FF0000"/>
                </a:solidFill>
              </a:rPr>
              <a:t> ——  </a:t>
            </a:r>
            <a:r>
              <a:rPr lang="zh-CN" altLang="en-US" b="1">
                <a:solidFill>
                  <a:srgbClr val="FF0000"/>
                </a:solidFill>
              </a:rPr>
              <a:t>创新药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健康</a:t>
            </a:r>
            <a:r>
              <a:rPr lang="zh-CN" altLang="en-US" b="1">
                <a:solidFill>
                  <a:srgbClr val="FF0000"/>
                </a:solidFill>
              </a:rPr>
              <a:t>食品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356870" y="1010285"/>
            <a:ext cx="3388360" cy="5498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460" y="1951355"/>
            <a:ext cx="3663950" cy="31191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找到老百姓需要的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消费品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805" y="1324610"/>
            <a:ext cx="9725025" cy="393763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23825" y="1205230"/>
            <a:ext cx="3735070" cy="2708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" y="3913505"/>
            <a:ext cx="3735705" cy="885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13485" y="5440680"/>
            <a:ext cx="974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扫地机器人龙头</a:t>
            </a:r>
            <a:r>
              <a:rPr lang="en-US" altLang="zh-CN" b="1">
                <a:solidFill>
                  <a:srgbClr val="FF0000"/>
                </a:solidFill>
              </a:rPr>
              <a:t>    Q1</a:t>
            </a:r>
            <a:r>
              <a:rPr lang="zh-CN" altLang="en-US" b="1">
                <a:solidFill>
                  <a:srgbClr val="FF0000"/>
                </a:solidFill>
              </a:rPr>
              <a:t>业绩大增</a:t>
            </a:r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lang="zh-CN" altLang="en-US" b="1">
                <a:solidFill>
                  <a:srgbClr val="FF0000"/>
                </a:solidFill>
              </a:rPr>
              <a:t>筹码高度密集</a:t>
            </a:r>
            <a:r>
              <a:rPr lang="en-US" altLang="zh-CN" b="1">
                <a:solidFill>
                  <a:srgbClr val="FF0000"/>
                </a:solidFill>
              </a:rPr>
              <a:t>       </a:t>
            </a:r>
            <a:r>
              <a:rPr lang="zh-CN" altLang="en-US" b="1">
                <a:solidFill>
                  <a:srgbClr val="FF0000"/>
                </a:solidFill>
              </a:rPr>
              <a:t>近日逆大盘走强上穿智能辅助线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什么是硬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科技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3420" y="1368425"/>
            <a:ext cx="5272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门槛高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周期</a:t>
            </a:r>
            <a:r>
              <a:rPr lang="zh-CN" altLang="en-US">
                <a:solidFill>
                  <a:schemeClr val="bg1"/>
                </a:solidFill>
              </a:rPr>
              <a:t>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84805" y="5709920"/>
            <a:ext cx="6372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炒硬科技不是炒概念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不要只看</a:t>
            </a:r>
            <a:r>
              <a:rPr lang="zh-CN" altLang="en-US" b="1">
                <a:solidFill>
                  <a:srgbClr val="FF0000"/>
                </a:solidFill>
              </a:rPr>
              <a:t>短期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但硬科技也不是能一眼看穿的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不能盲目</a:t>
            </a:r>
            <a:r>
              <a:rPr lang="zh-CN" altLang="en-US" b="1">
                <a:solidFill>
                  <a:srgbClr val="FF0000"/>
                </a:solidFill>
              </a:rPr>
              <a:t>长线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26110" y="1313180"/>
            <a:ext cx="4824730" cy="423227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5773420" y="1903984"/>
            <a:ext cx="5273040" cy="3182112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硬科技的波段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性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0230" y="1292860"/>
            <a:ext cx="3378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硬核科技从来不是一蹴而就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接</a:t>
            </a:r>
            <a:r>
              <a:rPr lang="zh-CN" altLang="en-US" b="1">
                <a:solidFill>
                  <a:srgbClr val="FF0000"/>
                </a:solidFill>
              </a:rPr>
              <a:t>受波动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看长做短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05" y="2404745"/>
            <a:ext cx="7856220" cy="3573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75" y="1061085"/>
            <a:ext cx="5916295" cy="2954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94995" y="1431925"/>
            <a:ext cx="3735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为什么业绩那么好也会大幅度</a:t>
            </a:r>
            <a:r>
              <a:rPr lang="zh-CN" altLang="en-US"/>
              <a:t>回撤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85800" y="2539365"/>
            <a:ext cx="364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买左，还是买右？买冷还是</a:t>
            </a:r>
            <a:r>
              <a:rPr lang="zh-CN" altLang="en-US"/>
              <a:t>买热？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67505" y="6043295"/>
            <a:ext cx="791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国产半导体材料龙头企业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业绩持续增长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逆势放量上攻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突破欲望较强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股市场的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变化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800" b="1">
                <a:solidFill>
                  <a:schemeClr val="bg1"/>
                </a:solidFill>
                <a:sym typeface="+mn-ea"/>
              </a:rPr>
              <a:t>A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股市场的变化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" y="1369060"/>
            <a:ext cx="11353800" cy="3905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7610" y="5366385"/>
            <a:ext cx="7257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排除事件性外因冲击部分，其它时段波动率明显降低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减少暴富心态预期</a:t>
            </a:r>
            <a:r>
              <a:rPr lang="en-US" altLang="zh-CN" b="1">
                <a:solidFill>
                  <a:schemeClr val="bg1"/>
                </a:solidFill>
              </a:rPr>
              <a:t>    </a:t>
            </a:r>
            <a:r>
              <a:rPr lang="zh-CN" altLang="en-US" b="1">
                <a:solidFill>
                  <a:schemeClr val="bg1"/>
                </a:solidFill>
              </a:rPr>
              <a:t>接受</a:t>
            </a:r>
            <a:r>
              <a:rPr lang="en-US" altLang="zh-CN" b="1">
                <a:solidFill>
                  <a:schemeClr val="bg1"/>
                </a:solidFill>
              </a:rPr>
              <a:t>A</a:t>
            </a:r>
            <a:r>
              <a:rPr lang="zh-CN" altLang="en-US" b="1">
                <a:solidFill>
                  <a:schemeClr val="bg1"/>
                </a:solidFill>
              </a:rPr>
              <a:t>股市场的</a:t>
            </a:r>
            <a:r>
              <a:rPr lang="en-US" altLang="zh-CN" b="1">
                <a:solidFill>
                  <a:schemeClr val="bg1"/>
                </a:solidFill>
              </a:rPr>
              <a:t>“</a:t>
            </a:r>
            <a:r>
              <a:rPr lang="zh-CN" altLang="en-US" b="1">
                <a:solidFill>
                  <a:schemeClr val="bg1"/>
                </a:solidFill>
              </a:rPr>
              <a:t>财产性收入</a:t>
            </a:r>
            <a:r>
              <a:rPr lang="en-US" altLang="zh-CN" b="1">
                <a:solidFill>
                  <a:schemeClr val="bg1"/>
                </a:solidFill>
              </a:rPr>
              <a:t>”</a:t>
            </a:r>
            <a:r>
              <a:rPr lang="zh-CN" altLang="en-US" b="1">
                <a:solidFill>
                  <a:schemeClr val="bg1"/>
                </a:solidFill>
              </a:rPr>
              <a:t>方向</a:t>
            </a:r>
            <a:r>
              <a:rPr lang="zh-CN" altLang="en-US" b="1">
                <a:solidFill>
                  <a:schemeClr val="bg1"/>
                </a:solidFill>
              </a:rPr>
              <a:t>转变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策略猎手是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什么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8560" y="5721985"/>
            <a:ext cx="978471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b="1">
                <a:solidFill>
                  <a:srgbClr val="FF0000"/>
                </a:solidFill>
              </a:rPr>
              <a:t>策略猎手不是一个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分析决策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的</a:t>
            </a:r>
            <a:r>
              <a:rPr lang="zh-CN" altLang="en-US" b="1">
                <a:solidFill>
                  <a:srgbClr val="FF0000"/>
                </a:solidFill>
              </a:rPr>
              <a:t>工具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傻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人有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傻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福</a:t>
            </a:r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lang="zh-CN" altLang="en-US" b="1">
                <a:solidFill>
                  <a:srgbClr val="FF0000"/>
                </a:solidFill>
              </a:rPr>
              <a:t>大智若愚</a:t>
            </a:r>
            <a:r>
              <a:rPr lang="en-US" altLang="zh-CN" b="1">
                <a:solidFill>
                  <a:srgbClr val="FF0000"/>
                </a:solidFill>
              </a:rPr>
              <a:t>      “</a:t>
            </a:r>
            <a:r>
              <a:rPr lang="zh-CN" altLang="en-US" b="1">
                <a:solidFill>
                  <a:srgbClr val="FF0000"/>
                </a:solidFill>
              </a:rPr>
              <a:t>无脑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跟投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无为而</a:t>
            </a:r>
            <a:r>
              <a:rPr lang="zh-CN" altLang="en-US" b="1">
                <a:solidFill>
                  <a:srgbClr val="FF0000"/>
                </a:solidFill>
              </a:rPr>
              <a:t>制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45" y="1056005"/>
            <a:ext cx="10050145" cy="46189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坚定买方投顾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服务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 b="1">
                <a:solidFill>
                  <a:schemeClr val="bg1"/>
                </a:solidFill>
                <a:sym typeface="+mn-ea"/>
              </a:rPr>
              <a:t>坚定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买方投顾</a:t>
            </a:r>
            <a:r>
              <a:rPr lang="en-US" altLang="zh-CN" sz="44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做好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多元</a:t>
            </a:r>
            <a:r>
              <a:rPr lang="zh-CN" altLang="en-US" sz="4400" b="1">
                <a:solidFill>
                  <a:schemeClr val="bg1"/>
                </a:solidFill>
                <a:sym typeface="+mn-ea"/>
              </a:rPr>
              <a:t>服务</a:t>
            </a:r>
            <a:endParaRPr lang="zh-CN" altLang="en-US" sz="4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95" y="2703195"/>
            <a:ext cx="5533390" cy="334327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6157595" y="948055"/>
            <a:ext cx="2894330" cy="183451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626110" y="951230"/>
            <a:ext cx="5158105" cy="50984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6110" y="6085840"/>
            <a:ext cx="5331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solidFill>
                  <a:srgbClr val="FF0000"/>
                </a:solidFill>
              </a:rPr>
              <a:t>https://caifuhao.eastmoney.com/news/20250422152053957330530</a:t>
            </a:r>
            <a:endParaRPr lang="en-US" altLang="zh-CN" sz="1200" b="1">
              <a:solidFill>
                <a:srgbClr val="FF0000"/>
              </a:solidFill>
            </a:endParaRPr>
          </a:p>
          <a:p>
            <a:r>
              <a:rPr lang="zh-CN" altLang="en-US" sz="1200" b="1">
                <a:solidFill>
                  <a:srgbClr val="FF0000"/>
                </a:solidFill>
              </a:rPr>
              <a:t>以上图片来自于</a:t>
            </a:r>
            <a:r>
              <a:rPr lang="en-US" altLang="zh-CN" sz="1200" b="1">
                <a:solidFill>
                  <a:srgbClr val="FF0000"/>
                </a:solidFill>
              </a:rPr>
              <a:t>“</a:t>
            </a:r>
            <a:r>
              <a:rPr lang="zh-CN" altLang="en-US" sz="1200" b="1">
                <a:solidFill>
                  <a:srgbClr val="FF0000"/>
                </a:solidFill>
              </a:rPr>
              <a:t>私募排排网</a:t>
            </a:r>
            <a:r>
              <a:rPr lang="en-US" altLang="zh-CN" sz="1200" b="1">
                <a:solidFill>
                  <a:srgbClr val="FF0000"/>
                </a:solidFill>
              </a:rPr>
              <a:t>”</a:t>
            </a:r>
            <a:r>
              <a:rPr lang="zh-CN" altLang="en-US" sz="1200" b="1">
                <a:solidFill>
                  <a:srgbClr val="FF0000"/>
                </a:solidFill>
              </a:rPr>
              <a:t>官方公众号信息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/>
          <p:nvPr/>
        </p:nvPicPr>
        <p:blipFill>
          <a:blip r:embed="rId7"/>
          <a:stretch>
            <a:fillRect/>
          </a:stretch>
        </p:blipFill>
        <p:spPr>
          <a:xfrm>
            <a:off x="9051925" y="948055"/>
            <a:ext cx="2638425" cy="18338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984240" y="6102350"/>
            <a:ext cx="5957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公募基金销售</a:t>
            </a:r>
            <a:r>
              <a:rPr lang="en-US" altLang="zh-CN" sz="2400" b="1">
                <a:solidFill>
                  <a:srgbClr val="FF0000"/>
                </a:solidFill>
              </a:rPr>
              <a:t>  </a:t>
            </a:r>
            <a:r>
              <a:rPr lang="zh-CN" altLang="en-US" sz="2400" b="1">
                <a:solidFill>
                  <a:srgbClr val="FF0000"/>
                </a:solidFill>
              </a:rPr>
              <a:t>完成筹备期</a:t>
            </a:r>
            <a:r>
              <a:rPr lang="en-US" altLang="zh-CN" sz="2400" b="1">
                <a:solidFill>
                  <a:srgbClr val="FF0000"/>
                </a:solidFill>
              </a:rPr>
              <a:t>   </a:t>
            </a:r>
            <a:r>
              <a:rPr lang="zh-CN" altLang="en-US" sz="2400" b="1">
                <a:solidFill>
                  <a:srgbClr val="FF0000"/>
                </a:solidFill>
              </a:rPr>
              <a:t>即将正式展业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4730750" y="788035"/>
            <a:ext cx="640461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谁领</a:t>
            </a:r>
            <a:r>
              <a:rPr lang="zh-CN" altLang="en-US" sz="75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风骚</a:t>
            </a:r>
            <a:endParaRPr lang="zh-CN" altLang="en-US" sz="75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总监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从业20年，科班出身，有过私募实操和顾问咨询等多维度经验。曾任职全日制重本大学讲师，完成过千场千人股民讲座，著有《唯信号论-系统篇》一书。其所创立的“三维一体”投资体系深受投资者喜爱。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75020" y="3639185"/>
            <a:ext cx="471106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孙硌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2" name="图片 11" descr="色阶 7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55" y="560705"/>
            <a:ext cx="3453130" cy="5406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何谓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“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转型牛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”</a:t>
              </a:r>
              <a:endPara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怎么转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往哪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转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市场多元的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必然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坚定买方投顾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服务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何谓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东升西降不是简单零和博弈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1062990" y="1029970"/>
            <a:ext cx="6143625" cy="36963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62990" y="4891405"/>
            <a:ext cx="6143625" cy="140081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30000"/>
              </a:lnSpc>
            </a:pP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        6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12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日，安永发布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2025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年上半年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中国内地和香港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市场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报告显示，上半年香港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活动表现抢眼，筹资额占全球总筹资额的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24%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，较去年上半年的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3%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有了极大提高。得益于大型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IPO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推动，港交所以</a:t>
            </a:r>
            <a:r>
              <a:rPr lang="en-US" altLang="zh-CN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140</a:t>
            </a:r>
            <a:r>
              <a:rPr lang="zh-CN" altLang="en-US" sz="1600" b="1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亿美元募资规模登顶全球。</a:t>
            </a:r>
            <a:endParaRPr lang="zh-CN" altLang="en-US" sz="1600" b="1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7601585" y="1009650"/>
            <a:ext cx="3064510" cy="55727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何谓</a:t>
            </a:r>
            <a:r>
              <a:rPr lang="en-US" altLang="zh-CN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转型牛</a:t>
            </a:r>
            <a:r>
              <a:rPr lang="en-US" altLang="zh-CN" sz="6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6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" y="1165860"/>
            <a:ext cx="2219960" cy="2831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505" y="1172845"/>
            <a:ext cx="2212340" cy="2824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5" y="4112260"/>
            <a:ext cx="4431665" cy="24542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1285" y="4112260"/>
            <a:ext cx="4390390" cy="24542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75190" y="1172845"/>
            <a:ext cx="2200910" cy="1831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转型牛本质上是百年之</a:t>
            </a:r>
            <a:r>
              <a:rPr lang="zh-CN" altLang="en-US" sz="2000" b="1">
                <a:solidFill>
                  <a:srgbClr val="FF0000"/>
                </a:solidFill>
              </a:rPr>
              <a:t>大变局下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2000" b="1">
                <a:solidFill>
                  <a:srgbClr val="FF0000"/>
                </a:solidFill>
              </a:rPr>
              <a:t>A</a:t>
            </a:r>
            <a:r>
              <a:rPr lang="zh-CN" altLang="en-US" sz="2000" b="1">
                <a:solidFill>
                  <a:srgbClr val="FF0000"/>
                </a:solidFill>
              </a:rPr>
              <a:t>股市场面临的</a:t>
            </a:r>
            <a:r>
              <a:rPr lang="zh-CN" altLang="en-US" sz="2000" b="1">
                <a:solidFill>
                  <a:srgbClr val="FF0000"/>
                </a:solidFill>
              </a:rPr>
              <a:t>全球机遇性选择。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/>
          <p:nvPr/>
        </p:nvPicPr>
        <p:blipFill>
          <a:blip r:embed="rId8"/>
          <a:stretch>
            <a:fillRect/>
          </a:stretch>
        </p:blipFill>
        <p:spPr>
          <a:xfrm>
            <a:off x="5201285" y="1172845"/>
            <a:ext cx="4404995" cy="2824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1750" y="4912360"/>
            <a:ext cx="3054350" cy="16700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怎么转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往哪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转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179705"/>
            <a:ext cx="795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谋全局而精微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聚合力以致远</a:t>
            </a:r>
            <a:endParaRPr lang="zh-CN" altLang="en-US" sz="4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30830" y="1295400"/>
            <a:ext cx="653034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能够在科技</a:t>
            </a:r>
            <a:r>
              <a:rPr lang="zh-CN" altLang="en-US">
                <a:solidFill>
                  <a:schemeClr val="bg1"/>
                </a:solidFill>
              </a:rPr>
              <a:t>生活领域找到落地实用场景的硬科技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需求得到验证并且已经形成消费习惯的新型消费</a:t>
            </a:r>
            <a:r>
              <a:rPr lang="zh-CN" altLang="en-US">
                <a:solidFill>
                  <a:schemeClr val="bg1"/>
                </a:solidFill>
              </a:rPr>
              <a:t>品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817245" y="2446020"/>
            <a:ext cx="2529205" cy="186817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消费</a:t>
            </a:r>
            <a:endParaRPr lang="zh-CN" altLang="en-US" sz="3200" b="1"/>
          </a:p>
        </p:txBody>
      </p:sp>
      <p:sp>
        <p:nvSpPr>
          <p:cNvPr id="6" name="椭圆 5"/>
          <p:cNvSpPr/>
          <p:nvPr/>
        </p:nvSpPr>
        <p:spPr>
          <a:xfrm>
            <a:off x="2795905" y="2446020"/>
            <a:ext cx="2529205" cy="186817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科技</a:t>
            </a:r>
            <a:endParaRPr lang="zh-CN" altLang="en-US" sz="3200" b="1"/>
          </a:p>
        </p:txBody>
      </p:sp>
      <p:sp>
        <p:nvSpPr>
          <p:cNvPr id="4" name="椭圆 3"/>
          <p:cNvSpPr/>
          <p:nvPr/>
        </p:nvSpPr>
        <p:spPr>
          <a:xfrm>
            <a:off x="2399030" y="4102100"/>
            <a:ext cx="1330960" cy="9017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银行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2390140" y="5041900"/>
            <a:ext cx="1339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国内逻辑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71945" y="2446020"/>
            <a:ext cx="2529205" cy="18681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BF7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军工</a:t>
            </a:r>
            <a:endParaRPr lang="zh-CN" altLang="en-US" sz="3200" b="1"/>
          </a:p>
        </p:txBody>
      </p:sp>
      <p:sp>
        <p:nvSpPr>
          <p:cNvPr id="13" name="椭圆 12"/>
          <p:cNvSpPr/>
          <p:nvPr/>
        </p:nvSpPr>
        <p:spPr>
          <a:xfrm>
            <a:off x="8650605" y="2446020"/>
            <a:ext cx="2529205" cy="18681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BF7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能源</a:t>
            </a:r>
            <a:endParaRPr lang="zh-CN" altLang="en-US" sz="3200" b="1"/>
          </a:p>
        </p:txBody>
      </p:sp>
      <p:sp>
        <p:nvSpPr>
          <p:cNvPr id="14" name="椭圆 13"/>
          <p:cNvSpPr/>
          <p:nvPr/>
        </p:nvSpPr>
        <p:spPr>
          <a:xfrm>
            <a:off x="8253730" y="4102100"/>
            <a:ext cx="1330960" cy="9017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BF7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黄金</a:t>
            </a:r>
            <a:endParaRPr lang="zh-CN" altLang="en-US" sz="2400" b="1"/>
          </a:p>
        </p:txBody>
      </p:sp>
      <p:sp>
        <p:nvSpPr>
          <p:cNvPr id="15" name="文本框 14"/>
          <p:cNvSpPr txBox="1"/>
          <p:nvPr/>
        </p:nvSpPr>
        <p:spPr>
          <a:xfrm>
            <a:off x="8244840" y="5041900"/>
            <a:ext cx="1339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国际逻辑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96715" y="5589270"/>
            <a:ext cx="3799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要看清小热点背后是否有大逻辑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 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79905" y="179705"/>
            <a:ext cx="8582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800" b="1">
                <a:solidFill>
                  <a:schemeClr val="bg1"/>
                </a:solidFill>
                <a:sym typeface="+mn-ea"/>
              </a:rPr>
              <a:t>谋全局而精微</a:t>
            </a:r>
            <a:r>
              <a:rPr lang="en-US" altLang="zh-CN" sz="4800" b="1">
                <a:solidFill>
                  <a:schemeClr val="bg1"/>
                </a:solidFill>
                <a:sym typeface="+mn-ea"/>
              </a:rPr>
              <a:t>--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如何拆解大</a:t>
            </a:r>
            <a:r>
              <a:rPr lang="zh-CN" altLang="en-US" sz="4800" b="1">
                <a:solidFill>
                  <a:schemeClr val="bg1"/>
                </a:solidFill>
                <a:sym typeface="+mn-ea"/>
              </a:rPr>
              <a:t>消费</a:t>
            </a:r>
            <a:endParaRPr lang="zh-CN" altLang="en-US" sz="4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960" y="1141730"/>
            <a:ext cx="9276715" cy="3820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4440" y="5234305"/>
            <a:ext cx="713359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60000"/>
              </a:lnSpc>
            </a:pPr>
            <a:r>
              <a:rPr lang="zh-CN" altLang="en-US" b="1">
                <a:solidFill>
                  <a:srgbClr val="FF0000"/>
                </a:solidFill>
              </a:rPr>
              <a:t>什么是真实的故事，可以常讲常新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60000"/>
              </a:lnSpc>
            </a:pPr>
            <a:r>
              <a:rPr lang="zh-CN" altLang="en-US" b="1">
                <a:solidFill>
                  <a:srgbClr val="FF0000"/>
                </a:solidFill>
              </a:rPr>
              <a:t>什么是随口的瞎编，转头就不算数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1917</Words>
  <Application>WPS 演示</Application>
  <PresentationFormat>宽屏</PresentationFormat>
  <Paragraphs>151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CN Light</vt:lpstr>
      <vt:lpstr>思源黑体 Medium</vt:lpstr>
      <vt:lpstr>思源黑体 CN Normal</vt:lpstr>
      <vt:lpstr>Arial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大南山</cp:lastModifiedBy>
  <cp:revision>320</cp:revision>
  <dcterms:created xsi:type="dcterms:W3CDTF">2022-12-31T05:43:00Z</dcterms:created>
  <dcterms:modified xsi:type="dcterms:W3CDTF">2025-06-20T08:46:01Z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6B887CD3F5D24EF3BD20EC32A1625524_13</vt:lpwstr>
  </property>
</Properties>
</file>