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3" r:id="rId3"/>
    <p:sldId id="334" r:id="rId4"/>
    <p:sldId id="321" r:id="rId5"/>
    <p:sldId id="322" r:id="rId6"/>
    <p:sldId id="336" r:id="rId7"/>
    <p:sldId id="335" r:id="rId8"/>
    <p:sldId id="337" r:id="rId9"/>
    <p:sldId id="338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27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86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1.xml"/><Relationship Id="rId7" Type="http://schemas.openxmlformats.org/officeDocument/2006/relationships/image" Target="../media/image18.pn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0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找到老百姓需要的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消费品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805" y="1324610"/>
            <a:ext cx="9725025" cy="393763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23825" y="1205230"/>
            <a:ext cx="3735070" cy="2708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" y="3913505"/>
            <a:ext cx="3735705" cy="885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13485" y="5440680"/>
            <a:ext cx="974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扫地机器人龙头</a:t>
            </a:r>
            <a:r>
              <a:rPr lang="en-US" altLang="zh-CN" b="1">
                <a:solidFill>
                  <a:srgbClr val="FF0000"/>
                </a:solidFill>
              </a:rPr>
              <a:t>    Q1</a:t>
            </a:r>
            <a:r>
              <a:rPr lang="zh-CN" altLang="en-US" b="1">
                <a:solidFill>
                  <a:srgbClr val="FF0000"/>
                </a:solidFill>
              </a:rPr>
              <a:t>业绩大增</a:t>
            </a:r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lang="zh-CN" altLang="en-US" b="1">
                <a:solidFill>
                  <a:srgbClr val="FF0000"/>
                </a:solidFill>
              </a:rPr>
              <a:t>筹码高度密集</a:t>
            </a:r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lang="zh-CN" altLang="en-US" b="1">
                <a:solidFill>
                  <a:srgbClr val="FF0000"/>
                </a:solidFill>
              </a:rPr>
              <a:t>近日逆大盘走强上穿智能辅助线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什么是硬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科技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3420" y="1368425"/>
            <a:ext cx="527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门槛高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周期</a:t>
            </a:r>
            <a:r>
              <a:rPr lang="zh-CN" altLang="en-US">
                <a:solidFill>
                  <a:schemeClr val="bg1"/>
                </a:solidFill>
              </a:rPr>
              <a:t>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84805" y="5709920"/>
            <a:ext cx="6372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炒硬科技不是炒概念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不要只看</a:t>
            </a:r>
            <a:r>
              <a:rPr lang="zh-CN" altLang="en-US" b="1">
                <a:solidFill>
                  <a:srgbClr val="FF0000"/>
                </a:solidFill>
              </a:rPr>
              <a:t>短期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但硬科技也不是能一眼看穿的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不能盲目</a:t>
            </a:r>
            <a:r>
              <a:rPr lang="zh-CN" altLang="en-US" b="1">
                <a:solidFill>
                  <a:srgbClr val="FF0000"/>
                </a:solidFill>
              </a:rPr>
              <a:t>长线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26110" y="1313180"/>
            <a:ext cx="4824730" cy="42322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5773420" y="1903984"/>
            <a:ext cx="5273040" cy="318211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硬科技的波段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性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0230" y="1292860"/>
            <a:ext cx="3378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硬核科技从来不是一蹴而就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接</a:t>
            </a:r>
            <a:r>
              <a:rPr lang="zh-CN" altLang="en-US" b="1">
                <a:solidFill>
                  <a:srgbClr val="FF0000"/>
                </a:solidFill>
              </a:rPr>
              <a:t>受波动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看长做短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05" y="2907665"/>
            <a:ext cx="7751445" cy="2931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" y="1061085"/>
            <a:ext cx="5056505" cy="2524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94995" y="1431925"/>
            <a:ext cx="3735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为什么业绩那么好也会大幅度</a:t>
            </a:r>
            <a:r>
              <a:rPr lang="zh-CN" altLang="en-US"/>
              <a:t>回撤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85800" y="2539365"/>
            <a:ext cx="364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买左，还是买右？买冷还是</a:t>
            </a:r>
            <a:r>
              <a:rPr lang="zh-CN" altLang="en-US"/>
              <a:t>买热？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67505" y="6043295"/>
            <a:ext cx="791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</a:rPr>
              <a:t>688630  </a:t>
            </a:r>
            <a:r>
              <a:rPr lang="zh-CN" altLang="en-US" b="1">
                <a:solidFill>
                  <a:srgbClr val="FF0000"/>
                </a:solidFill>
              </a:rPr>
              <a:t>芯碁微装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光刻设备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突破长期下行压力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年度利润有望创历史</a:t>
            </a:r>
            <a:r>
              <a:rPr lang="zh-CN" altLang="en-US" b="1">
                <a:solidFill>
                  <a:srgbClr val="FF0000"/>
                </a:solidFill>
              </a:rPr>
              <a:t>新高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31620" y="3064510"/>
            <a:ext cx="91370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转型下的新牛市逻辑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新牛市定位于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财产性收入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”</a:t>
            </a:r>
            <a:endParaRPr lang="en-US" altLang="zh-CN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" y="1216025"/>
            <a:ext cx="3724275" cy="2295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130" y="1216025"/>
            <a:ext cx="6353810" cy="3148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915" y="3671570"/>
            <a:ext cx="5325110" cy="29108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6105" y="3994150"/>
            <a:ext cx="3653790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不用天天盯盘、研究、焦虑、抑郁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轻轻松松赚来的</a:t>
            </a:r>
            <a:r>
              <a:rPr lang="zh-CN" altLang="en-US" b="1">
                <a:solidFill>
                  <a:srgbClr val="FF0000"/>
                </a:solidFill>
              </a:rPr>
              <a:t>钱，那才是财产性</a:t>
            </a:r>
            <a:r>
              <a:rPr lang="zh-CN" altLang="en-US" b="1">
                <a:solidFill>
                  <a:srgbClr val="FF0000"/>
                </a:solidFill>
              </a:rPr>
              <a:t>收入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如果天天哭着累着操心</a:t>
            </a:r>
            <a:r>
              <a:rPr lang="zh-CN" altLang="en-US" b="1">
                <a:solidFill>
                  <a:srgbClr val="FF0000"/>
                </a:solidFill>
              </a:rPr>
              <a:t>着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就算赚钱也顶多只是牛马社畜多打一份工多领一份工资</a:t>
            </a:r>
            <a:r>
              <a:rPr lang="zh-CN" altLang="en-US" b="1">
                <a:solidFill>
                  <a:srgbClr val="FF0000"/>
                </a:solidFill>
              </a:rPr>
              <a:t>而已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策略猎手是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什么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8560" y="5357495"/>
            <a:ext cx="97847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策略猎手不是一个</a:t>
            </a:r>
            <a:r>
              <a:rPr lang="en-US" altLang="zh-CN" sz="2000" b="1">
                <a:solidFill>
                  <a:srgbClr val="FF0000"/>
                </a:solidFill>
              </a:rPr>
              <a:t>“</a:t>
            </a:r>
            <a:r>
              <a:rPr lang="zh-CN" altLang="en-US" sz="2000" b="1">
                <a:solidFill>
                  <a:srgbClr val="FF0000"/>
                </a:solidFill>
              </a:rPr>
              <a:t>分析决策</a:t>
            </a:r>
            <a:r>
              <a:rPr lang="en-US" altLang="zh-CN" sz="2000" b="1">
                <a:solidFill>
                  <a:srgbClr val="FF0000"/>
                </a:solidFill>
              </a:rPr>
              <a:t>”</a:t>
            </a:r>
            <a:r>
              <a:rPr lang="zh-CN" altLang="en-US" sz="2000" b="1">
                <a:solidFill>
                  <a:srgbClr val="FF0000"/>
                </a:solidFill>
              </a:rPr>
              <a:t>的工具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量化策略</a:t>
            </a:r>
            <a:r>
              <a:rPr lang="en-US" altLang="zh-CN" sz="2400" b="1">
                <a:solidFill>
                  <a:srgbClr val="FF0000"/>
                </a:solidFill>
              </a:rPr>
              <a:t> + </a:t>
            </a:r>
            <a:r>
              <a:rPr lang="zh-CN" altLang="en-US" sz="2400" b="1">
                <a:solidFill>
                  <a:srgbClr val="FF0000"/>
                </a:solidFill>
              </a:rPr>
              <a:t>全自动交易执行</a:t>
            </a:r>
            <a:r>
              <a:rPr lang="en-US" altLang="zh-CN" sz="2400" b="1">
                <a:solidFill>
                  <a:srgbClr val="FF0000"/>
                </a:solidFill>
              </a:rPr>
              <a:t> = </a:t>
            </a:r>
            <a:r>
              <a:rPr lang="zh-CN" altLang="en-US" sz="2400" b="1">
                <a:solidFill>
                  <a:srgbClr val="FF0000"/>
                </a:solidFill>
              </a:rPr>
              <a:t>二级市场博弈的全新无人作战体系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1367790"/>
            <a:ext cx="7903210" cy="3714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655" y="1383665"/>
            <a:ext cx="4038600" cy="36982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坚定买方投顾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服务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 b="1">
                <a:solidFill>
                  <a:schemeClr val="bg1"/>
                </a:solidFill>
                <a:sym typeface="+mn-ea"/>
              </a:rPr>
              <a:t>坚定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买方投顾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做好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多元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服务</a:t>
            </a:r>
            <a:endParaRPr lang="zh-CN" altLang="en-US" sz="4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10" y="2680970"/>
            <a:ext cx="5533390" cy="33432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3089910" y="925830"/>
            <a:ext cx="2894330" cy="183451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984240" y="925830"/>
            <a:ext cx="2638425" cy="18338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916555" y="6080125"/>
            <a:ext cx="5957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公募基金销售</a:t>
            </a:r>
            <a:r>
              <a:rPr lang="en-US" altLang="zh-CN" sz="2400" b="1">
                <a:solidFill>
                  <a:srgbClr val="FF0000"/>
                </a:solidFill>
              </a:rPr>
              <a:t>  </a:t>
            </a:r>
            <a:r>
              <a:rPr lang="zh-CN" altLang="en-US" sz="2400" b="1">
                <a:solidFill>
                  <a:srgbClr val="FF0000"/>
                </a:solidFill>
              </a:rPr>
              <a:t>完成筹备期</a:t>
            </a:r>
            <a:r>
              <a:rPr lang="en-US" altLang="zh-CN" sz="2400" b="1">
                <a:solidFill>
                  <a:srgbClr val="FF0000"/>
                </a:solidFill>
              </a:rPr>
              <a:t>   </a:t>
            </a:r>
            <a:r>
              <a:rPr lang="zh-CN" altLang="en-US" sz="2400" b="1">
                <a:solidFill>
                  <a:srgbClr val="FF0000"/>
                </a:solidFill>
              </a:rPr>
              <a:t>即将正式展业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730750" y="788035"/>
            <a:ext cx="64046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风云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再起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从业20年，科班出身，有过私募实操和顾问咨询等多维度经验。曾任职全日制重本大学讲师，完成过千场千人股民讲座，著有《唯信号论-系统篇》一书。其所创立的“三维一体”投资体系深受投资者喜爱。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75020" y="3639185"/>
            <a:ext cx="47110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2" name="图片 11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何谓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转型牛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”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转型牛的战略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主线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转型下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的新牛市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逻辑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坚定买方投顾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服务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东升西降不是简单零和博弈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062990" y="1029970"/>
            <a:ext cx="6143625" cy="36963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62990" y="4891405"/>
            <a:ext cx="6143625" cy="140081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30000"/>
              </a:lnSpc>
            </a:pP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        6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12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日，安永发布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年上半年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中国内地和香港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报告显示，上半年香港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活动表现抢眼，筹资额占全球总筹资额的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24%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，较去年上半年的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有了极大提高。得益于大型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推动，港交所以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140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亿美元募资规模登顶全球。</a:t>
            </a:r>
            <a:endParaRPr lang="zh-CN" altLang="en-US" sz="1600" b="1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7601585" y="1009650"/>
            <a:ext cx="3064510" cy="55727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795" y="4037330"/>
            <a:ext cx="4523105" cy="25285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626600" y="1172845"/>
            <a:ext cx="2489835" cy="1831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转型牛本质上是百年之大变局下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A</a:t>
            </a:r>
            <a:r>
              <a:rPr lang="zh-CN" altLang="en-US" sz="2400" b="1">
                <a:solidFill>
                  <a:srgbClr val="FF0000"/>
                </a:solidFill>
              </a:rPr>
              <a:t>股市场面临的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全球机遇性选择。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0" y="4912360"/>
            <a:ext cx="3054350" cy="16700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550545" y="1172845"/>
            <a:ext cx="4481830" cy="53930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795" y="1172845"/>
            <a:ext cx="4501515" cy="25355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转型牛的战略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主线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谋全局而精微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聚合力以致远</a:t>
            </a:r>
            <a:endParaRPr lang="zh-CN" altLang="en-US" sz="4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0830" y="1295400"/>
            <a:ext cx="6530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能够在科技生活领域找到落地实用场景的</a:t>
            </a:r>
            <a:r>
              <a:rPr lang="zh-CN" altLang="en-US" sz="2000" b="1">
                <a:solidFill>
                  <a:srgbClr val="FF0000"/>
                </a:solidFill>
              </a:rPr>
              <a:t>硬科技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需求得到验证并且已经形成消费习惯的</a:t>
            </a:r>
            <a:r>
              <a:rPr lang="zh-CN" altLang="en-US" sz="2000" b="1">
                <a:solidFill>
                  <a:srgbClr val="FF0000"/>
                </a:solidFill>
              </a:rPr>
              <a:t>新型消费品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817245" y="2446020"/>
            <a:ext cx="2529205" cy="18681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消费</a:t>
            </a:r>
            <a:endParaRPr lang="zh-CN" altLang="en-US" sz="3200" b="1"/>
          </a:p>
        </p:txBody>
      </p:sp>
      <p:sp>
        <p:nvSpPr>
          <p:cNvPr id="6" name="椭圆 5"/>
          <p:cNvSpPr/>
          <p:nvPr/>
        </p:nvSpPr>
        <p:spPr>
          <a:xfrm>
            <a:off x="2795905" y="2446020"/>
            <a:ext cx="2529205" cy="18681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科技</a:t>
            </a:r>
            <a:endParaRPr lang="zh-CN" altLang="en-US" sz="3200" b="1"/>
          </a:p>
        </p:txBody>
      </p:sp>
      <p:sp>
        <p:nvSpPr>
          <p:cNvPr id="4" name="椭圆 3"/>
          <p:cNvSpPr/>
          <p:nvPr/>
        </p:nvSpPr>
        <p:spPr>
          <a:xfrm>
            <a:off x="2399030" y="4102100"/>
            <a:ext cx="1330960" cy="9017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银行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2390140" y="5041900"/>
            <a:ext cx="1339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国内逻辑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71945" y="2446020"/>
            <a:ext cx="2529205" cy="18681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军工</a:t>
            </a:r>
            <a:endParaRPr lang="zh-CN" altLang="en-US" sz="3200" b="1"/>
          </a:p>
        </p:txBody>
      </p:sp>
      <p:sp>
        <p:nvSpPr>
          <p:cNvPr id="13" name="椭圆 12"/>
          <p:cNvSpPr/>
          <p:nvPr/>
        </p:nvSpPr>
        <p:spPr>
          <a:xfrm>
            <a:off x="8650605" y="2446020"/>
            <a:ext cx="2529205" cy="18681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能源</a:t>
            </a:r>
            <a:endParaRPr lang="zh-CN" altLang="en-US" sz="3200" b="1"/>
          </a:p>
        </p:txBody>
      </p:sp>
      <p:sp>
        <p:nvSpPr>
          <p:cNvPr id="14" name="椭圆 13"/>
          <p:cNvSpPr/>
          <p:nvPr/>
        </p:nvSpPr>
        <p:spPr>
          <a:xfrm>
            <a:off x="8253730" y="4102100"/>
            <a:ext cx="1330960" cy="9017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黄金</a:t>
            </a:r>
            <a:endParaRPr lang="zh-CN" altLang="en-US" sz="2400" b="1"/>
          </a:p>
        </p:txBody>
      </p:sp>
      <p:sp>
        <p:nvSpPr>
          <p:cNvPr id="15" name="文本框 14"/>
          <p:cNvSpPr txBox="1"/>
          <p:nvPr/>
        </p:nvSpPr>
        <p:spPr>
          <a:xfrm>
            <a:off x="8244840" y="5041900"/>
            <a:ext cx="1339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国际逻辑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6715" y="5589270"/>
            <a:ext cx="379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要看清小热点背后是否有大逻辑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消费正在持续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发生巨变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640" y="1010285"/>
            <a:ext cx="3940175" cy="19926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72070" y="3326765"/>
            <a:ext cx="4170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新消费的典型代表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新型消费</a:t>
            </a:r>
            <a:r>
              <a:rPr lang="zh-CN" altLang="en-US" b="1">
                <a:solidFill>
                  <a:srgbClr val="FF0000"/>
                </a:solidFill>
              </a:rPr>
              <a:t>场景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640" y="4018915"/>
            <a:ext cx="3940175" cy="19932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81240" y="6214745"/>
            <a:ext cx="4752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健康消费的典型代表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创新药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健康</a:t>
            </a:r>
            <a:r>
              <a:rPr lang="zh-CN" altLang="en-US" b="1">
                <a:solidFill>
                  <a:srgbClr val="FF0000"/>
                </a:solidFill>
              </a:rPr>
              <a:t>食品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56870" y="1010285"/>
            <a:ext cx="3388360" cy="5498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460" y="1951355"/>
            <a:ext cx="3663950" cy="31191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1737</Words>
  <Application>WPS 演示</Application>
  <PresentationFormat>宽屏</PresentationFormat>
  <Paragraphs>144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CN Light</vt:lpstr>
      <vt:lpstr>思源黑体 Medium</vt:lpstr>
      <vt:lpstr>思源黑体 CN Normal</vt:lpstr>
      <vt:lpstr>Arial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335</cp:revision>
  <dcterms:created xsi:type="dcterms:W3CDTF">2022-12-31T05:43:00Z</dcterms:created>
  <dcterms:modified xsi:type="dcterms:W3CDTF">2025-06-27T06:42:36Z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3926ABA34A144414A2AD27756C83CD82_13</vt:lpwstr>
  </property>
</Properties>
</file>