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330" r:id="rId3"/>
    <p:sldId id="437" r:id="rId4"/>
    <p:sldId id="472" r:id="rId5"/>
    <p:sldId id="473" r:id="rId6"/>
    <p:sldId id="474" r:id="rId7"/>
    <p:sldId id="475" r:id="rId8"/>
    <p:sldId id="476" r:id="rId9"/>
    <p:sldId id="477" r:id="rId10"/>
    <p:sldId id="321" r:id="rId11"/>
    <p:sldId id="331" r:id="rId12"/>
    <p:sldId id="353" r:id="rId13"/>
    <p:sldId id="378" r:id="rId14"/>
    <p:sldId id="322" r:id="rId15"/>
    <p:sldId id="384" r:id="rId16"/>
    <p:sldId id="338" r:id="rId17"/>
    <p:sldId id="382" r:id="rId18"/>
    <p:sldId id="383" r:id="rId19"/>
    <p:sldId id="381" r:id="rId20"/>
    <p:sldId id="351" r:id="rId21"/>
    <p:sldId id="397" r:id="rId22"/>
    <p:sldId id="398" r:id="rId23"/>
    <p:sldId id="416" r:id="rId24"/>
    <p:sldId id="348" r:id="rId25"/>
    <p:sldId id="380" r:id="rId26"/>
    <p:sldId id="352" r:id="rId27"/>
    <p:sldId id="349" r:id="rId28"/>
    <p:sldId id="385" r:id="rId29"/>
    <p:sldId id="390" r:id="rId30"/>
    <p:sldId id="350" r:id="rId31"/>
    <p:sldId id="391" r:id="rId32"/>
    <p:sldId id="392" r:id="rId33"/>
    <p:sldId id="394" r:id="rId34"/>
    <p:sldId id="395" r:id="rId35"/>
    <p:sldId id="393" r:id="rId36"/>
    <p:sldId id="389" r:id="rId37"/>
    <p:sldId id="387" r:id="rId38"/>
    <p:sldId id="388" r:id="rId39"/>
    <p:sldId id="413" r:id="rId40"/>
    <p:sldId id="414" r:id="rId41"/>
    <p:sldId id="415" r:id="rId42"/>
    <p:sldId id="512" r:id="rId43"/>
    <p:sldId id="396" r:id="rId44"/>
    <p:sldId id="327" r:id="rId45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130.xml"/><Relationship Id="rId50" Type="http://schemas.openxmlformats.org/officeDocument/2006/relationships/commentAuthors" Target="commentAuthors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1.xml"/><Relationship Id="rId4" Type="http://schemas.openxmlformats.org/officeDocument/2006/relationships/image" Target="../media/image20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3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22.png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23.png"/><Relationship Id="rId2" Type="http://schemas.openxmlformats.org/officeDocument/2006/relationships/tags" Target="../tags/tag66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24.png"/><Relationship Id="rId2" Type="http://schemas.openxmlformats.org/officeDocument/2006/relationships/tags" Target="../tags/tag68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25.png"/><Relationship Id="rId2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26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26.png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27.png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28.png"/><Relationship Id="rId2" Type="http://schemas.openxmlformats.org/officeDocument/2006/relationships/tags" Target="../tags/tag79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8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.xml"/><Relationship Id="rId3" Type="http://schemas.openxmlformats.org/officeDocument/2006/relationships/image" Target="../media/image12.png"/><Relationship Id="rId2" Type="http://schemas.openxmlformats.org/officeDocument/2006/relationships/tags" Target="../tags/tag27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8.xml"/><Relationship Id="rId3" Type="http://schemas.openxmlformats.org/officeDocument/2006/relationships/image" Target="../media/image37.png"/><Relationship Id="rId2" Type="http://schemas.openxmlformats.org/officeDocument/2006/relationships/tags" Target="../tags/tag107.xml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1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112.xml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1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tags" Target="../tags/tag114.xml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tags" Target="../tags/tag116.xml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9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118.xml"/><Relationship Id="rId1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1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tags" Target="../tags/tag120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0.xml"/><Relationship Id="rId3" Type="http://schemas.openxmlformats.org/officeDocument/2006/relationships/image" Target="../media/image13.png"/><Relationship Id="rId2" Type="http://schemas.openxmlformats.org/officeDocument/2006/relationships/tags" Target="../tags/tag29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3.xml"/><Relationship Id="rId3" Type="http://schemas.openxmlformats.org/officeDocument/2006/relationships/image" Target="../media/image53.png"/><Relationship Id="rId2" Type="http://schemas.openxmlformats.org/officeDocument/2006/relationships/tags" Target="../tags/tag122.xml"/><Relationship Id="rId1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5.xml"/><Relationship Id="rId3" Type="http://schemas.openxmlformats.org/officeDocument/2006/relationships/image" Target="../media/image54.png"/><Relationship Id="rId2" Type="http://schemas.openxmlformats.org/officeDocument/2006/relationships/tags" Target="../tags/tag124.xml"/><Relationship Id="rId1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9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2.xml"/><Relationship Id="rId3" Type="http://schemas.openxmlformats.org/officeDocument/2006/relationships/image" Target="../media/image14.png"/><Relationship Id="rId2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4.xml"/><Relationship Id="rId3" Type="http://schemas.openxmlformats.org/officeDocument/2006/relationships/image" Target="../media/image15.png"/><Relationship Id="rId2" Type="http://schemas.openxmlformats.org/officeDocument/2006/relationships/tags" Target="../tags/tag3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tags" Target="../tags/tag35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8.xml"/><Relationship Id="rId3" Type="http://schemas.openxmlformats.org/officeDocument/2006/relationships/image" Target="../media/image17.png"/><Relationship Id="rId2" Type="http://schemas.openxmlformats.org/officeDocument/2006/relationships/tags" Target="../tags/tag3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../media/image19.png"/><Relationship Id="rId3" Type="http://schemas.openxmlformats.org/officeDocument/2006/relationships/tags" Target="../tags/tag39.xml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熟知各类股民投资者的投资问题，擅长把业余投资者通过股术道法的方式锻炼成半专业投资者，盈利体系完善，其【攻守兼备】带来的踏实感，深受广大投资者喜爱。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主要战法【双红双紫】、【游庄混合】、【首板炸板爆量】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822190" y="788035"/>
            <a:ext cx="631317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普通投资者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如何知行合一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宋旭先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执业编号: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A11206240600005</a:t>
            </a:r>
            <a:endParaRPr lang="en-US" altLang="zh-CN" sz="19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697865"/>
            <a:ext cx="4416425" cy="52292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519430" y="6582410"/>
            <a:ext cx="110464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20850" y="626110"/>
            <a:ext cx="8037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最近听到的部分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新朋友的困惑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465" y="1802130"/>
            <a:ext cx="1061974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1 </a:t>
            </a:r>
            <a:r>
              <a:rPr lang="zh-CN" sz="2400">
                <a:solidFill>
                  <a:schemeClr val="bg1"/>
                </a:solidFill>
                <a:sym typeface="+mn-ea"/>
              </a:rPr>
              <a:t>学了好多年，好像什么战法都学过了，但又好像什么都没学会</a:t>
            </a:r>
            <a:endParaRPr lang="zh-CN" altLang="en-US" sz="2400">
              <a:solidFill>
                <a:schemeClr val="bg1"/>
              </a:solidFill>
            </a:endParaRPr>
          </a:p>
          <a:p>
            <a:pPr algn="l"/>
            <a:endParaRPr lang="zh-CN" altLang="en-US" sz="2400">
              <a:solidFill>
                <a:schemeClr val="bg1"/>
              </a:solidFill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2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自己做中线时，看别人短线挣钱，自己做短线时，看别人中线挣钱</a:t>
            </a:r>
            <a:endParaRPr lang="zh-CN" altLang="en-US" sz="2400">
              <a:solidFill>
                <a:schemeClr val="bg1"/>
              </a:solidFill>
            </a:endParaRPr>
          </a:p>
          <a:p>
            <a:pPr algn="l"/>
            <a:endParaRPr lang="zh-CN" altLang="en-US" sz="2400">
              <a:solidFill>
                <a:schemeClr val="bg1"/>
              </a:solidFill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3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整天担心市场下跌，结果越担心越涨，二月份踏空之后，三月份进去就横盘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4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三月尾斗着胆量入场，一伸手就被四月初打哭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5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最气人的是手里一分为二，手里做长线的各种跌，短线卖了就起飞！</a:t>
            </a:r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452755" y="6582410"/>
            <a:ext cx="111131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9550" y="1532255"/>
            <a:ext cx="8721090" cy="4441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、长中短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超短，你正在做哪种？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、自己实操时，跟你预期的做法是否相同？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、发现自己做偏了之后，有没有应对方案？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、应对方案是在发挥自己的优势，还是劣势？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、了解自己的优缺点了，就要定生意方向了！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64740" y="546100"/>
            <a:ext cx="6950075" cy="890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solidFill>
                  <a:schemeClr val="bg1"/>
                </a:solidFill>
              </a:rPr>
              <a:t>先认识自己的优缺点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452755" y="6582410"/>
            <a:ext cx="111131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9550" y="1532255"/>
            <a:ext cx="8721090" cy="4441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、没法盯盘？就要做不需要盯盘的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、没空复盘？就要有手起刀落之心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、讨厌写计划书？选的时候就要多花些心思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、不想大亏？就要敢吃小亏，务必坚守底线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、以自己的条件能得出自己适合什么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吗？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34285" y="546100"/>
            <a:ext cx="6950075" cy="890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800">
                <a:solidFill>
                  <a:schemeClr val="bg1"/>
                </a:solidFill>
              </a:rPr>
              <a:t>然后扬长避短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129665" y="2955925"/>
            <a:ext cx="1007364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自己适合做什么？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35" y="4713605"/>
            <a:ext cx="3811905" cy="7785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1312545"/>
            <a:ext cx="9899650" cy="51790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6030" y="789305"/>
            <a:ext cx="9298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控盘回档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横盘突破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1254125"/>
            <a:ext cx="10034905" cy="52317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87730" y="789305"/>
            <a:ext cx="947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双红双紫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首板爆量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首板紫旗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控盘回档、主要它还是</a:t>
            </a:r>
            <a:r>
              <a:rPr lang="en-US" altLang="zh-CN">
                <a:solidFill>
                  <a:schemeClr val="bg1"/>
                </a:solidFill>
              </a:rPr>
              <a:t>cips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" y="1368425"/>
            <a:ext cx="9412605" cy="4921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9820" y="963930"/>
            <a:ext cx="947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前面小阴小阳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控盘回档，突然横盘突破涨停并爆量，下一个例子牵涉到的战法更多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05" y="1342390"/>
            <a:ext cx="9805035" cy="51352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5505" y="657860"/>
            <a:ext cx="9471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同样的玩法，在同一个票上不止出现一次，硬扛不划算，但也不能跟丢了，你相信是牛股，就要持续做它【符合要求】的部分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" y="1417955"/>
            <a:ext cx="9471025" cy="50158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9820" y="963930"/>
            <a:ext cx="947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同样的一个票，符合了各种各样的战法的时候，怎么办？挣你自己接受的部分！不后悔！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437640" y="768350"/>
            <a:ext cx="9830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资金推动论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61540" y="1604645"/>
            <a:ext cx="6660515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超短：资金</a:t>
            </a:r>
            <a:r>
              <a:rPr lang="en-US" altLang="zh-CN" sz="4000">
                <a:solidFill>
                  <a:schemeClr val="bg1"/>
                </a:solidFill>
              </a:rPr>
              <a:t> </a:t>
            </a: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短线：资金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题材</a:t>
            </a: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中线：资金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控盘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题材</a:t>
            </a: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长线：资金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控盘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空间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业绩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85" y="90805"/>
            <a:ext cx="4231640" cy="6491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0" y="610235"/>
            <a:ext cx="4552950" cy="59721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658495"/>
            <a:ext cx="11271250" cy="58534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83565"/>
            <a:ext cx="11506835" cy="5998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586105"/>
            <a:ext cx="7794625" cy="59988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88425" y="1889125"/>
            <a:ext cx="27851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以上为宜昌实盘教学的时候大家一起根据战法选的首板</a:t>
            </a:r>
            <a:r>
              <a:rPr lang="zh-CN" altLang="en-US">
                <a:solidFill>
                  <a:schemeClr val="bg1"/>
                </a:solidFill>
              </a:rPr>
              <a:t>爆量战法</a:t>
            </a:r>
            <a:r>
              <a:rPr lang="zh-CN" altLang="en-US">
                <a:solidFill>
                  <a:schemeClr val="bg1"/>
                </a:solidFill>
              </a:rPr>
              <a:t>案例【</a:t>
            </a:r>
            <a:r>
              <a:rPr lang="zh-CN" altLang="en-US">
                <a:solidFill>
                  <a:schemeClr val="bg1"/>
                </a:solidFill>
              </a:rPr>
              <a:t>普路通】，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sz="7600">
                <a:solidFill>
                  <a:schemeClr val="bg2"/>
                </a:solidFill>
                <a:sym typeface="+mn-ea"/>
              </a:rPr>
              <a:t>市场适合做什么</a:t>
            </a:r>
            <a:r>
              <a:rPr lang="en-US" altLang="zh-CN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645160"/>
            <a:ext cx="3019425" cy="1960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20" y="645160"/>
            <a:ext cx="2981325" cy="1961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670" y="643890"/>
            <a:ext cx="2943225" cy="1962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30630" y="281241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超短线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3940" y="281241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短线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9480" y="281241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短线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095" y="3387090"/>
            <a:ext cx="2971800" cy="19526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420" y="3310890"/>
            <a:ext cx="3019425" cy="20288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53940" y="561784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00085" y="561784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中长线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40" y="3310890"/>
            <a:ext cx="3019425" cy="21526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30630" y="5621020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波段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83240" y="1624965"/>
            <a:ext cx="560070" cy="3500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接下来举几个例子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642235" y="58420"/>
            <a:ext cx="7326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战法环境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横向样本统计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694690"/>
            <a:ext cx="10989310" cy="5714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1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低迷区域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（中线上攻和短线上攻都小于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小仓位</a:t>
            </a:r>
            <a:endParaRPr lang="zh-CN" altLang="en-US" sz="2000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双红双紫：超级单红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流动资金红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席位紫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主力动向紫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2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起步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区域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（中线上攻和短线上攻都大于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，小于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20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逐步给仓位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变形双红双紫：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日内超级单红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流动资金红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日内席位紫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日内主力动向紫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首板（炸板）爆量：前面小阴小阳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日内首板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主力动向爆量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首板紫旗：前面小阴小阳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日内首板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席位紫旗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拉升区域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（中线上攻和短线上攻都高于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20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敢于上仓位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游庄混合：</a:t>
            </a:r>
            <a:r>
              <a:rPr lang="en-US" altLang="zh-CN" sz="2000">
                <a:solidFill>
                  <a:schemeClr val="bg2"/>
                </a:solidFill>
              </a:rPr>
              <a:t>10</a:t>
            </a:r>
            <a:r>
              <a:rPr lang="zh-CN" altLang="en-US" sz="2000">
                <a:solidFill>
                  <a:schemeClr val="bg2"/>
                </a:solidFill>
              </a:rPr>
              <a:t>日内超级单红</a:t>
            </a:r>
            <a:r>
              <a:rPr lang="en-US" altLang="zh-CN" sz="2000">
                <a:solidFill>
                  <a:schemeClr val="bg2"/>
                </a:solidFill>
              </a:rPr>
              <a:t>+10</a:t>
            </a:r>
            <a:r>
              <a:rPr lang="zh-CN" altLang="en-US" sz="2000">
                <a:solidFill>
                  <a:schemeClr val="bg2"/>
                </a:solidFill>
              </a:rPr>
              <a:t>日内出现紫旗</a:t>
            </a:r>
            <a:r>
              <a:rPr lang="en-US" altLang="zh-CN" sz="2000">
                <a:solidFill>
                  <a:schemeClr val="bg2"/>
                </a:solidFill>
              </a:rPr>
              <a:t>+10</a:t>
            </a:r>
            <a:r>
              <a:rPr lang="zh-CN" altLang="en-US" sz="2000">
                <a:solidFill>
                  <a:schemeClr val="bg2"/>
                </a:solidFill>
              </a:rPr>
              <a:t>日内主力变紫</a:t>
            </a:r>
            <a:r>
              <a:rPr lang="en-US" altLang="zh-CN" sz="2000">
                <a:solidFill>
                  <a:schemeClr val="bg2"/>
                </a:solidFill>
              </a:rPr>
              <a:t>+</a:t>
            </a:r>
            <a:r>
              <a:rPr lang="zh-CN" altLang="en-US" sz="2000">
                <a:solidFill>
                  <a:schemeClr val="bg2"/>
                </a:solidFill>
              </a:rPr>
              <a:t>主力连续控盘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风口游庄：风口龙头股</a:t>
            </a:r>
            <a:r>
              <a:rPr lang="en-US" altLang="zh-CN" sz="2000">
                <a:solidFill>
                  <a:schemeClr val="bg2"/>
                </a:solidFill>
              </a:rPr>
              <a:t>+</a:t>
            </a:r>
            <a:r>
              <a:rPr lang="zh-CN" altLang="en-US" sz="2000">
                <a:solidFill>
                  <a:schemeClr val="bg2"/>
                </a:solidFill>
              </a:rPr>
              <a:t>游庄混合战法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</a:rPr>
              <a:t>4</a:t>
            </a:r>
            <a:r>
              <a:rPr lang="zh-CN" altLang="en-US" sz="2000">
                <a:solidFill>
                  <a:schemeClr val="bg2"/>
                </a:solidFill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</a:rPr>
              <a:t>分裂区域</a:t>
            </a:r>
            <a:r>
              <a:rPr lang="zh-CN" altLang="en-US" sz="2000">
                <a:solidFill>
                  <a:schemeClr val="bg2"/>
                </a:solidFill>
              </a:rPr>
              <a:t>（一个数据特别高，一个数据特别低）</a:t>
            </a:r>
            <a:r>
              <a:rPr lang="en-US" altLang="zh-CN" sz="2000">
                <a:solidFill>
                  <a:schemeClr val="bg2"/>
                </a:solidFill>
              </a:rPr>
              <a:t>-</a:t>
            </a:r>
            <a:r>
              <a:rPr lang="zh-CN" altLang="en-US" sz="2000">
                <a:solidFill>
                  <a:schemeClr val="bg2"/>
                </a:solidFill>
              </a:rPr>
              <a:t>风格对不上的人小仓位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这种时候中线玩家已经拿着中线股乘风破浪了，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短线玩家要想提升胜率，必须找准题材做回踩，切不可追高入场</a:t>
            </a:r>
            <a:endParaRPr lang="zh-CN" altLang="en-US" sz="2000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做熟不做生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32535" y="1385570"/>
            <a:ext cx="972756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目的：解决想太多，做得不严格的问题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好处：心不慌，买和卖都知道怎么处理，能不能进，能不能继续拿，哪怕做错了，也知道错在哪儿</a:t>
            </a:r>
            <a:endParaRPr lang="en-US" altLang="zh-CN" sz="3200">
              <a:solidFill>
                <a:schemeClr val="bg1"/>
              </a:solidFill>
            </a:endParaRPr>
          </a:p>
          <a:p>
            <a:endParaRPr lang="en-US" altLang="zh-CN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1</a:t>
            </a:r>
            <a:r>
              <a:rPr lang="zh-CN" altLang="en-US" sz="3200">
                <a:solidFill>
                  <a:schemeClr val="bg1"/>
                </a:solidFill>
              </a:rPr>
              <a:t>、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同一个战法反复做符合的票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只认战法</a:t>
            </a:r>
            <a:r>
              <a:rPr lang="en-US" altLang="zh-CN" sz="3200">
                <a:solidFill>
                  <a:schemeClr val="bg1"/>
                </a:solidFill>
              </a:rPr>
              <a:t>-</a:t>
            </a:r>
            <a:r>
              <a:rPr lang="zh-CN" altLang="en-US" sz="3200">
                <a:solidFill>
                  <a:schemeClr val="bg1"/>
                </a:solidFill>
              </a:rPr>
              <a:t>不认票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2</a:t>
            </a:r>
            <a:r>
              <a:rPr lang="zh-CN" altLang="en-US" sz="3200">
                <a:solidFill>
                  <a:schemeClr val="bg1"/>
                </a:solidFill>
              </a:rPr>
              <a:t>、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同一个股票反复做符合的部分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只认票</a:t>
            </a:r>
            <a:r>
              <a:rPr lang="en-US" altLang="zh-CN" sz="3200">
                <a:solidFill>
                  <a:schemeClr val="bg1"/>
                </a:solidFill>
              </a:rPr>
              <a:t>-</a:t>
            </a:r>
            <a:r>
              <a:rPr lang="zh-CN" altLang="en-US" sz="3200">
                <a:solidFill>
                  <a:schemeClr val="bg1"/>
                </a:solidFill>
              </a:rPr>
              <a:t>不认战法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他们是怎么被我教</a:t>
            </a:r>
            <a:r>
              <a:rPr lang="en-US" altLang="zh-CN" sz="3200">
                <a:solidFill>
                  <a:schemeClr val="bg1"/>
                </a:solidFill>
              </a:rPr>
              <a:t>“</a:t>
            </a:r>
            <a:r>
              <a:rPr lang="zh-CN" altLang="en-US" sz="3200">
                <a:solidFill>
                  <a:schemeClr val="bg1"/>
                </a:solidFill>
              </a:rPr>
              <a:t>熟</a:t>
            </a:r>
            <a:r>
              <a:rPr lang="en-US" altLang="zh-CN" sz="3200">
                <a:solidFill>
                  <a:schemeClr val="bg1"/>
                </a:solidFill>
              </a:rPr>
              <a:t>”</a:t>
            </a:r>
            <a:r>
              <a:rPr lang="zh-CN" altLang="en-US" sz="3200">
                <a:solidFill>
                  <a:schemeClr val="bg1"/>
                </a:solidFill>
              </a:rPr>
              <a:t>的呢？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4040" y="443230"/>
            <a:ext cx="888365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很多人追求的东西本身就是错的！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以为是股票代码，以为是武林秘籍，以为是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真相：</a:t>
            </a:r>
            <a:r>
              <a:rPr lang="zh-CN" altLang="en-US" sz="2800">
                <a:solidFill>
                  <a:schemeClr val="bg1"/>
                </a:solidFill>
              </a:rPr>
              <a:t>执行力这个问题不解决，炒股就不可能获得真知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试想：教什么都不听的学生，成绩大概率什么样？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为什么很多人明明知道道理，却就是执行不起来呢？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因为不是根据他自身的情况来起步的！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小学生如果教大学知识，哪怕是对的，他也学不进去的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提到最多的就是【规矩】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学再多，没规矩，就是赌。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规矩究竟是什么？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21853" y="2879725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规矩提升执行力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5" y="831215"/>
            <a:ext cx="7753350" cy="4276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5405" y="666115"/>
            <a:ext cx="952055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规矩究竟是什么？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仓位，风格，战法，选买减加卖，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标准</a:t>
            </a:r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1</a:t>
            </a:r>
            <a:r>
              <a:rPr lang="zh-CN" altLang="en-US" sz="2800">
                <a:solidFill>
                  <a:schemeClr val="bg1"/>
                </a:solidFill>
              </a:rPr>
              <a:t>、规矩是利用你认可的东西来给自己形成约束力。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自己是否认可上升通道、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是否认可资金推动论、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是否认可有舍有得、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是否认可散户最大的敌人不是主力，而是随性而为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2</a:t>
            </a:r>
            <a:r>
              <a:rPr lang="zh-CN" altLang="en-US" sz="2800">
                <a:solidFill>
                  <a:schemeClr val="bg1"/>
                </a:solidFill>
              </a:rPr>
              <a:t>、规矩约束的是自己，它无法约束别人，更无法约束票。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该不该有战法？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认可一个战法的【前提】是逻辑还是挣钱？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纠正一个战法是基于逻辑，基于自己，还是基于账户？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06475" y="697230"/>
            <a:ext cx="1021143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框架：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选：是找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的票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买：是找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的介入信号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卖：是找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的离场信号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示范：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风口游庄战法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选：风口龙头股</a:t>
            </a:r>
            <a:r>
              <a:rPr lang="en-US" altLang="zh-CN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游庄混合，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自己认可做风口票吗？不要管别人挣没挣钱，跟你没关系！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自己认可做龙头股吗？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自己认可有庄的票更踏实吗？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自己认可有游资参与的票更有爆发性吗？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有任何一条不认可，这个战法就会执行不好！</a:t>
            </a:r>
            <a:endParaRPr lang="zh-CN" altLang="en-US" sz="2800">
              <a:solidFill>
                <a:srgbClr val="FF0000"/>
              </a:solidFill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0980" y="697230"/>
            <a:ext cx="3903345" cy="5604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选股和买卖都是如此！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这些是我认可的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去年下半年一直讲的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科技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国改央改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月的科技浪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19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号群发通知风险提醒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9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号分析讲的科技脉冲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巴以冲突之后的军工热潮后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我讲了第三步就是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cips</a:t>
            </a:r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为什么，因为我信，所以我研究的都是我信的东西！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发自内心的信，就会执行！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805" y="1160145"/>
            <a:ext cx="3747770" cy="5300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55" y="1193165"/>
            <a:ext cx="3943350" cy="52673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1256030"/>
            <a:ext cx="11502390" cy="4881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06475" y="697230"/>
            <a:ext cx="10211435" cy="5504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为什么我听了那么多课，依然没找到适合自己的？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因为那些东西不是自己真正认可的。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因为评估方式不对。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观念相同，行为才可能相同！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这个就是因人而异的点，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要想找到适合自己的，就需要认识真正的自己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如果自己剖析不来，可以找老师帮忙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执行力来自发自内心的认可。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只有真正找到自己认可的东西，才会真的按照规矩执行，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只有真的严格按照规矩执行了，才能得到规矩的经验。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选股和买卖都是如此！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" y="617220"/>
            <a:ext cx="3889375" cy="36937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78075" y="99695"/>
            <a:ext cx="719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用户参加培训，坚持按规矩执行的感受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347980" y="4376420"/>
            <a:ext cx="5674995" cy="1484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785" y="621665"/>
            <a:ext cx="5305425" cy="30435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655" y="3731260"/>
            <a:ext cx="5554980" cy="22840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6015355"/>
            <a:ext cx="11456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" y="1068705"/>
            <a:ext cx="3190875" cy="1657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4955" y="1125855"/>
            <a:ext cx="724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10" y="657860"/>
            <a:ext cx="4391025" cy="5924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380345" y="1715770"/>
            <a:ext cx="1384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65" y="3096260"/>
            <a:ext cx="2933700" cy="3067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715" y="749935"/>
            <a:ext cx="3448050" cy="5600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98465" y="1007745"/>
            <a:ext cx="1384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44115" y="263525"/>
            <a:ext cx="769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用户们做熟了之后的感受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2405" y="1099820"/>
            <a:ext cx="3649345" cy="444754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083685" y="894715"/>
            <a:ext cx="4025265" cy="4652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85" y="676275"/>
            <a:ext cx="3569335" cy="58019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5600" y="5547360"/>
            <a:ext cx="7698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" y="700405"/>
            <a:ext cx="6170295" cy="5456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290" y="75565"/>
            <a:ext cx="4017010" cy="5289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84290" y="5381625"/>
            <a:ext cx="56616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" y="595630"/>
            <a:ext cx="5009515" cy="5829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605" y="595630"/>
            <a:ext cx="6979285" cy="45396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26430" y="5287645"/>
            <a:ext cx="62223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" y="587375"/>
            <a:ext cx="11876405" cy="57861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0" y="669925"/>
            <a:ext cx="8621395" cy="50050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5600" y="5887720"/>
            <a:ext cx="11383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5600" y="5887720"/>
            <a:ext cx="11383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60145" y="594360"/>
            <a:ext cx="7720330" cy="5277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26745" y="655955"/>
            <a:ext cx="10431145" cy="5616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最后，留几个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问题给大家思考一下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、你是否相信十五次五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年规划对中国股市而言是利好？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相信你其实也可以找到牛股？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、七月份宋老师搞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特训班，你相信自己可以跟着宋老师好好学习盈利体系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吗？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、你是否相信你可以通过培训，能逐步变得理智冷静？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5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、你是否相信你以后炒股，也可以有清晰的盈利体系？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793750"/>
            <a:ext cx="11962130" cy="5497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5" y="642620"/>
            <a:ext cx="11711305" cy="5775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" y="578485"/>
            <a:ext cx="11229340" cy="60039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" y="587375"/>
            <a:ext cx="11235055" cy="5995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0" y="1417320"/>
            <a:ext cx="7849870" cy="79438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446780" y="147383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694045" y="1568450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自己适合做什么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-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知己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5" name="图片 14" descr="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0" y="2407920"/>
            <a:ext cx="7849870" cy="79438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3446780" y="246443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5694045" y="2576195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000">
                <a:solidFill>
                  <a:schemeClr val="bg2"/>
                </a:solidFill>
                <a:sym typeface="+mn-ea"/>
              </a:rPr>
              <a:t>市场适合做什么</a:t>
            </a:r>
            <a:r>
              <a:rPr lang="en-US" altLang="zh-CN" sz="3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3000">
                <a:solidFill>
                  <a:schemeClr val="bg2"/>
                </a:solidFill>
                <a:sym typeface="+mn-ea"/>
              </a:rPr>
              <a:t>知彼</a:t>
            </a:r>
            <a:endParaRPr lang="zh-CN" altLang="en-US" sz="3000">
              <a:solidFill>
                <a:schemeClr val="bg2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2" name="图片 21" descr="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0" y="3398520"/>
            <a:ext cx="7849870" cy="794385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3446780" y="345503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5694045" y="3557905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做熟不做生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-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目标是挣钱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6" name="图片 25" descr="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95320" y="4355465"/>
            <a:ext cx="7841615" cy="79438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3454400" y="441198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第四章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5694045" y="4494530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解决不懂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=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解决执行力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DIAGRAM_VIRTUALLY_FRAME" val="{&quot;height&quot;:293.9,&quot;left&quot;:251,&quot;top&quot;:111.6,&quot;width&quot;:629.2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5777</Words>
  <Application>WPS 演示</Application>
  <PresentationFormat>宽屏</PresentationFormat>
  <Paragraphs>316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ZhuanZ</cp:lastModifiedBy>
  <cp:revision>349</cp:revision>
  <dcterms:created xsi:type="dcterms:W3CDTF">2022-12-31T05:43:00Z</dcterms:created>
  <dcterms:modified xsi:type="dcterms:W3CDTF">2025-06-26T19:09:51Z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3FF246BC453D45D1AFABFB39DFB9E02D_13</vt:lpwstr>
  </property>
</Properties>
</file>