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83" r:id="rId3"/>
    <p:sldId id="313" r:id="rId4"/>
    <p:sldId id="287" r:id="rId5"/>
    <p:sldId id="286" r:id="rId6"/>
    <p:sldId id="299" r:id="rId7"/>
    <p:sldId id="324" r:id="rId8"/>
    <p:sldId id="320" r:id="rId9"/>
    <p:sldId id="328" r:id="rId10"/>
    <p:sldId id="321" r:id="rId11"/>
    <p:sldId id="323" r:id="rId12"/>
    <p:sldId id="322" r:id="rId13"/>
    <p:sldId id="329" r:id="rId14"/>
    <p:sldId id="326" r:id="rId15"/>
    <p:sldId id="339" r:id="rId16"/>
    <p:sldId id="340" r:id="rId17"/>
    <p:sldId id="327" r:id="rId18"/>
    <p:sldId id="338" r:id="rId19"/>
    <p:sldId id="331" r:id="rId20"/>
    <p:sldId id="343" r:id="rId21"/>
    <p:sldId id="345" r:id="rId22"/>
    <p:sldId id="346" r:id="rId23"/>
    <p:sldId id="347" r:id="rId24"/>
    <p:sldId id="348" r:id="rId25"/>
    <p:sldId id="362" r:id="rId26"/>
    <p:sldId id="363" r:id="rId27"/>
    <p:sldId id="361" r:id="rId28"/>
    <p:sldId id="364" r:id="rId29"/>
    <p:sldId id="344" r:id="rId30"/>
    <p:sldId id="349" r:id="rId31"/>
    <p:sldId id="350" r:id="rId32"/>
    <p:sldId id="351" r:id="rId33"/>
    <p:sldId id="352" r:id="rId34"/>
    <p:sldId id="354" r:id="rId35"/>
    <p:sldId id="355" r:id="rId36"/>
    <p:sldId id="356" r:id="rId37"/>
    <p:sldId id="289" r:id="rId38"/>
  </p:sldIdLst>
  <p:sldSz cx="12192000" cy="6858000"/>
  <p:notesSz cx="6858000" cy="9144000"/>
  <p:embeddedFontLst>
    <p:embeddedFont>
      <p:font typeface="微软雅黑" panose="020B0503020204020204" pitchFamily="34" charset="-122"/>
      <p:regular r:id="rId45"/>
    </p:embeddedFont>
    <p:embeddedFont>
      <p:font typeface="方正宝黑体 简 Medium" panose="02010600010101010101" charset="-122"/>
      <p:regular r:id="rId46"/>
    </p:embeddedFont>
    <p:embeddedFont>
      <p:font typeface="清雅黑体" panose="00000500000000000000" charset="-122"/>
      <p:regular r:id="rId47"/>
    </p:embeddedFont>
    <p:embeddedFont>
      <p:font typeface="方正宝黑体 简 Light" panose="02000400000000000000" charset="-122"/>
      <p:regular r:id="rId48"/>
    </p:embeddedFont>
    <p:embeddedFont>
      <p:font typeface="文道潮黑体" panose="02010600040101010101" charset="-122"/>
      <p:regular r:id="rId49"/>
    </p:embeddedFont>
    <p:embeddedFont>
      <p:font typeface="黑体" panose="02010609060101010101" charset="-122"/>
      <p:regular r:id="rId50"/>
    </p:embeddedFont>
    <p:embeddedFont>
      <p:font typeface="Calibri" panose="020F0502020204030204" charset="0"/>
      <p:regular r:id="rId51"/>
      <p:bold r:id="rId52"/>
      <p:italic r:id="rId53"/>
      <p:boldItalic r:id="rId54"/>
    </p:embeddedFont>
    <p:embeddedFont>
      <p:font typeface="方正大标宋简体" panose="02000000000000000000" charset="-122"/>
      <p:regular r:id="rId55"/>
    </p:embeddedFont>
    <p:embeddedFont>
      <p:font typeface="印品朗黑体" panose="00000800000000000000" charset="-122"/>
      <p:regular r:id="rId56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3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7" Type="http://schemas.openxmlformats.org/officeDocument/2006/relationships/tags" Target="tags/tag175.xml"/><Relationship Id="rId56" Type="http://schemas.openxmlformats.org/officeDocument/2006/relationships/font" Target="fonts/font12.fntdata"/><Relationship Id="rId55" Type="http://schemas.openxmlformats.org/officeDocument/2006/relationships/font" Target="fonts/font11.fntdata"/><Relationship Id="rId54" Type="http://schemas.openxmlformats.org/officeDocument/2006/relationships/font" Target="fonts/font10.fntdata"/><Relationship Id="rId53" Type="http://schemas.openxmlformats.org/officeDocument/2006/relationships/font" Target="fonts/font9.fntdata"/><Relationship Id="rId52" Type="http://schemas.openxmlformats.org/officeDocument/2006/relationships/font" Target="fonts/font8.fntdata"/><Relationship Id="rId51" Type="http://schemas.openxmlformats.org/officeDocument/2006/relationships/font" Target="fonts/font7.fntdata"/><Relationship Id="rId50" Type="http://schemas.openxmlformats.org/officeDocument/2006/relationships/font" Target="fonts/font6.fntdata"/><Relationship Id="rId5" Type="http://schemas.openxmlformats.org/officeDocument/2006/relationships/slide" Target="slides/slide3.xml"/><Relationship Id="rId49" Type="http://schemas.openxmlformats.org/officeDocument/2006/relationships/font" Target="fonts/font5.fntdata"/><Relationship Id="rId48" Type="http://schemas.openxmlformats.org/officeDocument/2006/relationships/font" Target="fonts/font4.fntdata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39" Type="http://schemas.openxmlformats.org/officeDocument/2006/relationships/notesMaster" Target="notesMasters/notesMaster1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2.xml"/><Relationship Id="rId3" Type="http://schemas.openxmlformats.org/officeDocument/2006/relationships/image" Target="../media/image15.png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.xml"/><Relationship Id="rId3" Type="http://schemas.openxmlformats.org/officeDocument/2006/relationships/image" Target="../media/image16.png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tags" Target="../tags/tag9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6.xml"/><Relationship Id="rId2" Type="http://schemas.openxmlformats.org/officeDocument/2006/relationships/image" Target="../media/image17.png"/><Relationship Id="rId1" Type="http://schemas.openxmlformats.org/officeDocument/2006/relationships/tags" Target="../tags/tag10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8.png"/><Relationship Id="rId1" Type="http://schemas.openxmlformats.org/officeDocument/2006/relationships/tags" Target="../tags/tag10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0.xml"/><Relationship Id="rId2" Type="http://schemas.openxmlformats.org/officeDocument/2006/relationships/image" Target="../media/image19.png"/><Relationship Id="rId1" Type="http://schemas.openxmlformats.org/officeDocument/2006/relationships/tags" Target="../tags/tag10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20.png"/><Relationship Id="rId1" Type="http://schemas.openxmlformats.org/officeDocument/2006/relationships/tags" Target="../tags/tag11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6.xml"/><Relationship Id="rId7" Type="http://schemas.openxmlformats.org/officeDocument/2006/relationships/image" Target="../media/image10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2" Type="http://schemas.openxmlformats.org/officeDocument/2006/relationships/image" Target="../media/image21.png"/><Relationship Id="rId1" Type="http://schemas.openxmlformats.org/officeDocument/2006/relationships/tags" Target="../tags/tag116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2.png"/><Relationship Id="rId1" Type="http://schemas.openxmlformats.org/officeDocument/2006/relationships/tags" Target="../tags/tag11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37.xml"/><Relationship Id="rId17" Type="http://schemas.openxmlformats.org/officeDocument/2006/relationships/tags" Target="../tags/tag136.xml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tags" Target="../tags/tag120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23.png"/><Relationship Id="rId1" Type="http://schemas.openxmlformats.org/officeDocument/2006/relationships/tags" Target="../tags/tag138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24.png"/><Relationship Id="rId1" Type="http://schemas.openxmlformats.org/officeDocument/2006/relationships/tags" Target="../tags/tag140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25.png"/><Relationship Id="rId1" Type="http://schemas.openxmlformats.org/officeDocument/2006/relationships/tags" Target="../tags/tag14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26.png"/><Relationship Id="rId1" Type="http://schemas.openxmlformats.org/officeDocument/2006/relationships/tags" Target="../tags/tag144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27.png"/><Relationship Id="rId1" Type="http://schemas.openxmlformats.org/officeDocument/2006/relationships/tags" Target="../tags/tag146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image" Target="../media/image28.png"/><Relationship Id="rId1" Type="http://schemas.openxmlformats.org/officeDocument/2006/relationships/tags" Target="../tags/tag148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image" Target="../media/image29.png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image" Target="../media/image12.png"/><Relationship Id="rId3" Type="http://schemas.openxmlformats.org/officeDocument/2006/relationships/tags" Target="../tags/tag28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7.xml"/><Relationship Id="rId19" Type="http://schemas.openxmlformats.org/officeDocument/2006/relationships/tags" Target="../tags/tag43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3.xml"/><Relationship Id="rId2" Type="http://schemas.openxmlformats.org/officeDocument/2006/relationships/image" Target="../media/image30.png"/><Relationship Id="rId1" Type="http://schemas.openxmlformats.org/officeDocument/2006/relationships/tags" Target="../tags/tag15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5.xml"/><Relationship Id="rId2" Type="http://schemas.openxmlformats.org/officeDocument/2006/relationships/image" Target="../media/image31.png"/><Relationship Id="rId1" Type="http://schemas.openxmlformats.org/officeDocument/2006/relationships/tags" Target="../tags/tag154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7.xml"/><Relationship Id="rId2" Type="http://schemas.openxmlformats.org/officeDocument/2006/relationships/image" Target="../media/image32.png"/><Relationship Id="rId1" Type="http://schemas.openxmlformats.org/officeDocument/2006/relationships/tags" Target="../tags/tag156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9.xml"/><Relationship Id="rId2" Type="http://schemas.openxmlformats.org/officeDocument/2006/relationships/image" Target="../media/image33.png"/><Relationship Id="rId1" Type="http://schemas.openxmlformats.org/officeDocument/2006/relationships/tags" Target="../tags/tag158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tags" Target="../tags/tag1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74.xml"/><Relationship Id="rId1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tags" Target="../tags/tag4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Relationship Id="rId3" Type="http://schemas.openxmlformats.org/officeDocument/2006/relationships/image" Target="../media/image13.png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9.xml"/><Relationship Id="rId3" Type="http://schemas.openxmlformats.org/officeDocument/2006/relationships/image" Target="../media/image14.png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时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做自己认知范围内的事情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5350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012825"/>
            <a:ext cx="11639550" cy="53543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情绪过后的分化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1028700"/>
            <a:ext cx="6096000" cy="4799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情绪上涨不用看业绩，但是过后是分化也是大浪淘沙，不可能</a:t>
            </a:r>
            <a:r>
              <a:rPr lang="en-US" altLang="zh-CN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5000</a:t>
            </a:r>
            <a:r>
              <a:rPr lang="zh-CN" altLang="en-US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只股票都要上涨，贝莱德也没有那么多钱</a:t>
            </a:r>
            <a:r>
              <a:rPr lang="en-US" altLang="zh-CN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</a:t>
            </a:r>
            <a:r>
              <a:rPr lang="zh-CN" altLang="en-US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。情绪过后的钱会逐步减少，资金减少，就能凸显谁才是主线，才是优质公司</a:t>
            </a:r>
            <a:endParaRPr lang="zh-CN" altLang="en-US" b="1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 b="1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所以问题还是避开些什么，优先拿住什么。</a:t>
            </a:r>
            <a:endParaRPr lang="zh-CN" altLang="en-US" b="1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 b="1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别忘了，今年的新国九条规定，明年</a:t>
            </a:r>
            <a:r>
              <a:rPr lang="en-US" altLang="zh-CN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</a:t>
            </a:r>
            <a:r>
              <a:rPr lang="zh-CN" altLang="en-US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月</a:t>
            </a:r>
            <a:r>
              <a:rPr lang="en-US" altLang="zh-CN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</a:t>
            </a:r>
            <a:r>
              <a:rPr lang="zh-CN" altLang="en-US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号实施，优胜劣汰</a:t>
            </a:r>
            <a:endParaRPr lang="zh-CN" altLang="en-US" b="1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 b="1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 b="1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 b="1">
                <a:solidFill>
                  <a:srgbClr val="FFFF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核心是业绩，是优质公司，是可以给股东带来双回报的企业</a:t>
            </a:r>
            <a:endParaRPr lang="zh-CN" altLang="en-US" b="1">
              <a:solidFill>
                <a:srgbClr val="FFFF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 b="1">
              <a:solidFill>
                <a:srgbClr val="FFFF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en-US" altLang="zh-CN" b="1">
                <a:solidFill>
                  <a:srgbClr val="FFFF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A</a:t>
            </a:r>
            <a:r>
              <a:rPr lang="zh-CN" altLang="en-US" b="1">
                <a:solidFill>
                  <a:srgbClr val="FFFF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股的主战场是科技，是先进生产力，是新质生产力。</a:t>
            </a:r>
            <a:endParaRPr lang="zh-CN" altLang="en-US" b="1">
              <a:solidFill>
                <a:srgbClr val="FFFF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 b="1">
              <a:solidFill>
                <a:srgbClr val="FFFF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 b="1">
                <a:solidFill>
                  <a:srgbClr val="FFFF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关注重组类公司</a:t>
            </a:r>
            <a:endParaRPr lang="zh-CN" altLang="en-US" b="1">
              <a:solidFill>
                <a:srgbClr val="FFFF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牛市需强大的心脏</a:t>
            </a:r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49780" y="15240"/>
            <a:ext cx="68694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   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牛市需强大的心脏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55650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783590"/>
            <a:ext cx="12085320" cy="554736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4673600" y="2358390"/>
            <a:ext cx="1273810" cy="65532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标注 7"/>
          <p:cNvSpPr/>
          <p:nvPr/>
        </p:nvSpPr>
        <p:spPr>
          <a:xfrm>
            <a:off x="1538605" y="1796415"/>
            <a:ext cx="2887345" cy="957580"/>
          </a:xfrm>
          <a:prstGeom prst="wedgeRectCallout">
            <a:avLst>
              <a:gd name="adj1" fmla="val 54192"/>
              <a:gd name="adj2" fmla="val 5396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快速拉升，扭转熊市</a:t>
            </a:r>
            <a:r>
              <a:rPr lang="zh-CN" altLang="en-US"/>
              <a:t>思维</a:t>
            </a:r>
            <a:endParaRPr lang="zh-CN" altLang="en-US"/>
          </a:p>
        </p:txBody>
      </p:sp>
      <p:sp>
        <p:nvSpPr>
          <p:cNvPr id="9" name="下弧形箭头 8"/>
          <p:cNvSpPr/>
          <p:nvPr/>
        </p:nvSpPr>
        <p:spPr>
          <a:xfrm>
            <a:off x="7647305" y="3013710"/>
            <a:ext cx="2262505" cy="895985"/>
          </a:xfrm>
          <a:prstGeom prst="curved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流程图: 过程 9"/>
          <p:cNvSpPr/>
          <p:nvPr/>
        </p:nvSpPr>
        <p:spPr>
          <a:xfrm>
            <a:off x="9872980" y="3013710"/>
            <a:ext cx="2132965" cy="624205"/>
          </a:xfrm>
          <a:prstGeom prst="flowChartProces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反复震荡，清理不坚定</a:t>
            </a:r>
            <a:r>
              <a:rPr lang="zh-CN" altLang="en-US"/>
              <a:t>散户</a:t>
            </a:r>
            <a:endParaRPr lang="zh-CN" altLang="en-US"/>
          </a:p>
        </p:txBody>
      </p:sp>
      <p:sp>
        <p:nvSpPr>
          <p:cNvPr id="11" name="流程图: 可选过程 10"/>
          <p:cNvSpPr/>
          <p:nvPr/>
        </p:nvSpPr>
        <p:spPr>
          <a:xfrm>
            <a:off x="9656445" y="1301115"/>
            <a:ext cx="2318385" cy="927735"/>
          </a:xfrm>
          <a:prstGeom prst="flowChartAlternateProces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时间不定，但方向</a:t>
            </a:r>
            <a:r>
              <a:rPr lang="zh-CN" altLang="en-US"/>
              <a:t>确定</a:t>
            </a:r>
            <a:endParaRPr lang="zh-CN" altLang="en-US"/>
          </a:p>
        </p:txBody>
      </p:sp>
      <p:sp>
        <p:nvSpPr>
          <p:cNvPr id="12" name="圆角右箭头 11"/>
          <p:cNvSpPr/>
          <p:nvPr/>
        </p:nvSpPr>
        <p:spPr>
          <a:xfrm>
            <a:off x="8741410" y="1449705"/>
            <a:ext cx="729615" cy="1162050"/>
          </a:xfrm>
          <a:prstGeom prst="ben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49520" y="10922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科创板牛市逻辑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cxnSp>
        <p:nvCxnSpPr>
          <p:cNvPr id="25" name="直接连接符 24"/>
          <p:cNvCxnSpPr/>
          <p:nvPr>
            <p:custDataLst>
              <p:tags r:id="rId2"/>
            </p:custDataLst>
          </p:nvPr>
        </p:nvCxnSpPr>
        <p:spPr>
          <a:xfrm>
            <a:off x="1181606" y="1733860"/>
            <a:ext cx="0" cy="854630"/>
          </a:xfrm>
          <a:prstGeom prst="line">
            <a:avLst/>
          </a:prstGeom>
          <a:solidFill>
            <a:srgbClr val="00993F">
              <a:alpha val="0"/>
            </a:srgbClr>
          </a:solidFill>
          <a:ln w="12700">
            <a:solidFill>
              <a:schemeClr val="tx1">
                <a:alpha val="30000"/>
              </a:scheme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22" name="椭圆 21"/>
          <p:cNvSpPr/>
          <p:nvPr>
            <p:custDataLst>
              <p:tags r:id="rId3"/>
            </p:custDataLst>
          </p:nvPr>
        </p:nvSpPr>
        <p:spPr>
          <a:xfrm>
            <a:off x="880745" y="985649"/>
            <a:ext cx="600408" cy="60040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kern="1200">
                <a:solidFill>
                  <a:srgbClr val="FFFFFF"/>
                </a:solidFill>
                <a:effectLst/>
                <a:latin typeface="+mn-ea"/>
                <a:cs typeface="+mn-ea"/>
                <a:sym typeface="+mn-ea"/>
              </a:rPr>
              <a:t>01</a:t>
            </a:r>
            <a:endParaRPr lang="en-US" altLang="zh-CN" b="1" kern="1200">
              <a:solidFill>
                <a:srgbClr val="FFFFFF"/>
              </a:solidFill>
              <a:effectLst/>
              <a:latin typeface="+mn-ea"/>
              <a:cs typeface="+mn-ea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4"/>
            </p:custDataLst>
          </p:nvPr>
        </p:nvSpPr>
        <p:spPr>
          <a:xfrm>
            <a:off x="880745" y="2736950"/>
            <a:ext cx="600408" cy="60040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kern="1200">
                <a:solidFill>
                  <a:srgbClr val="FFFFFF"/>
                </a:solidFill>
                <a:effectLst/>
                <a:latin typeface="+mn-ea"/>
                <a:cs typeface="+mn-ea"/>
                <a:sym typeface="+mn-ea"/>
              </a:rPr>
              <a:t>02</a:t>
            </a:r>
            <a:endParaRPr lang="en-US" altLang="zh-CN" b="1" kern="1200">
              <a:solidFill>
                <a:srgbClr val="FFFFFF"/>
              </a:solidFill>
              <a:effectLst/>
              <a:latin typeface="+mn-ea"/>
              <a:cs typeface="+mn-ea"/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880745" y="4488250"/>
            <a:ext cx="600408" cy="60040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kern="1200">
                <a:solidFill>
                  <a:srgbClr val="FFFFFF"/>
                </a:solidFill>
                <a:effectLst/>
                <a:latin typeface="+mn-ea"/>
                <a:cs typeface="+mn-ea"/>
                <a:sym typeface="+mn-ea"/>
              </a:rPr>
              <a:t>03</a:t>
            </a:r>
            <a:endParaRPr lang="en-US" altLang="zh-CN" b="1" kern="1200">
              <a:solidFill>
                <a:srgbClr val="FFFFFF"/>
              </a:solidFill>
              <a:effectLst/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6"/>
            </p:custDataLst>
          </p:nvPr>
        </p:nvSpPr>
        <p:spPr bwMode="auto">
          <a:xfrm>
            <a:off x="2144625" y="985649"/>
            <a:ext cx="8828596" cy="4808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chemeClr val="accent5"/>
                </a:solidFill>
                <a:uFillTx/>
                <a:latin typeface="+mn-ea"/>
                <a:cs typeface="+mn-ea"/>
                <a:sym typeface="+mn-ea"/>
              </a:rPr>
              <a:t>绝对</a:t>
            </a:r>
            <a:r>
              <a:rPr lang="zh-CN" altLang="en-US" sz="2000" b="1">
                <a:solidFill>
                  <a:schemeClr val="accent5"/>
                </a:solidFill>
                <a:uFillTx/>
                <a:latin typeface="+mn-ea"/>
                <a:cs typeface="+mn-ea"/>
                <a:sym typeface="+mn-ea"/>
              </a:rPr>
              <a:t>空间</a:t>
            </a:r>
            <a:endParaRPr lang="zh-CN" altLang="en-US" sz="2000" b="1">
              <a:solidFill>
                <a:schemeClr val="accent5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2144625" y="1568321"/>
            <a:ext cx="8830179" cy="941104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曾经的科创板面临定价过多，溢价发行，经过四年下跌，指数调整多数科创板个股腰折后在腰折的情况，牛市的第一要素是要有绝对的空间，当跌幅足够大时，空间就明显打开</a:t>
            </a:r>
            <a:endParaRPr lang="zh-CN" altLang="en-US" sz="1600" b="1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矩形 29"/>
          <p:cNvSpPr/>
          <p:nvPr>
            <p:custDataLst>
              <p:tags r:id="rId8"/>
            </p:custDataLst>
          </p:nvPr>
        </p:nvSpPr>
        <p:spPr bwMode="auto">
          <a:xfrm>
            <a:off x="2145938" y="2509005"/>
            <a:ext cx="8828596" cy="4808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chemeClr val="accent6"/>
                </a:solidFill>
                <a:uFillTx/>
                <a:latin typeface="+mn-ea"/>
                <a:cs typeface="+mn-ea"/>
                <a:sym typeface="+mn-ea"/>
              </a:rPr>
              <a:t>业绩</a:t>
            </a:r>
            <a:r>
              <a:rPr lang="zh-CN" altLang="en-US" sz="2000" b="1">
                <a:solidFill>
                  <a:schemeClr val="accent6"/>
                </a:solidFill>
                <a:uFillTx/>
                <a:latin typeface="+mn-ea"/>
                <a:cs typeface="+mn-ea"/>
                <a:sym typeface="+mn-ea"/>
              </a:rPr>
              <a:t>扭转</a:t>
            </a:r>
            <a:endParaRPr lang="zh-CN" altLang="en-US" sz="2000" b="1">
              <a:solidFill>
                <a:schemeClr val="accent6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2145938" y="2990185"/>
            <a:ext cx="8828763" cy="1182424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科创板企业属于中国核心的科技型公司代表，类似与美国纳斯达克指数。上市之后很多面临研发投入高，导致盈利下降，业绩不及预期的问题，半年报盈利扭亏为盈企业达到</a:t>
            </a:r>
            <a:r>
              <a:rPr lang="en-US" altLang="zh-CN" sz="1600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80%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以上</a:t>
            </a:r>
            <a:endParaRPr lang="zh-CN" altLang="en-US" sz="1600" b="1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indent="-2286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多家公司在持续降本增效、加快研发创新、调整产品结构中，综合盈利能力显著提升，净利润增幅远超营收</a:t>
            </a:r>
            <a:endParaRPr lang="zh-CN" altLang="en-US" sz="1600" b="1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0"/>
            </p:custDataLst>
          </p:nvPr>
        </p:nvSpPr>
        <p:spPr bwMode="auto">
          <a:xfrm>
            <a:off x="2144625" y="4653350"/>
            <a:ext cx="8828596" cy="4808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 dirty="0">
                <a:solidFill>
                  <a:schemeClr val="accent5"/>
                </a:solidFill>
                <a:uFillTx/>
                <a:latin typeface="+mn-ea"/>
                <a:cs typeface="+mn-ea"/>
                <a:sym typeface="+mn-ea"/>
              </a:rPr>
              <a:t>牛市的故事</a:t>
            </a:r>
            <a:r>
              <a:rPr lang="zh-CN" altLang="en-US" sz="2000" b="1" dirty="0">
                <a:solidFill>
                  <a:schemeClr val="accent5"/>
                </a:solidFill>
                <a:uFillTx/>
                <a:latin typeface="+mn-ea"/>
                <a:cs typeface="+mn-ea"/>
                <a:sym typeface="+mn-ea"/>
              </a:rPr>
              <a:t>不变</a:t>
            </a:r>
            <a:endParaRPr lang="zh-CN" altLang="en-US" sz="2000" b="1" dirty="0">
              <a:solidFill>
                <a:schemeClr val="accent5"/>
              </a:solidFill>
              <a:uFillTx/>
              <a:latin typeface="+mn-ea"/>
              <a:cs typeface="+mn-ea"/>
              <a:sym typeface="+mn-ea"/>
            </a:endParaRPr>
          </a:p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endParaRPr lang="zh-CN" altLang="en-US" sz="2000" b="1" dirty="0">
              <a:solidFill>
                <a:schemeClr val="accent5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2144625" y="5156977"/>
            <a:ext cx="8828596" cy="941104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整个市场都在利用科创板的业绩不佳来压低价格，以尽可能地收集筹码。</a:t>
            </a:r>
            <a:endParaRPr lang="zh-CN" altLang="en-US" b="1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indent="-2286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一旦筹码和业绩的低点都到位，牛市的基础也就建立起来了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indent="-2286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所谓的牛市，只是资本市场周期规律的一部分，资本要赚钱，就必然会创造牛市</a:t>
            </a:r>
            <a:endParaRPr lang="zh-CN" altLang="en-US" b="1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12"/>
            </p:custDataLst>
          </p:nvPr>
        </p:nvCxnSpPr>
        <p:spPr>
          <a:xfrm>
            <a:off x="1181606" y="3485818"/>
            <a:ext cx="0" cy="854630"/>
          </a:xfrm>
          <a:prstGeom prst="line">
            <a:avLst/>
          </a:prstGeom>
          <a:solidFill>
            <a:srgbClr val="00993F">
              <a:alpha val="0"/>
            </a:srgbClr>
          </a:solidFill>
          <a:ln w="12700">
            <a:solidFill>
              <a:schemeClr val="tx1">
                <a:alpha val="30000"/>
              </a:scheme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</p:spTree>
    <p:custDataLst>
      <p:tags r:id="rId1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71830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723900"/>
            <a:ext cx="11772900" cy="5676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49520" y="10922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科创板牛市逻辑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889000"/>
            <a:ext cx="12146280" cy="5418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34690" y="231140"/>
            <a:ext cx="660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下跌不可怕，第一注意公司质地第二，下跌敢于分批低吸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56590" y="640397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34690" y="231140"/>
            <a:ext cx="660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趋势，资金，业绩是支撑股价可以持续向上的</a:t>
            </a:r>
            <a:r>
              <a:rPr lang="zh-CN" altLang="en-US" sz="2000" b="1">
                <a:solidFill>
                  <a:schemeClr val="bg1"/>
                </a:solidFill>
              </a:rPr>
              <a:t>保证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6680" y="816610"/>
            <a:ext cx="12039600" cy="558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3599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主题</a:t>
            </a:r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风口</a:t>
            </a:r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创造</a:t>
            </a:r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财富</a:t>
            </a:r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  <a:p>
            <a:pPr algn="ctr" fontAlgn="auto"/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869950"/>
            <a:ext cx="11658600" cy="54927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26130" y="19494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印品朗黑体" panose="00000800000000000000" charset="-122"/>
                <a:sym typeface="+mn-ea"/>
              </a:rPr>
              <a:t>          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印品朗黑体" panose="00000800000000000000" charset="-122"/>
                <a:sym typeface="+mn-ea"/>
              </a:rPr>
              <a:t>牛市要素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印品朗黑体" panose="0000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5022215" y="918210"/>
            <a:ext cx="5694045" cy="2059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5400">
                <a:solidFill>
                  <a:schemeClr val="bg2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清雅黑体" panose="00000500000000000000" charset="-122"/>
              </a:rPr>
              <a:t>站在牛市的起点</a:t>
            </a:r>
            <a:endParaRPr lang="zh-CN" altLang="en-US" sz="5400">
              <a:solidFill>
                <a:schemeClr val="bg2"/>
              </a:solidFill>
              <a:latin typeface="方正宝黑体 简 Medium" panose="02010600010101010101" charset="-122"/>
              <a:ea typeface="方正宝黑体 简 Medium" panose="02010600010101010101" charset="-122"/>
              <a:sym typeface="清雅黑体" panose="000005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5400">
                <a:solidFill>
                  <a:schemeClr val="bg2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清雅黑体" panose="00000500000000000000" charset="-122"/>
              </a:rPr>
              <a:t>仰望科技的繁华</a:t>
            </a:r>
            <a:endParaRPr lang="zh-CN" altLang="en-US" sz="5400">
              <a:solidFill>
                <a:schemeClr val="bg2"/>
              </a:solidFill>
              <a:latin typeface="方正宝黑体 简 Medium" panose="02010600010101010101" charset="-122"/>
              <a:ea typeface="方正宝黑体 简 Medium" panose="02010600010101010101" charset="-122"/>
              <a:sym typeface="清雅黑体" panose="000005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方正宝黑体 简 Medium" panose="02010600010101010101" charset="-122"/>
              <a:ea typeface="方正宝黑体 简 Medium" panose="02010600010101010101" charset="-122"/>
              <a:sym typeface="方正宝黑体 简 Medium" panose="0201060001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方正宝黑体 简 Medium" panose="02010600010101010101" charset="-122"/>
              <a:ea typeface="方正宝黑体 简 Medium" panose="02010600010101010101" charset="-122"/>
              <a:sym typeface="方正宝黑体 简 Medium" panose="02010600010101010101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980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9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endParaRPr lang="en-US" altLang="zh-CN" sz="19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十多年证券市场经验，本科金融主修，个人独创《底部三买点》《一分钟选股法》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4" name="图片 3" descr="刘涛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1080" y="814705"/>
            <a:ext cx="4232910" cy="51555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97230" y="632333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805180"/>
            <a:ext cx="11569700" cy="5467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54985" y="128270"/>
            <a:ext cx="7332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</a:t>
            </a:r>
            <a:r>
              <a:rPr lang="zh-CN" altLang="en-US" sz="24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非消费牛，非高股息牛，最有可能是科技牛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4715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0845" y="19494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印品朗黑体" panose="00000800000000000000" charset="-122"/>
                <a:sym typeface="+mn-ea"/>
              </a:rPr>
              <a:t>       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印品朗黑体" panose="00000800000000000000" charset="-122"/>
                <a:sym typeface="+mn-ea"/>
              </a:rPr>
              <a:t>大气泡炒作出大牛股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873125"/>
            <a:ext cx="12031345" cy="5524500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5569585" y="1574165"/>
            <a:ext cx="2058670" cy="1198245"/>
          </a:xfrm>
          <a:prstGeom prst="wedgeRoundRect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r>
              <a:rPr lang="zh-CN" altLang="en-US"/>
              <a:t>，华为</a:t>
            </a:r>
            <a:r>
              <a:rPr lang="zh-CN" altLang="en-US"/>
              <a:t>鸿蒙</a:t>
            </a:r>
            <a:endParaRPr lang="zh-CN" altLang="en-US"/>
          </a:p>
          <a:p>
            <a:pPr algn="ctr"/>
            <a:r>
              <a:rPr lang="en-US" altLang="zh-CN"/>
              <a:t>2</a:t>
            </a:r>
            <a:r>
              <a:rPr lang="zh-CN" altLang="en-US"/>
              <a:t>，芯片</a:t>
            </a:r>
            <a:r>
              <a:rPr lang="zh-CN" altLang="en-US"/>
              <a:t>制造</a:t>
            </a:r>
            <a:endParaRPr lang="zh-CN" altLang="en-US"/>
          </a:p>
        </p:txBody>
      </p:sp>
      <p:sp>
        <p:nvSpPr>
          <p:cNvPr id="6" name="矩形标注 5"/>
          <p:cNvSpPr/>
          <p:nvPr/>
        </p:nvSpPr>
        <p:spPr>
          <a:xfrm>
            <a:off x="1359535" y="3756025"/>
            <a:ext cx="2961640" cy="1347470"/>
          </a:xfrm>
          <a:prstGeom prst="wedgeRectCallout">
            <a:avLst>
              <a:gd name="adj1" fmla="val 57654"/>
              <a:gd name="adj2" fmla="val -63666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3</a:t>
            </a:r>
            <a:r>
              <a:rPr lang="zh-CN" altLang="en-US"/>
              <a:t>，</a:t>
            </a:r>
            <a:r>
              <a:rPr lang="zh-CN" altLang="en-US"/>
              <a:t>智能驾驶</a:t>
            </a:r>
            <a:endParaRPr lang="zh-CN" altLang="en-US"/>
          </a:p>
          <a:p>
            <a:pPr algn="ctr"/>
            <a:r>
              <a:rPr lang="en-US" altLang="zh-CN"/>
              <a:t>4</a:t>
            </a:r>
            <a:r>
              <a:rPr lang="zh-CN" altLang="en-US"/>
              <a:t>，数据</a:t>
            </a:r>
            <a:r>
              <a:rPr lang="zh-CN" altLang="en-US"/>
              <a:t>算力</a:t>
            </a:r>
            <a:endParaRPr lang="zh-CN" altLang="en-US"/>
          </a:p>
          <a:p>
            <a:pPr algn="ctr"/>
            <a:r>
              <a:rPr lang="en-US" altLang="zh-CN"/>
              <a:t>5</a:t>
            </a:r>
            <a:r>
              <a:rPr lang="zh-CN" altLang="en-US"/>
              <a:t>，低空，</a:t>
            </a:r>
            <a:r>
              <a:rPr lang="zh-CN" altLang="en-US"/>
              <a:t>航天</a:t>
            </a:r>
            <a:endParaRPr lang="zh-CN" altLang="en-US"/>
          </a:p>
        </p:txBody>
      </p:sp>
      <p:sp>
        <p:nvSpPr>
          <p:cNvPr id="7" name="右弧形箭头 6"/>
          <p:cNvSpPr/>
          <p:nvPr/>
        </p:nvSpPr>
        <p:spPr>
          <a:xfrm>
            <a:off x="7708900" y="1962785"/>
            <a:ext cx="185420" cy="445135"/>
          </a:xfrm>
          <a:prstGeom prst="curved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左弧形箭头 7"/>
          <p:cNvSpPr/>
          <p:nvPr/>
        </p:nvSpPr>
        <p:spPr>
          <a:xfrm>
            <a:off x="902335" y="4027805"/>
            <a:ext cx="382905" cy="476250"/>
          </a:xfrm>
          <a:prstGeom prst="curved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95567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88155" y="27749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         </a:t>
            </a:r>
            <a:r>
              <a:rPr lang="zh-CN" altLang="en-US" sz="2800" b="1">
                <a:solidFill>
                  <a:schemeClr val="bg1"/>
                </a:solidFill>
              </a:rPr>
              <a:t>牛股翻倍的核心逻辑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9" name="圆角矩形 1"/>
          <p:cNvSpPr/>
          <p:nvPr>
            <p:custDataLst>
              <p:tags r:id="rId2"/>
            </p:custDataLst>
          </p:nvPr>
        </p:nvSpPr>
        <p:spPr>
          <a:xfrm>
            <a:off x="1299845" y="1073150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5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814830" y="1735455"/>
            <a:ext cx="3651495" cy="13927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主题风口带动财富效应，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5400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只股票不会雨露均沾，市场最核心的方向就是寻找资金持股关注的风口，风口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---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财富</a:t>
            </a:r>
            <a:endParaRPr lang="zh-CN" altLang="en-US" sz="14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1814830" y="1170940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强大的风口</a:t>
            </a:r>
            <a:r>
              <a:rPr lang="en-US" altLang="zh-CN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---</a:t>
            </a: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主题</a:t>
            </a:r>
            <a:endParaRPr lang="zh-CN" altLang="en-US" sz="2200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697230" y="1073150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 dirty="0"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5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1</a:t>
            </a:r>
            <a:endParaRPr lang="en-US" altLang="zh-CN" sz="11500" b="1" dirty="0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5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35" name="圆角矩形 1"/>
          <p:cNvSpPr/>
          <p:nvPr>
            <p:custDataLst>
              <p:tags r:id="rId6"/>
            </p:custDataLst>
          </p:nvPr>
        </p:nvSpPr>
        <p:spPr>
          <a:xfrm>
            <a:off x="6987540" y="1073150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6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6384290" y="1065530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6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2</a:t>
            </a:r>
            <a:endParaRPr lang="en-US" altLang="zh-CN" sz="11500" b="1"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6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41" name="圆角矩形 1"/>
          <p:cNvSpPr/>
          <p:nvPr>
            <p:custDataLst>
              <p:tags r:id="rId8"/>
            </p:custDataLst>
          </p:nvPr>
        </p:nvSpPr>
        <p:spPr>
          <a:xfrm>
            <a:off x="1299845" y="3566795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5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1814830" y="4229100"/>
            <a:ext cx="3651495" cy="13927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中线主力稳定上涨，需要足够的上涨筹码，而主力控盘增长，筹码集中，股价会反复上涨或者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新高</a:t>
            </a:r>
            <a:endParaRPr lang="zh-CN" altLang="en-US" sz="14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0"/>
            </p:custDataLst>
          </p:nvPr>
        </p:nvSpPr>
        <p:spPr>
          <a:xfrm>
            <a:off x="1814830" y="3664585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中线稳定</a:t>
            </a:r>
            <a:r>
              <a:rPr lang="en-US" altLang="zh-CN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---</a:t>
            </a: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控盘</a:t>
            </a:r>
            <a:endParaRPr lang="zh-CN" altLang="en-US" sz="2200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696595" y="3566795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5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3</a:t>
            </a:r>
            <a:endParaRPr lang="en-US" altLang="zh-CN" sz="11500" b="1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5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18" name="圆角矩形 1"/>
          <p:cNvSpPr/>
          <p:nvPr>
            <p:custDataLst>
              <p:tags r:id="rId12"/>
            </p:custDataLst>
          </p:nvPr>
        </p:nvSpPr>
        <p:spPr>
          <a:xfrm>
            <a:off x="6987540" y="3566795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6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9" name="矩形 18"/>
          <p:cNvSpPr/>
          <p:nvPr>
            <p:custDataLst>
              <p:tags r:id="rId13"/>
            </p:custDataLst>
          </p:nvPr>
        </p:nvSpPr>
        <p:spPr>
          <a:xfrm>
            <a:off x="6383655" y="3559175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 dirty="0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6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4</a:t>
            </a:r>
            <a:endParaRPr lang="en-US" altLang="zh-CN" sz="11500" b="1" dirty="0"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6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4"/>
            </p:custDataLst>
          </p:nvPr>
        </p:nvSpPr>
        <p:spPr>
          <a:xfrm>
            <a:off x="7502525" y="1735455"/>
            <a:ext cx="3651495" cy="13927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启动主力大额参与，调整资金不砸盘，隔三岔五主力进场，以主力动向把握主力意图，以爆量把握启动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买点</a:t>
            </a:r>
            <a:endParaRPr lang="zh-CN" altLang="en-US" sz="140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5"/>
            </p:custDataLst>
          </p:nvPr>
        </p:nvSpPr>
        <p:spPr>
          <a:xfrm>
            <a:off x="7502525" y="1170940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底层逻辑</a:t>
            </a:r>
            <a:r>
              <a:rPr lang="en-US" altLang="zh-CN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---</a:t>
            </a: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资金</a:t>
            </a:r>
            <a:endParaRPr lang="zh-CN" altLang="en-US" sz="2200" b="1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6"/>
            </p:custDataLst>
          </p:nvPr>
        </p:nvSpPr>
        <p:spPr>
          <a:xfrm>
            <a:off x="7502525" y="4229100"/>
            <a:ext cx="3651495" cy="13927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明年新规实行，业绩将成为核心的投资逻辑，短线上涨看故事，长线新高看业绩，业绩兑现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股价</a:t>
            </a:r>
            <a:endParaRPr lang="zh-CN" altLang="en-US" sz="140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7"/>
            </p:custDataLst>
          </p:nvPr>
        </p:nvSpPr>
        <p:spPr>
          <a:xfrm>
            <a:off x="7502525" y="3664585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不断新高</a:t>
            </a:r>
            <a:r>
              <a:rPr lang="en-US" altLang="zh-CN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---</a:t>
            </a: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业绩</a:t>
            </a:r>
            <a:endParaRPr lang="zh-CN" altLang="en-US" sz="2200" b="1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48335" y="64522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0950" y="212725"/>
            <a:ext cx="6109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牛股</a:t>
            </a:r>
            <a:r>
              <a:rPr lang="en-US" altLang="zh-CN" sz="2800" b="1">
                <a:solidFill>
                  <a:schemeClr val="bg1"/>
                </a:solidFill>
              </a:rPr>
              <a:t> </a:t>
            </a:r>
            <a:r>
              <a:rPr lang="zh-CN" altLang="en-US" sz="2800" b="1">
                <a:solidFill>
                  <a:schemeClr val="bg1"/>
                </a:solidFill>
              </a:rPr>
              <a:t>：业绩与主题完美</a:t>
            </a:r>
            <a:r>
              <a:rPr lang="zh-CN" altLang="en-US" sz="2800" b="1">
                <a:solidFill>
                  <a:schemeClr val="bg1"/>
                </a:solidFill>
              </a:rPr>
              <a:t>结合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1011555"/>
            <a:ext cx="11569700" cy="53962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48335" y="64522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0950" y="212725"/>
            <a:ext cx="6109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牛股</a:t>
            </a:r>
            <a:r>
              <a:rPr lang="en-US" altLang="zh-CN" sz="2800" b="1">
                <a:solidFill>
                  <a:schemeClr val="bg1"/>
                </a:solidFill>
              </a:rPr>
              <a:t> </a:t>
            </a:r>
            <a:r>
              <a:rPr lang="zh-CN" altLang="en-US" sz="2800" b="1">
                <a:solidFill>
                  <a:schemeClr val="bg1"/>
                </a:solidFill>
              </a:rPr>
              <a:t>：业绩与主题完美</a:t>
            </a:r>
            <a:r>
              <a:rPr lang="zh-CN" altLang="en-US" sz="2800" b="1">
                <a:solidFill>
                  <a:schemeClr val="bg1"/>
                </a:solidFill>
              </a:rPr>
              <a:t>结合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871855"/>
            <a:ext cx="11879580" cy="55149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48335" y="64522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0950" y="212725"/>
            <a:ext cx="6109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牛股</a:t>
            </a:r>
            <a:r>
              <a:rPr lang="en-US" altLang="zh-CN" sz="2800" b="1">
                <a:solidFill>
                  <a:schemeClr val="bg1"/>
                </a:solidFill>
              </a:rPr>
              <a:t> </a:t>
            </a:r>
            <a:r>
              <a:rPr lang="zh-CN" altLang="en-US" sz="2800" b="1">
                <a:solidFill>
                  <a:schemeClr val="bg1"/>
                </a:solidFill>
              </a:rPr>
              <a:t>：业绩与主题完美</a:t>
            </a:r>
            <a:r>
              <a:rPr lang="zh-CN" altLang="en-US" sz="2800" b="1">
                <a:solidFill>
                  <a:schemeClr val="bg1"/>
                </a:solidFill>
              </a:rPr>
              <a:t>结合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" y="859155"/>
            <a:ext cx="11957050" cy="54584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48335" y="64522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2920" y="212725"/>
            <a:ext cx="6920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无业绩的短期上涨，难以走出新高</a:t>
            </a:r>
            <a:r>
              <a:rPr lang="zh-CN" altLang="en-US" sz="2800" b="1">
                <a:solidFill>
                  <a:schemeClr val="bg1"/>
                </a:solidFill>
              </a:rPr>
              <a:t>行情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" y="1094740"/>
            <a:ext cx="11895455" cy="53727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48335" y="64522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2920" y="212725"/>
            <a:ext cx="6920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</a:t>
            </a:r>
            <a:r>
              <a:rPr lang="zh-CN" altLang="en-US" sz="2800" b="1">
                <a:solidFill>
                  <a:schemeClr val="bg1"/>
                </a:solidFill>
              </a:rPr>
              <a:t>业绩下滑，导致股价持续</a:t>
            </a:r>
            <a:r>
              <a:rPr lang="zh-CN" altLang="en-US" sz="2800" b="1">
                <a:solidFill>
                  <a:schemeClr val="bg1"/>
                </a:solidFill>
              </a:rPr>
              <a:t>低迷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" y="1056640"/>
            <a:ext cx="12071985" cy="52470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4652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68650" y="236220"/>
            <a:ext cx="68751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业绩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好，有被套，但是业绩兑现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价值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972185"/>
            <a:ext cx="12161520" cy="53200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703580" y="644080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5470" y="155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     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中短线选股看控盘与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资金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" y="875665"/>
            <a:ext cx="11924030" cy="5565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清雅黑体" panose="00000500000000000000" charset="-122"/>
                  <a:ea typeface="清雅黑体" panose="000005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9722" y="2527"/>
              <a:ext cx="70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</a:rPr>
                <a:t>    </a:t>
              </a:r>
              <a:r>
                <a:rPr lang="zh-CN" altLang="en-US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</a:rPr>
                <a:t>牛市起点，耐心</a:t>
              </a:r>
              <a:r>
                <a:rPr lang="zh-CN" altLang="en-US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</a:rPr>
                <a:t>资本</a:t>
              </a:r>
              <a:endParaRPr lang="zh-CN" altLang="en-US" sz="24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清雅黑体" panose="00000500000000000000" charset="-122"/>
                  <a:ea typeface="清雅黑体" panose="000005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</a:rPr>
                <a:t>   </a:t>
              </a:r>
              <a:r>
                <a:rPr lang="zh-CN" altLang="en-US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  <a:sym typeface="+mn-ea"/>
                </a:rPr>
                <a:t>牛市需强大的心脏</a:t>
              </a:r>
              <a:endParaRPr lang="zh-CN" altLang="en-US" sz="24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清雅黑体" panose="00000500000000000000" charset="-122"/>
                  <a:ea typeface="清雅黑体" panose="000005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  <a:sym typeface="+mn-ea"/>
                </a:rPr>
                <a:t>   </a:t>
              </a:r>
              <a:r>
                <a:rPr lang="zh-CN" altLang="en-US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  <a:sym typeface="+mn-ea"/>
                </a:rPr>
                <a:t>主题风口，创造</a:t>
              </a:r>
              <a:r>
                <a:rPr lang="zh-CN" altLang="en-US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  <a:sym typeface="+mn-ea"/>
                </a:rPr>
                <a:t>财富</a:t>
              </a:r>
              <a:endParaRPr lang="zh-CN" altLang="en-US" sz="24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清雅黑体" panose="00000500000000000000" charset="-122"/>
                  <a:ea typeface="清雅黑体" panose="00000500000000000000" charset="-122"/>
                </a:rPr>
                <a:t>第四章</a:t>
              </a:r>
              <a:endParaRPr lang="zh-CN" altLang="en-US" sz="2800">
                <a:solidFill>
                  <a:srgbClr val="171DA6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</a:rPr>
                <a:t>   </a:t>
              </a:r>
              <a:r>
                <a:rPr lang="zh-CN" altLang="en-US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</a:rPr>
                <a:t>节奏策略，</a:t>
              </a:r>
              <a:r>
                <a:rPr lang="zh-CN" altLang="en-US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</a:rPr>
                <a:t>至关重要</a:t>
              </a:r>
              <a:endParaRPr lang="zh-CN" altLang="en-US" sz="24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5470" y="155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             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选股案例</a:t>
            </a:r>
            <a:r>
              <a:rPr lang="en-US" altLang="zh-CN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 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领益智造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" y="850900"/>
            <a:ext cx="11847195" cy="558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268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5470" y="155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      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中短线选股看控盘与资金</a:t>
            </a:r>
            <a:endParaRPr lang="en-US" altLang="zh-CN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" y="857885"/>
            <a:ext cx="12089765" cy="55289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703580" y="64738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5470" y="155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        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选股案例</a:t>
            </a:r>
            <a:r>
              <a:rPr lang="en-US" altLang="zh-CN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 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长信科技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" y="817880"/>
            <a:ext cx="12177395" cy="56553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6747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5470" y="155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优质股，政策牛，业绩牛，科技牛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380"/>
            <a:ext cx="12150090" cy="55860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3599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  </a:t>
            </a:r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节奏策略，</a:t>
            </a:r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至关重要</a:t>
            </a:r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</a:endParaRPr>
          </a:p>
          <a:p>
            <a:pPr algn="ctr" fontAlgn="auto"/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4334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5470" y="155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          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低吸策略，高抛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策略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sp>
        <p:nvSpPr>
          <p:cNvPr id="2" name="直角三角形 1"/>
          <p:cNvSpPr/>
          <p:nvPr>
            <p:custDataLst>
              <p:tags r:id="rId2"/>
            </p:custDataLst>
          </p:nvPr>
        </p:nvSpPr>
        <p:spPr>
          <a:xfrm flipH="1" flipV="1">
            <a:off x="692468" y="1711008"/>
            <a:ext cx="190840" cy="258935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矩形: 圆角 2"/>
          <p:cNvSpPr/>
          <p:nvPr>
            <p:custDataLst>
              <p:tags r:id="rId3"/>
            </p:custDataLst>
          </p:nvPr>
        </p:nvSpPr>
        <p:spPr>
          <a:xfrm>
            <a:off x="849948" y="1453198"/>
            <a:ext cx="3208491" cy="4259671"/>
          </a:xfrm>
          <a:prstGeom prst="roundRect">
            <a:avLst>
              <a:gd name="adj" fmla="val 8073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60045" tIns="360045" rIns="360045" bIns="360045" numCol="1" spcCol="0" rtlCol="0" fromWordArt="0" anchor="ctr" anchorCtr="0" forceAA="0" compatLnSpc="1">
            <a:noAutofit/>
          </a:bodyPr>
          <a:p>
            <a:pPr marL="0" indent="0">
              <a:lnSpc>
                <a:spcPct val="150000"/>
              </a:lnSpc>
              <a:buNone/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做对的股票，不要在一只股票对做，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 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对业绩优先，对趋势优先，对方向优先选对之后，按照周线趋势抓大方向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操作</a:t>
            </a:r>
            <a:endParaRPr lang="zh-CN" altLang="en-US" sz="1600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6" name="矩形: 单圆角 3"/>
          <p:cNvSpPr/>
          <p:nvPr>
            <p:custDataLst>
              <p:tags r:id="rId4"/>
            </p:custDataLst>
          </p:nvPr>
        </p:nvSpPr>
        <p:spPr>
          <a:xfrm>
            <a:off x="692468" y="1146493"/>
            <a:ext cx="3297889" cy="576000"/>
          </a:xfrm>
          <a:prstGeom prst="round1Rect">
            <a:avLst/>
          </a:prstGeom>
          <a:gradFill flip="none" rotWithShape="1"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indent="452755"/>
            <a:r>
              <a:rPr lang="zh-CN" altLang="en-US" sz="20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在对的股票做</a:t>
            </a:r>
            <a:r>
              <a:rPr lang="zh-CN" altLang="en-US" sz="20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对</a:t>
            </a:r>
            <a:endParaRPr lang="zh-CN" altLang="en-US" sz="2000" b="1" spc="300" dirty="0">
              <a:solidFill>
                <a:schemeClr val="lt1">
                  <a:lumMod val="100000"/>
                </a:schemeClr>
              </a:solidFill>
              <a:latin typeface="+mj-ea"/>
            </a:endParaRPr>
          </a:p>
        </p:txBody>
      </p:sp>
      <p:sp>
        <p:nvSpPr>
          <p:cNvPr id="20" name="直角三角形 19"/>
          <p:cNvSpPr/>
          <p:nvPr>
            <p:custDataLst>
              <p:tags r:id="rId5"/>
            </p:custDataLst>
          </p:nvPr>
        </p:nvSpPr>
        <p:spPr>
          <a:xfrm flipH="1" flipV="1">
            <a:off x="4398328" y="1711008"/>
            <a:ext cx="190840" cy="258935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1" name="矩形: 圆角 20"/>
          <p:cNvSpPr/>
          <p:nvPr>
            <p:custDataLst>
              <p:tags r:id="rId6"/>
            </p:custDataLst>
          </p:nvPr>
        </p:nvSpPr>
        <p:spPr>
          <a:xfrm>
            <a:off x="4555808" y="1430338"/>
            <a:ext cx="3208491" cy="4259671"/>
          </a:xfrm>
          <a:prstGeom prst="roundRect">
            <a:avLst>
              <a:gd name="adj" fmla="val 8073"/>
            </a:avLst>
          </a:prstGeom>
          <a:solidFill>
            <a:srgbClr val="FFFF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60045" tIns="360045" rIns="360045" bIns="360045" numCol="1" spcCol="0" rtlCol="0" fromWordArt="0" anchor="ctr" anchorCtr="0" forceAA="0" compatLnSpc="1">
            <a:noAutofit/>
          </a:bodyPr>
          <a:p>
            <a:pPr marL="0" algn="just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低吸位置有两个点，第一五日线附近，第二，智能辅助线附近，最优选择是智能辅助线附近，但介意左侧交易可以提前分批低吸，到智能辅助线附近仓位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足够。</a:t>
            </a:r>
            <a:endParaRPr lang="zh-CN" altLang="en-US" sz="1600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23" name="矩形: 单圆角 22"/>
          <p:cNvSpPr/>
          <p:nvPr>
            <p:custDataLst>
              <p:tags r:id="rId7"/>
            </p:custDataLst>
          </p:nvPr>
        </p:nvSpPr>
        <p:spPr>
          <a:xfrm>
            <a:off x="4398328" y="1146493"/>
            <a:ext cx="3297889" cy="576000"/>
          </a:xfrm>
          <a:prstGeom prst="round1Rect">
            <a:avLst/>
          </a:prstGeom>
          <a:gradFill flip="none" rotWithShape="1">
            <a:gsLst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70000"/>
                  <a:lumOff val="30000"/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indent="452755"/>
            <a:r>
              <a:rPr lang="zh-CN" altLang="en-US" sz="2000" b="1" spc="300" dirty="0">
                <a:solidFill>
                  <a:schemeClr val="lt1">
                    <a:lumMod val="100000"/>
                  </a:schemeClr>
                </a:solidFill>
                <a:latin typeface="+mj-ea"/>
                <a:sym typeface="+mn-ea"/>
              </a:rPr>
              <a:t>低吸</a:t>
            </a:r>
            <a:r>
              <a:rPr lang="zh-CN" altLang="en-US" sz="2000" b="1" spc="300" dirty="0">
                <a:solidFill>
                  <a:schemeClr val="lt1">
                    <a:lumMod val="100000"/>
                  </a:schemeClr>
                </a:solidFill>
                <a:latin typeface="+mj-ea"/>
                <a:sym typeface="+mn-ea"/>
              </a:rPr>
              <a:t>策略</a:t>
            </a:r>
            <a:endParaRPr lang="zh-CN" altLang="en-US" sz="2000" b="1" spc="300" dirty="0">
              <a:solidFill>
                <a:schemeClr val="lt1">
                  <a:lumMod val="100000"/>
                </a:schemeClr>
              </a:solidFill>
              <a:latin typeface="+mj-ea"/>
              <a:sym typeface="+mn-ea"/>
            </a:endParaRPr>
          </a:p>
        </p:txBody>
      </p:sp>
      <p:sp>
        <p:nvSpPr>
          <p:cNvPr id="29" name="直角三角形 28"/>
          <p:cNvSpPr/>
          <p:nvPr>
            <p:custDataLst>
              <p:tags r:id="rId8"/>
            </p:custDataLst>
          </p:nvPr>
        </p:nvSpPr>
        <p:spPr>
          <a:xfrm flipH="1" flipV="1">
            <a:off x="8134033" y="1711008"/>
            <a:ext cx="190840" cy="258935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矩形: 圆角 29"/>
          <p:cNvSpPr/>
          <p:nvPr>
            <p:custDataLst>
              <p:tags r:id="rId9"/>
            </p:custDataLst>
          </p:nvPr>
        </p:nvSpPr>
        <p:spPr>
          <a:xfrm>
            <a:off x="8291513" y="1430338"/>
            <a:ext cx="3208491" cy="4259671"/>
          </a:xfrm>
          <a:prstGeom prst="roundRect">
            <a:avLst>
              <a:gd name="adj" fmla="val 8073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60045" tIns="360045" rIns="360045" bIns="360045" numCol="1" spcCol="0" rtlCol="0" fromWordArt="0" anchor="ctr" anchorCtr="0" forceAA="0" compatLnSpc="1">
            <a:noAutofit/>
          </a:bodyPr>
          <a:p>
            <a:pPr marL="0" algn="just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乖离率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20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左右可以减半仓操作，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 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捕捞季节死叉在减，宁可少赚，尽量不做过山车，在上涨时减持，在下跌中分批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建仓。</a:t>
            </a:r>
            <a:endParaRPr lang="zh-CN" altLang="en-US" sz="1600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31" name="矩形: 单圆角 30"/>
          <p:cNvSpPr/>
          <p:nvPr>
            <p:custDataLst>
              <p:tags r:id="rId10"/>
            </p:custDataLst>
          </p:nvPr>
        </p:nvSpPr>
        <p:spPr>
          <a:xfrm>
            <a:off x="8134033" y="1146493"/>
            <a:ext cx="3297889" cy="576000"/>
          </a:xfrm>
          <a:prstGeom prst="round1Rect">
            <a:avLst/>
          </a:prstGeom>
          <a:gradFill flip="none" rotWithShape="1"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indent="452755"/>
            <a:r>
              <a:rPr lang="zh-CN" altLang="en-US" sz="2000" b="1" spc="300" dirty="0">
                <a:solidFill>
                  <a:schemeClr val="lt1">
                    <a:lumMod val="100000"/>
                  </a:schemeClr>
                </a:solidFill>
                <a:latin typeface="+mj-ea"/>
                <a:sym typeface="+mn-ea"/>
              </a:rPr>
              <a:t>高抛</a:t>
            </a:r>
            <a:r>
              <a:rPr lang="zh-CN" altLang="en-US" sz="2000" b="1" spc="300" dirty="0">
                <a:solidFill>
                  <a:schemeClr val="lt1">
                    <a:lumMod val="100000"/>
                  </a:schemeClr>
                </a:solidFill>
                <a:latin typeface="+mj-ea"/>
                <a:sym typeface="+mn-ea"/>
              </a:rPr>
              <a:t>策略</a:t>
            </a:r>
            <a:endParaRPr lang="zh-CN" altLang="en-US" sz="2000" b="1" spc="300" dirty="0">
              <a:solidFill>
                <a:schemeClr val="lt1">
                  <a:lumMod val="100000"/>
                </a:schemeClr>
              </a:solidFill>
              <a:latin typeface="+mj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22755" y="2872740"/>
            <a:ext cx="9518650" cy="3599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牛市起点，耐心资本</a:t>
            </a:r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</a:endParaRPr>
          </a:p>
          <a:p>
            <a:pPr algn="ctr" fontAlgn="auto"/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</a:endParaRPr>
          </a:p>
          <a:p>
            <a:pPr algn="ctr" fontAlgn="auto"/>
            <a:endParaRPr lang="zh-CN" altLang="en-US" sz="7600">
              <a:solidFill>
                <a:schemeClr val="bg2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81275" y="0"/>
            <a:ext cx="76809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牛市行情毋庸置疑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574040" y="617537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1" name="Rectangle 41732_#color_#shadow_$dk1-788&amp;2007"/>
          <p:cNvSpPr/>
          <p:nvPr>
            <p:custDataLst>
              <p:tags r:id="rId3"/>
            </p:custDataLst>
          </p:nvPr>
        </p:nvSpPr>
        <p:spPr>
          <a:xfrm>
            <a:off x="998855" y="1246823"/>
            <a:ext cx="10195560" cy="1368000"/>
          </a:xfrm>
          <a:prstGeom prst="roundRect">
            <a:avLst/>
          </a:prstGeom>
          <a:solidFill>
            <a:srgbClr val="FFFFFF"/>
          </a:solidFill>
          <a:effectLst>
            <a:outerShdw blurRad="508000" dist="76200" dir="5400000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1219200" y="1644968"/>
            <a:ext cx="876512" cy="571437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en-US" altLang="zh-CN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2239645" y="1797368"/>
            <a:ext cx="8481142" cy="7005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+mn-ea"/>
                <a:cs typeface="+mn-ea"/>
              </a:rPr>
              <a:t>1</a:t>
            </a:r>
            <a:r>
              <a:rPr lang="zh-CN" altLang="en-US" sz="1400">
                <a:solidFill>
                  <a:srgbClr val="FF0000"/>
                </a:solidFill>
                <a:latin typeface="+mn-ea"/>
                <a:cs typeface="+mn-ea"/>
              </a:rPr>
              <a:t>，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通过降存款准备金率和降低政策利率，向金融市场提供大量流动性</a:t>
            </a:r>
            <a:r>
              <a:rPr lang="en-US" altLang="zh-CN" sz="1400">
                <a:solidFill>
                  <a:srgbClr val="404040"/>
                </a:solidFill>
                <a:latin typeface="+mn-ea"/>
                <a:cs typeface="+mn-ea"/>
              </a:rPr>
              <a:t> 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，</a:t>
            </a:r>
            <a:r>
              <a:rPr lang="en-US" altLang="zh-CN" sz="1400">
                <a:solidFill>
                  <a:srgbClr val="FF0000"/>
                </a:solidFill>
                <a:latin typeface="+mn-ea"/>
                <a:cs typeface="+mn-ea"/>
              </a:rPr>
              <a:t>2</a:t>
            </a:r>
            <a:r>
              <a:rPr lang="zh-CN" altLang="en-US" sz="1400">
                <a:solidFill>
                  <a:srgbClr val="FF0000"/>
                </a:solidFill>
                <a:latin typeface="+mn-ea"/>
                <a:cs typeface="+mn-ea"/>
              </a:rPr>
              <a:t>，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互换便利，券商，保险，基金通过抵押股票，</a:t>
            </a:r>
            <a:r>
              <a:rPr lang="en-US" altLang="zh-CN" sz="1400">
                <a:solidFill>
                  <a:srgbClr val="404040"/>
                </a:solidFill>
                <a:latin typeface="+mn-ea"/>
                <a:cs typeface="+mn-ea"/>
              </a:rPr>
              <a:t>ETF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，基金</a:t>
            </a:r>
            <a:r>
              <a:rPr lang="en-US" altLang="zh-CN" sz="1400">
                <a:solidFill>
                  <a:srgbClr val="404040"/>
                </a:solidFill>
                <a:latin typeface="+mn-ea"/>
                <a:cs typeface="+mn-ea"/>
              </a:rPr>
              <a:t> 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从央行换取国债，央票，进行市场融资，获得资金，只能流入市场</a:t>
            </a:r>
            <a:r>
              <a:rPr lang="en-US" altLang="zh-CN" sz="1400">
                <a:solidFill>
                  <a:srgbClr val="FF0000"/>
                </a:solidFill>
                <a:latin typeface="+mn-ea"/>
                <a:cs typeface="+mn-ea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+mn-ea"/>
                <a:cs typeface="+mn-ea"/>
              </a:rPr>
              <a:t>，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降低房贷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利率</a:t>
            </a:r>
            <a:endParaRPr lang="zh-CN" altLang="en-US" sz="1400">
              <a:solidFill>
                <a:srgbClr val="404040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2239645" y="1387793"/>
            <a:ext cx="8481141" cy="4072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151515"/>
                </a:solidFill>
                <a:latin typeface="+mn-ea"/>
                <a:cs typeface="+mn-ea"/>
              </a:rPr>
              <a:t>货币政策</a:t>
            </a:r>
            <a:endParaRPr lang="zh-CN" altLang="en-US" sz="2000" b="1" dirty="0">
              <a:solidFill>
                <a:srgbClr val="151515"/>
              </a:solidFill>
              <a:latin typeface="+mn-ea"/>
              <a:cs typeface="+mn-ea"/>
            </a:endParaRPr>
          </a:p>
        </p:txBody>
      </p:sp>
      <p:sp>
        <p:nvSpPr>
          <p:cNvPr id="17" name="Rectangle 41732_#color_#shadow_$dk1-788&amp;2007"/>
          <p:cNvSpPr/>
          <p:nvPr>
            <p:custDataLst>
              <p:tags r:id="rId7"/>
            </p:custDataLst>
          </p:nvPr>
        </p:nvSpPr>
        <p:spPr>
          <a:xfrm>
            <a:off x="998855" y="2745423"/>
            <a:ext cx="10195560" cy="1368000"/>
          </a:xfrm>
          <a:prstGeom prst="roundRect">
            <a:avLst/>
          </a:prstGeom>
          <a:solidFill>
            <a:srgbClr val="FFFFFF"/>
          </a:solidFill>
          <a:effectLst>
            <a:outerShdw blurRad="508000" dist="76200" dir="5400000" algn="bl" rotWithShape="0">
              <a:schemeClr val="accent2">
                <a:alpha val="20000"/>
              </a:schemeClr>
            </a:outerShdw>
          </a:effectLst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1219200" y="3143568"/>
            <a:ext cx="876512" cy="571437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accent2"/>
                </a:solidFill>
                <a:latin typeface="+mn-ea"/>
                <a:cs typeface="+mn-ea"/>
              </a:rPr>
              <a:t>02</a:t>
            </a:r>
            <a:endParaRPr lang="en-US" altLang="zh-CN" sz="32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2239645" y="3295333"/>
            <a:ext cx="8481142" cy="7005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化债，可以最快方式的解决：居民，地方政府，企业负债问题，股市上涨也是达到化债目标，债务问题达到危险的边缘，那么结构性化债就是解救经济的不二法门，通过股票上涨和房价小幅上涨，可以促进消费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欲望</a:t>
            </a:r>
            <a:endParaRPr lang="zh-CN" altLang="en-US" sz="1400">
              <a:solidFill>
                <a:srgbClr val="404040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0"/>
            </p:custDataLst>
          </p:nvPr>
        </p:nvSpPr>
        <p:spPr>
          <a:xfrm>
            <a:off x="2239645" y="2885758"/>
            <a:ext cx="8481141" cy="4072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151515"/>
                </a:solidFill>
                <a:latin typeface="+mn-ea"/>
                <a:cs typeface="+mn-ea"/>
              </a:rPr>
              <a:t>财政</a:t>
            </a:r>
            <a:r>
              <a:rPr lang="zh-CN" altLang="en-US" sz="2000" b="1">
                <a:solidFill>
                  <a:srgbClr val="151515"/>
                </a:solidFill>
                <a:latin typeface="+mn-ea"/>
                <a:cs typeface="+mn-ea"/>
              </a:rPr>
              <a:t>政策</a:t>
            </a:r>
            <a:endParaRPr lang="zh-CN" altLang="en-US" sz="2000" b="1">
              <a:solidFill>
                <a:srgbClr val="151515"/>
              </a:solidFill>
              <a:latin typeface="+mn-ea"/>
              <a:cs typeface="+mn-ea"/>
            </a:endParaRPr>
          </a:p>
        </p:txBody>
      </p:sp>
      <p:sp>
        <p:nvSpPr>
          <p:cNvPr id="36" name="Rectangle 41732_#color_#shadow_$dk1-788&amp;2007"/>
          <p:cNvSpPr/>
          <p:nvPr>
            <p:custDataLst>
              <p:tags r:id="rId11"/>
            </p:custDataLst>
          </p:nvPr>
        </p:nvSpPr>
        <p:spPr>
          <a:xfrm>
            <a:off x="998855" y="4244023"/>
            <a:ext cx="10195560" cy="1368000"/>
          </a:xfrm>
          <a:prstGeom prst="roundRect">
            <a:avLst/>
          </a:prstGeom>
          <a:solidFill>
            <a:srgbClr val="FFFFFF"/>
          </a:solidFill>
          <a:effectLst>
            <a:outerShdw blurRad="508000" dist="76200" dir="5400000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>
            <p:custDataLst>
              <p:tags r:id="rId12"/>
            </p:custDataLst>
          </p:nvPr>
        </p:nvSpPr>
        <p:spPr>
          <a:xfrm>
            <a:off x="1219200" y="4642168"/>
            <a:ext cx="876512" cy="571437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en-US" altLang="zh-CN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3"/>
            </p:custDataLst>
          </p:nvPr>
        </p:nvSpPr>
        <p:spPr>
          <a:xfrm>
            <a:off x="2239645" y="4793933"/>
            <a:ext cx="8481142" cy="7005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当货币政策与财政政策不断发力，经济情况就会有所好转。</a:t>
            </a:r>
            <a:r>
              <a:rPr lang="en-US" altLang="zh-CN" sz="1400">
                <a:solidFill>
                  <a:srgbClr val="404040"/>
                </a:solidFill>
                <a:latin typeface="+mn-ea"/>
                <a:cs typeface="+mn-ea"/>
              </a:rPr>
              <a:t>3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季度</a:t>
            </a:r>
            <a:r>
              <a:rPr lang="en-US" altLang="zh-CN" sz="1400">
                <a:solidFill>
                  <a:srgbClr val="404040"/>
                </a:solidFill>
                <a:latin typeface="+mn-ea"/>
                <a:cs typeface="+mn-ea"/>
              </a:rPr>
              <a:t>GDP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增长</a:t>
            </a:r>
            <a:r>
              <a:rPr lang="en-US" altLang="zh-CN" sz="1400">
                <a:solidFill>
                  <a:srgbClr val="404040"/>
                </a:solidFill>
                <a:latin typeface="+mn-ea"/>
                <a:cs typeface="+mn-ea"/>
              </a:rPr>
              <a:t>4.6%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，</a:t>
            </a:r>
            <a:r>
              <a:rPr lang="en-US" altLang="zh-CN" sz="1400">
                <a:solidFill>
                  <a:srgbClr val="404040"/>
                </a:solidFill>
                <a:latin typeface="+mn-ea"/>
                <a:cs typeface="+mn-ea"/>
              </a:rPr>
              <a:t>9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月份经济指标明显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改善。</a:t>
            </a:r>
            <a:endParaRPr lang="zh-CN" altLang="en-US" sz="1400">
              <a:solidFill>
                <a:srgbClr val="404040"/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那么对应股市就会呈现出牛市行情。也可以理解为在经济没有彻底扭转之前，都将是牛市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行情</a:t>
            </a:r>
            <a:endParaRPr lang="zh-CN" altLang="en-US" sz="1400">
              <a:solidFill>
                <a:srgbClr val="404040"/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4"/>
            </p:custDataLst>
          </p:nvPr>
        </p:nvSpPr>
        <p:spPr>
          <a:xfrm>
            <a:off x="2239645" y="4384358"/>
            <a:ext cx="8481141" cy="4072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151515"/>
                </a:solidFill>
                <a:latin typeface="+mn-ea"/>
                <a:cs typeface="+mn-ea"/>
              </a:rPr>
              <a:t>经济</a:t>
            </a:r>
            <a:r>
              <a:rPr lang="zh-CN" altLang="en-US" sz="2000" b="1">
                <a:solidFill>
                  <a:srgbClr val="151515"/>
                </a:solidFill>
                <a:latin typeface="+mn-ea"/>
                <a:cs typeface="+mn-ea"/>
              </a:rPr>
              <a:t>复苏</a:t>
            </a:r>
            <a:endParaRPr lang="zh-CN" altLang="en-US" sz="2000" b="1">
              <a:solidFill>
                <a:srgbClr val="151515"/>
              </a:solidFill>
              <a:latin typeface="+mn-ea"/>
              <a:cs typeface="+mn-ea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81275" y="0"/>
            <a:ext cx="76809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耐心资本，融资市成为投资市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94690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直角三角形 10"/>
          <p:cNvSpPr/>
          <p:nvPr>
            <p:custDataLst>
              <p:tags r:id="rId3"/>
            </p:custDataLst>
          </p:nvPr>
        </p:nvSpPr>
        <p:spPr>
          <a:xfrm flipH="1" flipV="1">
            <a:off x="694373" y="1895158"/>
            <a:ext cx="190840" cy="240121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: 圆角 7"/>
          <p:cNvSpPr/>
          <p:nvPr>
            <p:custDataLst>
              <p:tags r:id="rId4"/>
            </p:custDataLst>
          </p:nvPr>
        </p:nvSpPr>
        <p:spPr>
          <a:xfrm>
            <a:off x="851853" y="1668463"/>
            <a:ext cx="4953000" cy="4075747"/>
          </a:xfrm>
          <a:prstGeom prst="roundRect">
            <a:avLst>
              <a:gd name="adj" fmla="val 5234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86147" tIns="671752" rIns="347215" bIns="418526" numCol="1" spcCol="0" rtlCol="0" fromWordArt="0" anchor="ctr" anchorCtr="0" forceAA="0" compatLnSpc="1">
            <a:noAutofit/>
          </a:bodyPr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融资市的核心特征在于把股市当成企业融资的工具，造成融资额往往大于分红额，投资者的权益得不到有效保护。此外，上市公司在财务造假、业绩变脸等问题上缺乏足够的惩戒机制，使得市场的基本乐观情绪受到严重打击。</a:t>
            </a:r>
            <a:endParaRPr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2" name="矩形: 单圆角 12"/>
          <p:cNvSpPr/>
          <p:nvPr>
            <p:custDataLst>
              <p:tags r:id="rId5"/>
            </p:custDataLst>
          </p:nvPr>
        </p:nvSpPr>
        <p:spPr>
          <a:xfrm>
            <a:off x="694373" y="1125538"/>
            <a:ext cx="4662073" cy="772067"/>
          </a:xfrm>
          <a:prstGeom prst="round1Rect">
            <a:avLst/>
          </a:prstGeom>
          <a:gradFill flip="none" rotWithShape="1"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indent="452755" algn="ctr"/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融资市场</a:t>
            </a:r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特征</a:t>
            </a:r>
            <a:endParaRPr lang="zh-CN" altLang="en-US" sz="2600" b="1" spc="300" dirty="0">
              <a:solidFill>
                <a:schemeClr val="lt1">
                  <a:lumMod val="100000"/>
                </a:schemeClr>
              </a:solidFill>
              <a:latin typeface="+mj-ea"/>
            </a:endParaRPr>
          </a:p>
        </p:txBody>
      </p:sp>
      <p:sp>
        <p:nvSpPr>
          <p:cNvPr id="6" name="直角三角形 5"/>
          <p:cNvSpPr/>
          <p:nvPr>
            <p:custDataLst>
              <p:tags r:id="rId6"/>
            </p:custDataLst>
          </p:nvPr>
        </p:nvSpPr>
        <p:spPr>
          <a:xfrm flipH="1" flipV="1">
            <a:off x="6387783" y="1884363"/>
            <a:ext cx="190840" cy="24012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: 圆角 6"/>
          <p:cNvSpPr/>
          <p:nvPr>
            <p:custDataLst>
              <p:tags r:id="rId7"/>
            </p:custDataLst>
          </p:nvPr>
        </p:nvSpPr>
        <p:spPr>
          <a:xfrm>
            <a:off x="6545263" y="1658303"/>
            <a:ext cx="4953000" cy="4075747"/>
          </a:xfrm>
          <a:prstGeom prst="roundRect">
            <a:avLst>
              <a:gd name="adj" fmla="val 5234"/>
            </a:avLst>
          </a:prstGeom>
          <a:solidFill>
            <a:srgbClr val="FFFF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86147" tIns="671752" rIns="347215" bIns="418526" numCol="1" spcCol="0" rtlCol="0" fromWordArt="0" anchor="ctr" anchorCtr="0" forceAA="0" compatLnSpc="1">
            <a:noAutofit/>
          </a:bodyPr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新“国九条”主要围绕上市发行、退市制度、减持制度、券商监管、中长期资金入市、程序化交易</a:t>
            </a:r>
            <a:r>
              <a:rPr lang="zh-CN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，分红机制</a:t>
            </a:r>
            <a:r>
              <a:rPr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等内容展开。“新国九条”具有重要意义，弥补制度短板，如果真正能把A股从“融资市”改为“投资市”，资本市场长期繁荣发展可期</a:t>
            </a:r>
            <a:endParaRPr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9" name="矩形: 单圆角 8"/>
          <p:cNvSpPr/>
          <p:nvPr>
            <p:custDataLst>
              <p:tags r:id="rId8"/>
            </p:custDataLst>
          </p:nvPr>
        </p:nvSpPr>
        <p:spPr>
          <a:xfrm>
            <a:off x="6387783" y="1114743"/>
            <a:ext cx="4662073" cy="772067"/>
          </a:xfrm>
          <a:prstGeom prst="round1Rect">
            <a:avLst/>
          </a:prstGeom>
          <a:gradFill flip="none" rotWithShape="1">
            <a:gsLst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70000"/>
                  <a:lumOff val="30000"/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indent="452755" algn="ctr"/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投资市</a:t>
            </a:r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转变</a:t>
            </a:r>
            <a:endParaRPr lang="zh-CN" altLang="en-US" sz="2600" b="1" spc="300" dirty="0">
              <a:solidFill>
                <a:schemeClr val="lt1">
                  <a:lumMod val="100000"/>
                </a:schemeClr>
              </a:solidFill>
              <a:latin typeface="+mj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91105" y="15240"/>
            <a:ext cx="7487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货币手段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1059180"/>
            <a:ext cx="3613150" cy="5166995"/>
          </a:xfrm>
          <a:prstGeom prst="rect">
            <a:avLst/>
          </a:prstGeom>
        </p:spPr>
        <p:txBody>
          <a:bodyPr>
            <a:noAutofit/>
          </a:bodyPr>
          <a:p>
            <a:r>
              <a:rPr lang="zh-CN" altLang="en-US" sz="1600">
                <a:solidFill>
                  <a:schemeClr val="bg1"/>
                </a:solidFill>
              </a:rPr>
              <a:t>继央行行长潘功胜</a:t>
            </a:r>
            <a:r>
              <a:rPr lang="en-US" altLang="zh-CN" sz="1600">
                <a:solidFill>
                  <a:schemeClr val="bg1"/>
                </a:solidFill>
              </a:rPr>
              <a:t>9</a:t>
            </a:r>
            <a:r>
              <a:rPr lang="zh-CN" altLang="en-US" sz="1600">
                <a:solidFill>
                  <a:schemeClr val="bg1"/>
                </a:solidFill>
              </a:rPr>
              <a:t>月</a:t>
            </a:r>
            <a:r>
              <a:rPr lang="en-US" altLang="zh-CN" sz="1600">
                <a:solidFill>
                  <a:schemeClr val="bg1"/>
                </a:solidFill>
              </a:rPr>
              <a:t>24</a:t>
            </a:r>
            <a:r>
              <a:rPr lang="zh-CN" altLang="en-US" sz="1600">
                <a:solidFill>
                  <a:schemeClr val="bg1"/>
                </a:solidFill>
              </a:rPr>
              <a:t>日首次明确创设证券、基金、保险公司互换便利</a:t>
            </a:r>
            <a:r>
              <a:rPr lang="en-US" altLang="zh-CN" sz="1600">
                <a:solidFill>
                  <a:schemeClr val="bg1"/>
                </a:solidFill>
              </a:rPr>
              <a:t>(</a:t>
            </a:r>
            <a:r>
              <a:rPr lang="zh-CN" altLang="en-US" sz="1600">
                <a:solidFill>
                  <a:schemeClr val="bg1"/>
                </a:solidFill>
              </a:rPr>
              <a:t>以下简称“互换便利”</a:t>
            </a:r>
            <a:r>
              <a:rPr lang="en-US" altLang="zh-CN" sz="1600">
                <a:solidFill>
                  <a:schemeClr val="bg1"/>
                </a:solidFill>
              </a:rPr>
              <a:t>)</a:t>
            </a:r>
            <a:r>
              <a:rPr lang="zh-CN" altLang="en-US" sz="1600">
                <a:solidFill>
                  <a:schemeClr val="bg1"/>
                </a:solidFill>
              </a:rPr>
              <a:t>后，</a:t>
            </a:r>
            <a:r>
              <a:rPr lang="en-US" altLang="zh-CN" sz="1600">
                <a:solidFill>
                  <a:schemeClr val="bg1"/>
                </a:solidFill>
              </a:rPr>
              <a:t>10</a:t>
            </a:r>
            <a:r>
              <a:rPr lang="zh-CN" altLang="en-US" sz="1600">
                <a:solidFill>
                  <a:schemeClr val="bg1"/>
                </a:solidFill>
              </a:rPr>
              <a:t>月</a:t>
            </a:r>
            <a:r>
              <a:rPr lang="en-US" altLang="zh-CN" sz="1600">
                <a:solidFill>
                  <a:schemeClr val="bg1"/>
                </a:solidFill>
              </a:rPr>
              <a:t>10</a:t>
            </a:r>
            <a:r>
              <a:rPr lang="zh-CN" altLang="en-US" sz="1600">
                <a:solidFill>
                  <a:schemeClr val="bg1"/>
                </a:solidFill>
              </a:rPr>
              <a:t>日起，互换便利正式接受机构申报。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记者了解到，目前，“券业一哥”中信证券已经拿下第一单，规模约</a:t>
            </a:r>
            <a:r>
              <a:rPr lang="en-US" altLang="zh-CN" sz="1600">
                <a:solidFill>
                  <a:schemeClr val="bg1"/>
                </a:solidFill>
              </a:rPr>
              <a:t>100</a:t>
            </a:r>
            <a:r>
              <a:rPr lang="zh-CN" altLang="en-US" sz="1600">
                <a:solidFill>
                  <a:schemeClr val="bg1"/>
                </a:solidFill>
              </a:rPr>
              <a:t>亿元。中金公司等头部券商也在积极申请中。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值得注意的是，央行表示互换便利将通过特定的一级交易商开展操作，这意味着拥有一级交易商资格的机构互换便利方案更易获批。值得关注的是，中信证券与中金公司即是一级交易商。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在受访人士看来，中金公司有望于中信证券之后拿下第二张“入场券”。华泰证券、国泰君安等业绩、净资产排名靠前，并且证券公司分类评价结果为</a:t>
            </a:r>
            <a:r>
              <a:rPr lang="en-US" altLang="zh-CN" sz="1600">
                <a:solidFill>
                  <a:schemeClr val="bg1"/>
                </a:solidFill>
              </a:rPr>
              <a:t>AA</a:t>
            </a:r>
            <a:r>
              <a:rPr lang="zh-CN" altLang="en-US" sz="1600">
                <a:solidFill>
                  <a:schemeClr val="bg1"/>
                </a:solidFill>
              </a:rPr>
              <a:t>级的头部券商，互换便利方案获批的可能性同样相对较大。</a:t>
            </a:r>
            <a:endParaRPr lang="zh-CN" altLang="en-US" sz="16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50" y="1059180"/>
            <a:ext cx="8173085" cy="50952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17140" y="0"/>
            <a:ext cx="83077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财政手段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40050" y="871855"/>
            <a:ext cx="7252335" cy="2724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olidFill>
                  <a:schemeClr val="bg1"/>
                </a:solidFill>
              </a:rPr>
              <a:t>财政刺激消息明确了！财政隐性表态。今天新闻发布会最重要的消息是增发国债化解地方债！而中国最大的一次化债操作是在2015年至2018年，金额为12.2万亿。‌ 这轮化债操作主要是应对2008年4万亿计划之后，城投公司大量融资产生的债务问题，通过将城投公司的融资转为政府明面上的债务，将隐性债务显性化，以减轻地方政府的财政压力‌！截至2024年6月，地方债总额为42.42万亿元，是当之无愧的第一大债券种类，在利率债中占比42.78%。从投资者结构来看，商业银行是地方债主要持有机构，持有量占比84.24%。所以化债是利好银行股的！A股宏观上并没有低于预期，这次应该还是开胃菜！ 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10105" y="15240"/>
            <a:ext cx="82943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疯涨不可持续，稳健才能长久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77545" y="642048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877570"/>
            <a:ext cx="11784330" cy="5416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873_2*l_h_f*1_2_1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74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PRESET_TEXT" val="单击此处输入你的智能图形项正文，文字是您思想的提炼，请尽量言简意赅的阐述观点"/>
  <p:tag name="KSO_WM_UNIT_TEXT_TYPE" val="1"/>
  <p:tag name="KSO_WM_DIAGRAM_USE_COLOR_VALUE" val="{&quot;color_scheme&quot;:1,&quot;theme_color_indexes&quot;:[9,10,9,10,9,10]}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873_2*l_h_a*1_3_1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25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PRESET_TEXT" val="单击添加标题"/>
  <p:tag name="KSO_WM_UNIT_TEXT_TYPE" val="1"/>
  <p:tag name="KSO_WM_DIAGRAM_USE_COLOR_VALUE" val="{&quot;color_scheme&quot;:1,&quot;theme_color_indexes&quot;:[9,10,9,10,9,10]}"/>
</p:tagLst>
</file>

<file path=ppt/tags/tag10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873_2*l_h_f*1_3_1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74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PRESET_TEXT" val="单击此处输入你的智能图形项正文，文字是您思想的提炼，请尽量言简意赅的阐述观点"/>
  <p:tag name="KSO_WM_UNIT_TEXT_TYPE" val="1"/>
  <p:tag name="KSO_WM_DIAGRAM_USE_COLOR_VALUE" val="{&quot;color_scheme&quot;:1,&quot;theme_color_indexes&quot;:[9,10,9,10,9,10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873_2*l_h_i*1_3_2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solid&quot;:{&quot;brightness&quot;:0,&quot;colorType&quot;:2,&quot;rgb&quot;:&quot;#00993f&quot;,&quot;transparency&quot;:1},&quot;type&quot;:1},&quot;glow&quot;:{&quot;colorType&quot;:0},&quot;line&quot;:{&quot;solidLine&quot;:{&quot;brightness&quot;:0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3"/>
  <p:tag name="KSO_WM_DIAGRAM_USE_COLOR_VALUE" val="{&quot;color_scheme&quot;:1,&quot;theme_color_indexes&quot;:[9,10,9,10,9,10]}"/>
</p:tagLst>
</file>

<file path=ppt/tags/tag104.xml><?xml version="1.0" encoding="utf-8"?>
<p:tagLst xmlns:p="http://schemas.openxmlformats.org/presentationml/2006/main">
  <p:tag name="KSO_WM_SPECIAL_SOURCE" val="bdnull"/>
  <p:tag name="resource_record_key" val="{&quot;70&quot;:[3322085]}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SPECIAL_SOURCE" val="bdnull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SPECIAL_SOURCE" val="bdnull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SPECIAL_SOURCE" val="bdnull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SPECIAL_SOURCE" val="bdnull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868_3*l_h_i*1_1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1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868_3*l_h_f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1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68_3*l_h_a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1_1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868_3*l_h_i*1_2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2_1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868_3*l_h_i*1_3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12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868_3*l_h_f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1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868_3*l_h_a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3_1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868_3*l_h_i*1_4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4_1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1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868_3*l_h_f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1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68_3*l_h_a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1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868_3*l_h_f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1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868_3*l_h_a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3,&quot;left&quot;:54.842880023145334,&quot;top&quot;:83.89291309266578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137.xml><?xml version="1.0" encoding="utf-8"?>
<p:tagLst xmlns:p="http://schemas.openxmlformats.org/presentationml/2006/main">
  <p:tag name="KSO_WM_SPECIAL_SOURCE" val="bdnull"/>
  <p:tag name="resource_record_key" val="{&quot;70&quot;:[3321502,3322005]}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SPECIAL_SOURCE" val="bdnull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SPECIAL_SOURCE" val="bdnull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SPECIAL_SOURCE" val="bdnull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SPECIAL_SOURCE" val="bdnull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SPECIAL_SOURCE" val="bdnull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SPECIAL_SOURCE" val="bdnull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SPECIAL_SOURCE" val="bdnull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SPECIAL_SOURCE" val="bdnull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SPECIAL_SOURCE" val="bdnull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SPECIAL_SOURCE" val="bdnull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SPECIAL_SOURCE" val="bdnull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861_2*l_h_i*1_1_2"/>
  <p:tag name="KSO_WM_TEMPLATE_CATEGORY" val="diagram"/>
  <p:tag name="KSO_WM_TEMPLATE_INDEX" val="20231861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165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1_1"/>
  <p:tag name="KSO_WM_UNIT_ID" val="diagram20231861_2*l_h_f*1_1_1"/>
  <p:tag name="KSO_WM_TEMPLATE_CATEGORY" val="diagram"/>
  <p:tag name="KSO_WM_UNIT_LAYERLEVEL" val="1_1_1"/>
  <p:tag name="KSO_WM_BEAUTIFY_FLAG" val="#wm#"/>
  <p:tag name="KSO_WM_DIAGRAM_GROUP_CODE" val="l1-1"/>
  <p:tag name="KSO_WM_DIAGRAM_COLOR_TRICK" val="1"/>
  <p:tag name="KSO_WM_DIAGRAM_MAX_ITEMCNT" val="3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1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61_2*l_h_a*1_1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此处添加标题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861_2*l_h_i*1_2_2"/>
  <p:tag name="KSO_WM_TEMPLATE_CATEGORY" val="diagram"/>
  <p:tag name="KSO_WM_TEMPLATE_INDEX" val="20231861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16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2_1"/>
  <p:tag name="KSO_WM_UNIT_ID" val="diagram20231861_2*l_h_f*1_2_1"/>
  <p:tag name="KSO_WM_TEMPLATE_CATEGORY" val="diagram"/>
  <p:tag name="KSO_WM_UNIT_LAYERLEVEL" val="1_1_1"/>
  <p:tag name="KSO_WM_BEAUTIFY_FLAG" val="#wm#"/>
  <p:tag name="KSO_WM_DIAGRAM_GROUP_CODE" val="l1-1"/>
  <p:tag name="KSO_WM_DIAGRAM_COLOR_TRICK" val="1"/>
  <p:tag name="KSO_WM_DIAGRAM_MAX_ITEMCNT" val="3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1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61_2*l_h_a*1_2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此处添加标题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861_2*l_h_i*1_3_2"/>
  <p:tag name="KSO_WM_TEMPLATE_CATEGORY" val="diagram"/>
  <p:tag name="KSO_WM_TEMPLATE_INDEX" val="20231861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171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3_1"/>
  <p:tag name="KSO_WM_UNIT_ID" val="diagram20231861_2*l_h_f*1_3_1"/>
  <p:tag name="KSO_WM_TEMPLATE_CATEGORY" val="diagram"/>
  <p:tag name="KSO_WM_UNIT_LAYERLEVEL" val="1_1_1"/>
  <p:tag name="KSO_WM_BEAUTIFY_FLAG" val="#wm#"/>
  <p:tag name="KSO_WM_DIAGRAM_GROUP_CODE" val="l1-1"/>
  <p:tag name="KSO_WM_DIAGRAM_COLOR_TRICK" val="1"/>
  <p:tag name="KSO_WM_DIAGRAM_MAX_ITEMCNT" val="3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1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861_2*l_h_a*1_3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此处添加标题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73.xml><?xml version="1.0" encoding="utf-8"?>
<p:tagLst xmlns:p="http://schemas.openxmlformats.org/presentationml/2006/main">
  <p:tag name="KSO_WM_SPECIAL_SOURCE" val="bdnull"/>
  <p:tag name="resource_record_key" val="{&quot;70&quot;:[3323870]}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75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NmI4NjgzZjAzMDg2MjljNWZjNzMxZWMwY2ZhNGUyMjYifQ=="/>
  <p:tag name="resource_record_key" val="{&quot;70&quot;:[3323868,3321760,3322085,3323870,3321502,3322005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1_2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59_2*l_h_i*1_1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59_2*l_h_f*1_1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单击此处输入您的项正文，文字是您思想的提炼，请尽量言简意赅的阐述观点。"/>
  <p:tag name="KSO_WM_UNIT_TEXT_TYPE" val="1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2459_2*l_h_a*1_1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5151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TYPE" val="1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2_2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2459_2*l_h_i*1_2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2459_2*l_h_f*1_2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单击此处输入您的项正文，文字是您思想的提炼，请尽量言简意赅的阐述观点。"/>
  <p:tag name="KSO_WM_UNIT_TEXT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2459_2*l_h_a*1_2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5151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TYPE" val="1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3_2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2459_2*l_h_i*1_3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2459_2*l_h_f*1_3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单击此处输入您的项正文，文字是您思想的提炼，请尽量言简意赅的阐述观点。"/>
  <p:tag name="KSO_WM_UNIT_TEXT_TYPE" val="1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2459_2*l_h_a*1_3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5151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SPECIAL_SOURCE" val="bdnull"/>
  <p:tag name="resource_record_key" val="{&quot;70&quot;:[3323868,3321760]}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861_1*l_h_i*1_1_2"/>
  <p:tag name="KSO_WM_TEMPLATE_CATEGORY" val="diagram"/>
  <p:tag name="KSO_WM_TEMPLATE_INDEX" val="20231861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1_1"/>
  <p:tag name="KSO_WM_UNIT_ID" val="diagram20231861_1*l_h_f*1_1_1"/>
  <p:tag name="KSO_WM_TEMPLATE_CATEGORY" val="diagram"/>
  <p:tag name="KSO_WM_UNIT_LAYERLEVEL" val="1_1_1"/>
  <p:tag name="KSO_WM_BEAUTIFY_FLAG" val="#wm#"/>
  <p:tag name="KSO_WM_DIAGRAM_GROUP_CODE" val="l1-1"/>
  <p:tag name="KSO_WM_DIAGRAM_COLOR_TRICK" val="1"/>
  <p:tag name="KSO_WM_DIAGRAM_MAX_ITEMCNT" val="3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，以便观者理解您传达的思想。单击此处添加文本内容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61_1*l_h_a*1_1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此处添加标题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861_1*l_h_i*1_2_2"/>
  <p:tag name="KSO_WM_TEMPLATE_CATEGORY" val="diagram"/>
  <p:tag name="KSO_WM_TEMPLATE_INDEX" val="20231861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2_1"/>
  <p:tag name="KSO_WM_UNIT_ID" val="diagram20231861_1*l_h_f*1_2_1"/>
  <p:tag name="KSO_WM_TEMPLATE_CATEGORY" val="diagram"/>
  <p:tag name="KSO_WM_UNIT_LAYERLEVEL" val="1_1_1"/>
  <p:tag name="KSO_WM_BEAUTIFY_FLAG" val="#wm#"/>
  <p:tag name="KSO_WM_DIAGRAM_GROUP_CODE" val="l1-1"/>
  <p:tag name="KSO_WM_DIAGRAM_COLOR_TRICK" val="1"/>
  <p:tag name="KSO_WM_DIAGRAM_MAX_ITEMCNT" val="3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，以便观者理解您传达的思想。单击此处添加文本内容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61_1*l_h_a*1_2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此处添加标题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SPECIAL_SOURCE" val="bdnull"/>
  <p:tag name="resource_record_key" val="{&quot;70&quot;:[3323868]}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873_2*l_h_i*1_2_1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solid&quot;:{&quot;brightness&quot;:0,&quot;colorType&quot;:2,&quot;rgb&quot;:&quot;#00993f&quot;,&quot;transparency&quot;:1},&quot;type&quot;:1},&quot;glow&quot;:{&quot;colorType&quot;:0},&quot;line&quot;:{&quot;solidLine&quot;:{&quot;brightness&quot;:0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3"/>
  <p:tag name="KSO_WM_DIAGRAM_USE_COLOR_VALUE" val="{&quot;color_scheme&quot;:1,&quot;theme_color_indexes&quot;:[9,10,9,10,9,10]}"/>
</p:tagLst>
</file>

<file path=ppt/tags/tag94.xml><?xml version="1.0" encoding="utf-8"?>
<p:tagLst xmlns:p="http://schemas.openxmlformats.org/presentationml/2006/main">
  <p:tag name="KSO_WM_UNIT_COMPATIBLE" val="0"/>
  <p:tag name="KSO_WM_UNIT_DIAGRAM_ISREFERUNIT" val="0"/>
  <p:tag name="KSO_WM_UNIT_TYPE" val="l_h_i"/>
  <p:tag name="KSO_WM_TEMPLATE_INDEX" val="20231873"/>
  <p:tag name="KSO_WM_TAG_VERSION" val="3.0"/>
  <p:tag name="KSO_WM_DIAGRAM_COLOR_TRICK" val="1"/>
  <p:tag name="KSO_WM_DIAGRAM_MAX_ITEMCNT" val="5"/>
  <p:tag name="KSO_WM_DIAGRAM_VIRTUALLY_FRAME" val="{&quot;height&quot;:420.09099035548405,&quot;left&quot;:69.35,&quot;top&quot;:76.31601751853164,&quot;width&quot;:794.8077952755906}"/>
  <p:tag name="KSO_WM_BEAUTIFY_FLAG" val="#wm#"/>
  <p:tag name="KSO_WM_UNIT_HIGHLIGHT" val="0"/>
  <p:tag name="KSO_WM_UNIT_DIAGRAM_ISNUMVISUAL" val="0"/>
  <p:tag name="KSO_WM_DIAGRAM_GROUP_CODE" val="l1-1"/>
  <p:tag name="KSO_WM_UNIT_SUBTYPE" val="d"/>
  <p:tag name="KSO_WM_UNIT_INDEX" val="1_1_2"/>
  <p:tag name="KSO_WM_UNIT_ID" val="diagram20231873_2*l_h_i*1_1_2"/>
  <p:tag name="KSO_WM_TEMPLATE_CATEGORY" val="diagram"/>
  <p:tag name="KSO_WM_UNIT_LAYERLEVEL" val="1_1_1"/>
  <p:tag name="KSO_WM_DIAGRAM_VERSION" val="3"/>
  <p:tag name="KSO_WM_DIAGRAM_COLOR_TEXT_CAN_REMOVE" val="n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theme_color_indexes&quot;:[9,10,9,10,9,10]}"/>
</p:tagLst>
</file>

<file path=ppt/tags/tag95.xml><?xml version="1.0" encoding="utf-8"?>
<p:tagLst xmlns:p="http://schemas.openxmlformats.org/presentationml/2006/main">
  <p:tag name="KSO_WM_UNIT_COMPATIBLE" val="0"/>
  <p:tag name="KSO_WM_UNIT_DIAGRAM_ISREFERUNIT" val="0"/>
  <p:tag name="KSO_WM_UNIT_TYPE" val="l_h_i"/>
  <p:tag name="KSO_WM_TEMPLATE_INDEX" val="20231873"/>
  <p:tag name="KSO_WM_TAG_VERSION" val="3.0"/>
  <p:tag name="KSO_WM_DIAGRAM_COLOR_TRICK" val="1"/>
  <p:tag name="KSO_WM_DIAGRAM_MAX_ITEMCNT" val="5"/>
  <p:tag name="KSO_WM_DIAGRAM_VIRTUALLY_FRAME" val="{&quot;height&quot;:420.09099035548405,&quot;left&quot;:69.35,&quot;top&quot;:76.31601751853164,&quot;width&quot;:794.8077952755906}"/>
  <p:tag name="KSO_WM_BEAUTIFY_FLAG" val="#wm#"/>
  <p:tag name="KSO_WM_UNIT_HIGHLIGHT" val="0"/>
  <p:tag name="KSO_WM_UNIT_DIAGRAM_ISNUMVISUAL" val="0"/>
  <p:tag name="KSO_WM_DIAGRAM_GROUP_CODE" val="l1-1"/>
  <p:tag name="KSO_WM_UNIT_SUBTYPE" val="d"/>
  <p:tag name="KSO_WM_UNIT_INDEX" val="1_2_2"/>
  <p:tag name="KSO_WM_UNIT_ID" val="diagram20231873_2*l_h_i*1_2_2"/>
  <p:tag name="KSO_WM_TEMPLATE_CATEGORY" val="diagram"/>
  <p:tag name="KSO_WM_UNIT_LAYERLEVEL" val="1_1_1"/>
  <p:tag name="KSO_WM_DIAGRAM_VERSION" val="3"/>
  <p:tag name="KSO_WM_DIAGRAM_COLOR_TEXT_CAN_REMOVE" val="n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theme_color_indexes&quot;:[9,10,9,10,9,10]}"/>
</p:tagLst>
</file>

<file path=ppt/tags/tag96.xml><?xml version="1.0" encoding="utf-8"?>
<p:tagLst xmlns:p="http://schemas.openxmlformats.org/presentationml/2006/main">
  <p:tag name="KSO_WM_UNIT_COMPATIBLE" val="0"/>
  <p:tag name="KSO_WM_UNIT_DIAGRAM_ISREFERUNIT" val="0"/>
  <p:tag name="KSO_WM_UNIT_TYPE" val="l_h_i"/>
  <p:tag name="KSO_WM_TEMPLATE_INDEX" val="20231873"/>
  <p:tag name="KSO_WM_TAG_VERSION" val="3.0"/>
  <p:tag name="KSO_WM_DIAGRAM_COLOR_TRICK" val="1"/>
  <p:tag name="KSO_WM_DIAGRAM_MAX_ITEMCNT" val="5"/>
  <p:tag name="KSO_WM_DIAGRAM_VIRTUALLY_FRAME" val="{&quot;height&quot;:420.09099035548405,&quot;left&quot;:69.35,&quot;top&quot;:76.31601751853164,&quot;width&quot;:794.8077952755906}"/>
  <p:tag name="KSO_WM_BEAUTIFY_FLAG" val="#wm#"/>
  <p:tag name="KSO_WM_UNIT_HIGHLIGHT" val="0"/>
  <p:tag name="KSO_WM_UNIT_DIAGRAM_ISNUMVISUAL" val="0"/>
  <p:tag name="KSO_WM_DIAGRAM_GROUP_CODE" val="l1-1"/>
  <p:tag name="KSO_WM_UNIT_SUBTYPE" val="d"/>
  <p:tag name="KSO_WM_UNIT_INDEX" val="1_3_1"/>
  <p:tag name="KSO_WM_UNIT_ID" val="diagram20231873_2*l_h_i*1_3_1"/>
  <p:tag name="KSO_WM_TEMPLATE_CATEGORY" val="diagram"/>
  <p:tag name="KSO_WM_UNIT_LAYERLEVEL" val="1_1_1"/>
  <p:tag name="KSO_WM_DIAGRAM_VERSION" val="3"/>
  <p:tag name="KSO_WM_DIAGRAM_COLOR_TEXT_CAN_REMOVE" val="n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theme_color_indexes&quot;:[9,10,9,10,9,10]}"/>
</p:tagLst>
</file>

<file path=ppt/tags/tag9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873_2*l_h_a*1_1_1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25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PRESET_TEXT" val="单击添加标题"/>
  <p:tag name="KSO_WM_UNIT_TEXT_TYPE" val="1"/>
  <p:tag name="KSO_WM_DIAGRAM_USE_COLOR_VALUE" val="{&quot;color_scheme&quot;:1,&quot;theme_color_indexes&quot;:[9,10,9,10,9,10]}"/>
</p:tagLst>
</file>

<file path=ppt/tags/tag9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873_2*l_h_f*1_1_1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111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PRESET_TEXT" val="单击此处输入你的智能图形项正文，文字是您思想的提炼，请尽量言简意赅的阐述观点"/>
  <p:tag name="KSO_WM_UNIT_TEXT_TYPE" val="1"/>
  <p:tag name="KSO_WM_DIAGRAM_USE_COLOR_VALUE" val="{&quot;color_scheme&quot;:1,&quot;theme_color_indexes&quot;:[9,10,9,10,9,10]}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873_2*l_h_a*1_2_1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25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PRESET_TEXT" val="单击添加标题"/>
  <p:tag name="KSO_WM_UNIT_TEXT_TYPE" val="1"/>
  <p:tag name="KSO_WM_DIAGRAM_USE_COLOR_VALUE" val="{&quot;color_scheme&quot;:1,&quot;theme_color_indexes&quot;:[9,10,9,10,9,10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4840</Words>
  <Application>WPS 演示</Application>
  <PresentationFormat>宽屏</PresentationFormat>
  <Paragraphs>314</Paragraphs>
  <Slides>36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Wingdings</vt:lpstr>
      <vt:lpstr>方正宝黑体 简 Medium</vt:lpstr>
      <vt:lpstr>清雅黑体</vt:lpstr>
      <vt:lpstr>方正宝黑体 简 Light</vt:lpstr>
      <vt:lpstr>文道潮黑体</vt:lpstr>
      <vt:lpstr>黑体</vt:lpstr>
      <vt:lpstr>Arial Unicode MS</vt:lpstr>
      <vt:lpstr>Calibri</vt:lpstr>
      <vt:lpstr>方正大标宋简体</vt:lpstr>
      <vt:lpstr>印品朗黑体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曾远彬</cp:lastModifiedBy>
  <cp:revision>280</cp:revision>
  <dcterms:created xsi:type="dcterms:W3CDTF">2022-12-31T05:43:00Z</dcterms:created>
  <dcterms:modified xsi:type="dcterms:W3CDTF">2024-10-18T13:00:23Z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F142CBECC33140E5A8E97022A83CB21B_13</vt:lpwstr>
  </property>
</Properties>
</file>