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8.svg" ContentType="image/svg+xml"/>
  <Override PartName="/ppt/media/image21.svg" ContentType="image/svg+xml"/>
  <Override PartName="/ppt/media/image24.svg" ContentType="image/svg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87" r:id="rId3"/>
    <p:sldId id="386" r:id="rId4"/>
    <p:sldId id="301" r:id="rId5"/>
    <p:sldId id="306" r:id="rId6"/>
    <p:sldId id="307" r:id="rId7"/>
    <p:sldId id="318" r:id="rId8"/>
    <p:sldId id="294" r:id="rId9"/>
    <p:sldId id="315" r:id="rId10"/>
    <p:sldId id="319" r:id="rId11"/>
    <p:sldId id="316" r:id="rId12"/>
    <p:sldId id="342" r:id="rId13"/>
    <p:sldId id="360" r:id="rId14"/>
    <p:sldId id="321" r:id="rId15"/>
    <p:sldId id="311" r:id="rId16"/>
    <p:sldId id="324" r:id="rId17"/>
    <p:sldId id="325" r:id="rId18"/>
    <p:sldId id="341" r:id="rId19"/>
    <p:sldId id="332" r:id="rId20"/>
    <p:sldId id="313" r:id="rId21"/>
    <p:sldId id="323" r:id="rId22"/>
    <p:sldId id="368" r:id="rId23"/>
    <p:sldId id="369" r:id="rId24"/>
    <p:sldId id="370" r:id="rId25"/>
    <p:sldId id="371" r:id="rId26"/>
    <p:sldId id="310" r:id="rId27"/>
    <p:sldId id="361" r:id="rId28"/>
    <p:sldId id="365" r:id="rId29"/>
    <p:sldId id="363" r:id="rId30"/>
    <p:sldId id="364" r:id="rId31"/>
    <p:sldId id="362" r:id="rId32"/>
    <p:sldId id="366" r:id="rId33"/>
    <p:sldId id="367" r:id="rId34"/>
    <p:sldId id="382" r:id="rId35"/>
    <p:sldId id="383" r:id="rId36"/>
    <p:sldId id="384" r:id="rId37"/>
    <p:sldId id="385" r:id="rId38"/>
    <p:sldId id="305" r:id="rId39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6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十二 猪肠" initials="十二" lastIdx="1" clrIdx="0"/>
  <p:cmAuthor id="8" name="姜伟光" initials="姜" lastIdx="1" clrIdx="0"/>
  <p:cmAuthor id="3" name="lenovo" initials="l" lastIdx="6" clrIdx="2"/>
  <p:cmAuthor id="4" name="Administrator" initials="A" lastIdx="6" clrIdx="3"/>
  <p:cmAuthor id="5" name="作者" initials="A" lastIdx="0" clrIdx="2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BB8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48" y="524"/>
      </p:cViewPr>
      <p:guideLst>
        <p:guide orient="horz" pos="2098"/>
        <p:guide pos="36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138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image" Target="../media/image3.png"/><Relationship Id="rId6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6369685" y="2375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:吴镇鸿丨执业编号:A1120618120002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:方建伟丨执业编号:A1120613090012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9" name="图片 8" descr="组 292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71.xml"/><Relationship Id="rId5" Type="http://schemas.openxmlformats.org/officeDocument/2006/relationships/image" Target="../media/image30.png"/><Relationship Id="rId4" Type="http://schemas.openxmlformats.org/officeDocument/2006/relationships/tags" Target="../tags/tag70.xml"/><Relationship Id="rId3" Type="http://schemas.openxmlformats.org/officeDocument/2006/relationships/image" Target="../media/image29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76.xml"/><Relationship Id="rId7" Type="http://schemas.openxmlformats.org/officeDocument/2006/relationships/image" Target="../media/image33.png"/><Relationship Id="rId6" Type="http://schemas.openxmlformats.org/officeDocument/2006/relationships/tags" Target="../tags/tag75.xml"/><Relationship Id="rId5" Type="http://schemas.openxmlformats.org/officeDocument/2006/relationships/image" Target="../media/image32.png"/><Relationship Id="rId4" Type="http://schemas.openxmlformats.org/officeDocument/2006/relationships/tags" Target="../tags/tag74.xml"/><Relationship Id="rId3" Type="http://schemas.openxmlformats.org/officeDocument/2006/relationships/image" Target="../media/image31.png"/><Relationship Id="rId2" Type="http://schemas.openxmlformats.org/officeDocument/2006/relationships/tags" Target="../tags/tag73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77.xml"/><Relationship Id="rId1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80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83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9.xml"/><Relationship Id="rId3" Type="http://schemas.openxmlformats.org/officeDocument/2006/relationships/image" Target="../media/image39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Relationship Id="rId3" Type="http://schemas.openxmlformats.org/officeDocument/2006/relationships/image" Target="../media/image40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5.xml"/><Relationship Id="rId3" Type="http://schemas.openxmlformats.org/officeDocument/2006/relationships/image" Target="../media/image41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8.xml"/><Relationship Id="rId3" Type="http://schemas.openxmlformats.org/officeDocument/2006/relationships/image" Target="../media/image42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2.xml"/><Relationship Id="rId4" Type="http://schemas.openxmlformats.org/officeDocument/2006/relationships/image" Target="../media/image43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44.png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8.xml"/><Relationship Id="rId2" Type="http://schemas.openxmlformats.org/officeDocument/2006/relationships/image" Target="../media/image45.png"/><Relationship Id="rId1" Type="http://schemas.openxmlformats.org/officeDocument/2006/relationships/tags" Target="../tags/tag10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0.xml"/><Relationship Id="rId2" Type="http://schemas.openxmlformats.org/officeDocument/2006/relationships/image" Target="../media/image46.png"/><Relationship Id="rId1" Type="http://schemas.openxmlformats.org/officeDocument/2006/relationships/tags" Target="../tags/tag10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2.xml"/><Relationship Id="rId2" Type="http://schemas.openxmlformats.org/officeDocument/2006/relationships/image" Target="../media/image47.png"/><Relationship Id="rId1" Type="http://schemas.openxmlformats.org/officeDocument/2006/relationships/tags" Target="../tags/tag11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4.xml"/><Relationship Id="rId2" Type="http://schemas.openxmlformats.org/officeDocument/2006/relationships/image" Target="../media/image48.png"/><Relationship Id="rId1" Type="http://schemas.openxmlformats.org/officeDocument/2006/relationships/tags" Target="../tags/tag11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2.xml"/><Relationship Id="rId2" Type="http://schemas.openxmlformats.org/officeDocument/2006/relationships/image" Target="../media/image49.png"/><Relationship Id="rId1" Type="http://schemas.openxmlformats.org/officeDocument/2006/relationships/tags" Target="../tags/tag12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4.xml"/><Relationship Id="rId2" Type="http://schemas.openxmlformats.org/officeDocument/2006/relationships/image" Target="../media/image50.png"/><Relationship Id="rId1" Type="http://schemas.openxmlformats.org/officeDocument/2006/relationships/tags" Target="../tags/tag12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6.xml"/><Relationship Id="rId2" Type="http://schemas.openxmlformats.org/officeDocument/2006/relationships/image" Target="../media/image51.png"/><Relationship Id="rId1" Type="http://schemas.openxmlformats.org/officeDocument/2006/relationships/tags" Target="../tags/tag1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5.xml"/><Relationship Id="rId6" Type="http://schemas.openxmlformats.org/officeDocument/2006/relationships/image" Target="../media/image9.png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8.xml"/><Relationship Id="rId2" Type="http://schemas.openxmlformats.org/officeDocument/2006/relationships/image" Target="../media/image52.png"/><Relationship Id="rId1" Type="http://schemas.openxmlformats.org/officeDocument/2006/relationships/tags" Target="../tags/tag12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30.xml"/><Relationship Id="rId2" Type="http://schemas.openxmlformats.org/officeDocument/2006/relationships/image" Target="../media/image53.png"/><Relationship Id="rId1" Type="http://schemas.openxmlformats.org/officeDocument/2006/relationships/tags" Target="../tags/tag129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32.xml"/><Relationship Id="rId2" Type="http://schemas.openxmlformats.org/officeDocument/2006/relationships/image" Target="../media/image54.png"/><Relationship Id="rId1" Type="http://schemas.openxmlformats.org/officeDocument/2006/relationships/tags" Target="../tags/tag1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tags" Target="../tags/tag133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35.xml"/><Relationship Id="rId2" Type="http://schemas.openxmlformats.org/officeDocument/2006/relationships/image" Target="../media/image56.png"/><Relationship Id="rId1" Type="http://schemas.openxmlformats.org/officeDocument/2006/relationships/tags" Target="../tags/tag1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tags" Target="../tags/tag1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tags" Target="../tags/tag1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52.xml"/><Relationship Id="rId7" Type="http://schemas.openxmlformats.org/officeDocument/2006/relationships/image" Target="../media/image14.png"/><Relationship Id="rId6" Type="http://schemas.openxmlformats.org/officeDocument/2006/relationships/tags" Target="../tags/tag51.xml"/><Relationship Id="rId5" Type="http://schemas.openxmlformats.org/officeDocument/2006/relationships/image" Target="../media/image13.png"/><Relationship Id="rId4" Type="http://schemas.openxmlformats.org/officeDocument/2006/relationships/tags" Target="../tags/tag50.xml"/><Relationship Id="rId3" Type="http://schemas.openxmlformats.org/officeDocument/2006/relationships/image" Target="../media/image12.pn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image" Target="../media/image16.png"/><Relationship Id="rId3" Type="http://schemas.openxmlformats.org/officeDocument/2006/relationships/tags" Target="../tags/tag57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65.xml"/><Relationship Id="rId21" Type="http://schemas.openxmlformats.org/officeDocument/2006/relationships/image" Target="../media/image26.svg"/><Relationship Id="rId20" Type="http://schemas.openxmlformats.org/officeDocument/2006/relationships/image" Target="../media/image25.png"/><Relationship Id="rId2" Type="http://schemas.openxmlformats.org/officeDocument/2006/relationships/image" Target="../media/image15.png"/><Relationship Id="rId19" Type="http://schemas.openxmlformats.org/officeDocument/2006/relationships/tags" Target="../tags/tag64.xml"/><Relationship Id="rId18" Type="http://schemas.openxmlformats.org/officeDocument/2006/relationships/image" Target="../media/image24.svg"/><Relationship Id="rId17" Type="http://schemas.openxmlformats.org/officeDocument/2006/relationships/image" Target="../media/image23.png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image" Target="../media/image22.png"/><Relationship Id="rId13" Type="http://schemas.openxmlformats.org/officeDocument/2006/relationships/image" Target="../media/image21.svg"/><Relationship Id="rId12" Type="http://schemas.openxmlformats.org/officeDocument/2006/relationships/image" Target="../media/image20.png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67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成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7075" y="875030"/>
            <a:ext cx="5566410" cy="5589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87540" y="875030"/>
            <a:ext cx="4385945" cy="55689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82285" y="869315"/>
            <a:ext cx="6181725" cy="1228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82285" y="2292985"/>
            <a:ext cx="3933825" cy="1981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0340" y="869315"/>
            <a:ext cx="5191125" cy="5709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70925" y="3157855"/>
            <a:ext cx="3345180" cy="340614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6963" y="783590"/>
            <a:ext cx="5609590" cy="5826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325" y="783590"/>
            <a:ext cx="6195089" cy="58267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四、智能选股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上箭头标注 5"/>
          <p:cNvSpPr/>
          <p:nvPr/>
        </p:nvSpPr>
        <p:spPr>
          <a:xfrm>
            <a:off x="1249680" y="4809490"/>
            <a:ext cx="3197860" cy="121094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10cm</a:t>
            </a:r>
            <a:r>
              <a:rPr lang="zh-CN" altLang="en-US" sz="2400">
                <a:solidFill>
                  <a:schemeClr val="tx1"/>
                </a:solidFill>
              </a:rPr>
              <a:t>个股的选股方法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上箭头标注 6"/>
          <p:cNvSpPr/>
          <p:nvPr>
            <p:custDataLst>
              <p:tags r:id="rId2"/>
            </p:custDataLst>
          </p:nvPr>
        </p:nvSpPr>
        <p:spPr>
          <a:xfrm>
            <a:off x="7231245" y="4809489"/>
            <a:ext cx="3197860" cy="121094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20cm</a:t>
            </a:r>
            <a:r>
              <a:rPr lang="zh-CN" altLang="en-US" sz="2400">
                <a:solidFill>
                  <a:schemeClr val="tx1"/>
                </a:solidFill>
              </a:rPr>
              <a:t>个股的选股方法</a:t>
            </a:r>
            <a:endParaRPr lang="zh-CN" altLang="en-US" sz="2400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00" y="982027"/>
            <a:ext cx="4985750" cy="3667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343" y="982027"/>
            <a:ext cx="4991100" cy="3667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《热点主题趋势》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案例回顾（锋龙股份）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310" y="889635"/>
            <a:ext cx="12027535" cy="5353050"/>
          </a:xfrm>
          <a:prstGeom prst="rect">
            <a:avLst/>
          </a:prstGeom>
        </p:spPr>
      </p:pic>
      <p:sp>
        <p:nvSpPr>
          <p:cNvPr id="3" name="对话气泡: 圆角矩形 2"/>
          <p:cNvSpPr/>
          <p:nvPr/>
        </p:nvSpPr>
        <p:spPr>
          <a:xfrm>
            <a:off x="5584122" y="1340189"/>
            <a:ext cx="2631518" cy="858559"/>
          </a:xfrm>
          <a:prstGeom prst="wedgeRoundRectCallout">
            <a:avLst>
              <a:gd name="adj1" fmla="val 71475"/>
              <a:gd name="adj2" fmla="val 7876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30</a:t>
            </a:r>
            <a:r>
              <a:rPr lang="zh-CN" altLang="en-US" dirty="0"/>
              <a:t>佛山巡讲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案例回顾（锋龙股份）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80745"/>
            <a:ext cx="12185015" cy="5519420"/>
          </a:xfrm>
          <a:prstGeom prst="rect">
            <a:avLst/>
          </a:prstGeom>
        </p:spPr>
      </p:pic>
      <p:sp>
        <p:nvSpPr>
          <p:cNvPr id="2" name="对话气泡: 圆角矩形 1"/>
          <p:cNvSpPr/>
          <p:nvPr/>
        </p:nvSpPr>
        <p:spPr>
          <a:xfrm>
            <a:off x="5667884" y="1165685"/>
            <a:ext cx="2631518" cy="858559"/>
          </a:xfrm>
          <a:prstGeom prst="wedgeRoundRectCallout">
            <a:avLst>
              <a:gd name="adj1" fmla="val 55560"/>
              <a:gd name="adj2" fmla="val 10558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回踩之后大涨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案例回顾（多伦科技）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8810" y="783590"/>
            <a:ext cx="10914380" cy="5775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案例回顾（多伦科技）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997585"/>
            <a:ext cx="12172950" cy="5385435"/>
          </a:xfrm>
          <a:prstGeom prst="rect">
            <a:avLst/>
          </a:prstGeom>
        </p:spPr>
      </p:pic>
      <p:sp>
        <p:nvSpPr>
          <p:cNvPr id="3" name="对话气泡: 圆角矩形 2"/>
          <p:cNvSpPr/>
          <p:nvPr/>
        </p:nvSpPr>
        <p:spPr>
          <a:xfrm>
            <a:off x="6287375" y="1228507"/>
            <a:ext cx="2631518" cy="858559"/>
          </a:xfrm>
          <a:prstGeom prst="wedgeRoundRectCallout">
            <a:avLst>
              <a:gd name="adj1" fmla="val 55560"/>
              <a:gd name="adj2" fmla="val 10558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金叉启动大涨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一、选股方法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87118" y="1419680"/>
            <a:ext cx="10752381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、定好热点主题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2、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主力状态红色网状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3、K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线站智能辅助线上方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4、14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天内有涨停</a:t>
            </a: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5、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滚动净利润要是盈利的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、选择相对低位的个股或处于平台整理后突破的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7、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回踩智能辅助线即为买入时机，趋势破位即止盈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33415" y="1419860"/>
            <a:ext cx="4610735" cy="22904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重庆站-主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2470" y="855345"/>
            <a:ext cx="10573385" cy="57270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二、热点定位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2722880" y="3694430"/>
            <a:ext cx="2316480" cy="959485"/>
          </a:xfrm>
          <a:prstGeom prst="wedgeRoundRectCallout">
            <a:avLst>
              <a:gd name="adj1" fmla="val 31880"/>
              <a:gd name="adj2" fmla="val -9103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1</a:t>
            </a:r>
            <a:r>
              <a:rPr lang="zh-CN" altLang="en-US"/>
              <a:t>、热度</a:t>
            </a:r>
            <a:endParaRPr lang="zh-CN" altLang="en-US"/>
          </a:p>
        </p:txBody>
      </p:sp>
      <p:sp>
        <p:nvSpPr>
          <p:cNvPr id="3" name="圆角矩形标注 2"/>
          <p:cNvSpPr/>
          <p:nvPr/>
        </p:nvSpPr>
        <p:spPr>
          <a:xfrm>
            <a:off x="8596630" y="783590"/>
            <a:ext cx="2316480" cy="959485"/>
          </a:xfrm>
          <a:prstGeom prst="wedgeRoundRectCallou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2</a:t>
            </a:r>
            <a:r>
              <a:rPr lang="zh-CN" altLang="en-US"/>
              <a:t>、资金</a:t>
            </a:r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5486400" y="4065270"/>
            <a:ext cx="2316480" cy="959485"/>
          </a:xfrm>
          <a:prstGeom prst="wedgeRoundRectCallout">
            <a:avLst>
              <a:gd name="adj1" fmla="val 59895"/>
              <a:gd name="adj2" fmla="val 1002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3</a:t>
            </a:r>
            <a:r>
              <a:rPr lang="zh-CN" altLang="en-US"/>
              <a:t>、规模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4109720" y="1878330"/>
            <a:ext cx="3693160" cy="433705"/>
          </a:xfrm>
          <a:prstGeom prst="rect">
            <a:avLst/>
          </a:prstGeom>
          <a:solidFill>
            <a:schemeClr val="accent6">
              <a:alpha val="21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当下热点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---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国企改革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63" y="906677"/>
            <a:ext cx="10395192" cy="545569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---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中视传媒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7" y="783590"/>
            <a:ext cx="11536873" cy="5840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---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两面针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14" y="783590"/>
            <a:ext cx="10730041" cy="5805674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---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泸天化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69" y="783590"/>
            <a:ext cx="11299067" cy="5777754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</a:t>
            </a:r>
            <a:r>
              <a:rPr lang="en-US" altLang="zh-CN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AI</a:t>
            </a:r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猎手第一招》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领涨带跟风的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T+1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67940" y="1419860"/>
            <a:ext cx="8025130" cy="381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、领涨股涨停，跟风股异动； 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、如若个股处于连板中的异动：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）水手突破是黄紫色； 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）捕捞季节处于金叉区域；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）跟风股火箭头出现时应是下跌中的。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、如若个股处于断板后的异动：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）水手突破是黄紫色；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）死叉前有涨停板； 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）跟风股火箭头出现时应是下跌为宜。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lang="en-US" altLang="zh-CN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18" y="783590"/>
            <a:ext cx="10674564" cy="5784734"/>
          </a:xfrm>
          <a:prstGeom prst="rect">
            <a:avLst/>
          </a:prstGeom>
        </p:spPr>
      </p:pic>
      <p:sp>
        <p:nvSpPr>
          <p:cNvPr id="6" name="对话气泡: 圆角矩形 5"/>
          <p:cNvSpPr/>
          <p:nvPr/>
        </p:nvSpPr>
        <p:spPr>
          <a:xfrm>
            <a:off x="6096000" y="1809672"/>
            <a:ext cx="2415133" cy="942321"/>
          </a:xfrm>
          <a:prstGeom prst="wedgeRoundRectCallout">
            <a:avLst>
              <a:gd name="adj1" fmla="val -76769"/>
              <a:gd name="adj2" fmla="val -4874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连断低开时的异动</a:t>
            </a:r>
            <a:endParaRPr lang="en-US" altLang="zh-CN" dirty="0"/>
          </a:p>
          <a:p>
            <a:pPr algn="ctr"/>
            <a:r>
              <a:rPr lang="zh-CN" altLang="en-US" dirty="0"/>
              <a:t>水手突破黄紫、低开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lang="en-US" altLang="zh-CN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90" y="783590"/>
            <a:ext cx="10730241" cy="5819876"/>
          </a:xfrm>
          <a:prstGeom prst="rect">
            <a:avLst/>
          </a:prstGeom>
        </p:spPr>
      </p:pic>
      <p:sp>
        <p:nvSpPr>
          <p:cNvPr id="5" name="对话气泡: 圆角矩形 4"/>
          <p:cNvSpPr/>
          <p:nvPr/>
        </p:nvSpPr>
        <p:spPr>
          <a:xfrm>
            <a:off x="7056933" y="1823632"/>
            <a:ext cx="2415133" cy="942321"/>
          </a:xfrm>
          <a:prstGeom prst="wedgeRoundRectCallout">
            <a:avLst>
              <a:gd name="adj1" fmla="val -76769"/>
              <a:gd name="adj2" fmla="val -4874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断板后死叉异动</a:t>
            </a:r>
            <a:endParaRPr lang="en-US" altLang="zh-CN" dirty="0"/>
          </a:p>
          <a:p>
            <a:pPr algn="ctr"/>
            <a:r>
              <a:rPr lang="zh-CN" altLang="en-US" dirty="0"/>
              <a:t>异动前面有过涨停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lang="en-US" altLang="zh-CN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74" y="783590"/>
            <a:ext cx="10742536" cy="5791714"/>
          </a:xfrm>
          <a:prstGeom prst="rect">
            <a:avLst/>
          </a:prstGeom>
        </p:spPr>
      </p:pic>
      <p:sp>
        <p:nvSpPr>
          <p:cNvPr id="6" name="对话气泡: 圆角矩形 5"/>
          <p:cNvSpPr/>
          <p:nvPr/>
        </p:nvSpPr>
        <p:spPr>
          <a:xfrm>
            <a:off x="7105794" y="783590"/>
            <a:ext cx="2415133" cy="942321"/>
          </a:xfrm>
          <a:prstGeom prst="wedgeRoundRectCallout">
            <a:avLst>
              <a:gd name="adj1" fmla="val -79948"/>
              <a:gd name="adj2" fmla="val 3348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异动前面无涨停</a:t>
            </a:r>
            <a:endParaRPr lang="en-US" altLang="zh-CN" dirty="0"/>
          </a:p>
          <a:p>
            <a:pPr algn="ctr"/>
            <a:r>
              <a:rPr lang="zh-CN" altLang="en-US" dirty="0"/>
              <a:t>被弱化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3778885"/>
            <a:ext cx="9427210" cy="21132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307965" y="1564790"/>
            <a:ext cx="4895850" cy="1512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/>
            <a:r>
              <a:rPr lang="zh-CN" altLang="en-US" sz="88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策略致上</a:t>
            </a:r>
            <a:endParaRPr lang="zh-CN" altLang="en-US" sz="88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27600" y="3832860"/>
            <a:ext cx="40690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方建伟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执业编号:A1120613090012</a:t>
            </a:r>
            <a:endParaRPr lang="en-US" altLang="zh-CN" sz="15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 descr="方建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050" y="600710"/>
            <a:ext cx="3509010" cy="55283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lang="en-US" altLang="zh-CN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4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23" y="783590"/>
            <a:ext cx="11012354" cy="581775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案例讲解考一考</a:t>
            </a:r>
            <a:r>
              <a:rPr lang="en-US" altLang="zh-CN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84" y="783590"/>
            <a:ext cx="10737032" cy="5798694"/>
          </a:xfrm>
          <a:prstGeom prst="rect">
            <a:avLst/>
          </a:prstGeom>
        </p:spPr>
      </p:pic>
      <p:sp>
        <p:nvSpPr>
          <p:cNvPr id="7" name="对话气泡: 圆角矩形 6"/>
          <p:cNvSpPr/>
          <p:nvPr/>
        </p:nvSpPr>
        <p:spPr>
          <a:xfrm>
            <a:off x="6096000" y="1879473"/>
            <a:ext cx="2415133" cy="942321"/>
          </a:xfrm>
          <a:prstGeom prst="wedgeRoundRectCallout">
            <a:avLst>
              <a:gd name="adj1" fmla="val -76769"/>
              <a:gd name="adj2" fmla="val -4874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断板后死叉异动</a:t>
            </a:r>
            <a:endParaRPr lang="en-US" altLang="zh-CN" dirty="0"/>
          </a:p>
          <a:p>
            <a:pPr algn="ctr"/>
            <a:r>
              <a:rPr lang="zh-CN" altLang="en-US" dirty="0"/>
              <a:t>异动前面有过涨停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案例讲解考一考</a:t>
            </a:r>
            <a:r>
              <a:rPr lang="en-US" altLang="zh-CN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74" y="783590"/>
            <a:ext cx="10463513" cy="5835141"/>
          </a:xfrm>
          <a:prstGeom prst="rect">
            <a:avLst/>
          </a:prstGeom>
        </p:spPr>
      </p:pic>
      <p:sp>
        <p:nvSpPr>
          <p:cNvPr id="6" name="对话气泡: 圆角矩形 5"/>
          <p:cNvSpPr/>
          <p:nvPr/>
        </p:nvSpPr>
        <p:spPr>
          <a:xfrm>
            <a:off x="5514319" y="2758839"/>
            <a:ext cx="2415133" cy="942321"/>
          </a:xfrm>
          <a:prstGeom prst="wedgeRoundRectCallout">
            <a:avLst>
              <a:gd name="adj1" fmla="val -54225"/>
              <a:gd name="adj2" fmla="val -6652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异动时水手突破灰</a:t>
            </a:r>
            <a:endParaRPr lang="en-US" altLang="zh-CN" dirty="0"/>
          </a:p>
          <a:p>
            <a:pPr algn="ctr"/>
            <a:r>
              <a:rPr lang="zh-CN" altLang="en-US" dirty="0"/>
              <a:t>弱势个股放弃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 descr="老主题-10000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标题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 descr="主题猎手 _17025166306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 descr="方建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781175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8376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9240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《涨停横盘二升》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771775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8282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9146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《热点主题趋势》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762375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8188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9052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</a:t>
            </a:r>
            <a:r>
              <a:rPr lang="en-US" altLang="zh-CN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AI</a:t>
            </a:r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猎手第一招》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《涨停横盘二升》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过往案例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1670" y="853440"/>
            <a:ext cx="5709920" cy="5744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29780" y="853440"/>
            <a:ext cx="4199255" cy="572706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 rot="19500000">
            <a:off x="3339465" y="1851025"/>
            <a:ext cx="1205865" cy="330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9500000">
            <a:off x="8526780" y="1834515"/>
            <a:ext cx="867410" cy="2978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98650" y="4952365"/>
            <a:ext cx="4472940" cy="16452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98650" y="4935855"/>
            <a:ext cx="4458335" cy="1666875"/>
          </a:xfrm>
          <a:prstGeom prst="rect">
            <a:avLst/>
          </a:prstGeom>
          <a:solidFill>
            <a:schemeClr val="accent6">
              <a:alpha val="17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一、选股规则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19173" y="915490"/>
            <a:ext cx="10752381" cy="5236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2-3</a:t>
            </a: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连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板（至少要有一个实体板，科创板及创业板的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20cm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计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个涨停板）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、涨停的时候，水手突破是黄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、主力状态处于红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、主力动向资金红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紫色较多，</a:t>
            </a: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不能出现蓝色；</a:t>
            </a: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5、调整过程中水手突破保持黄紫色；</a:t>
            </a:r>
            <a:endParaRPr lang="zh-CN" altLang="en-US" sz="2800" dirty="0">
              <a:solidFill>
                <a:srgbClr val="FFFF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6、（1）死叉3天（含3天）出S点的则以智能交易B点（或捕捞季节金叉）为买入时机；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（2）死叉3天（含3天）不出S点的则以回踩智能交易蓝色为买入时机；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7、短线就是在上涨中卖出。（分时顶背离、60分钟死叉、涨幅卖出法）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以下个股是否符合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794385"/>
            <a:ext cx="2912745" cy="574421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5410" y="804545"/>
            <a:ext cx="2980690" cy="582739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70" y="821055"/>
            <a:ext cx="2727325" cy="571754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3298825" y="821055"/>
            <a:ext cx="2969895" cy="582866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b31393939353630353bb7bdd0ced0f2bac5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0960" y="2326640"/>
            <a:ext cx="914400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775" y="789940"/>
            <a:ext cx="2561590" cy="582866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6397625" y="795020"/>
            <a:ext cx="2990850" cy="582358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3b31393939353630363bb7bdd0ced0f2bac5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58125" y="2264410"/>
            <a:ext cx="914400" cy="914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6745" y="844550"/>
            <a:ext cx="2532380" cy="578358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9456420" y="804545"/>
            <a:ext cx="2593340" cy="582358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3b31393939353630373bb7bdd0ced0f2bac53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17885" y="2514600"/>
            <a:ext cx="914400" cy="914400"/>
          </a:xfrm>
          <a:prstGeom prst="rect">
            <a:avLst/>
          </a:prstGeom>
        </p:spPr>
      </p:pic>
      <p:pic>
        <p:nvPicPr>
          <p:cNvPr id="16" name="图片 15" descr="3b31393939353630343bb7bdd0ced0f2bac5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0890" y="2632710"/>
            <a:ext cx="914400" cy="91440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以下个股是否符合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783590"/>
            <a:ext cx="4248150" cy="5723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05" y="783590"/>
            <a:ext cx="3992245" cy="5697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SPECIAL_SOURCE" val="bdnull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SPECIAL_SOURCE" val="bdnull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PP_MARK_KEY" val="5d6e9262-ca8a-4070-8ad5-698f89e303ea"/>
  <p:tag name="COMMONDATA" val="eyJoZGlkIjoiNmFkOTM4YTBmYzkwNDBjOWYzNjBlMTAzZTIxNjcwNGEifQ=="/>
  <p:tag name="commondata" val="eyJoZGlkIjoiOGE4MmM3N2M1Njg0N2RlMTM3NDgxNjk5YmFiZDMxNTI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WPS 演示</Application>
  <PresentationFormat>宽屏</PresentationFormat>
  <Paragraphs>164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286</cp:revision>
  <dcterms:created xsi:type="dcterms:W3CDTF">2022-12-31T05:43:00Z</dcterms:created>
  <dcterms:modified xsi:type="dcterms:W3CDTF">2023-12-15T12:50:37Z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73D7FD96780745228323081E89A6F5FC_13</vt:lpwstr>
  </property>
</Properties>
</file>