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40" r:id="rId3"/>
    <p:sldId id="341" r:id="rId4"/>
    <p:sldId id="310" r:id="rId5"/>
    <p:sldId id="306" r:id="rId7"/>
    <p:sldId id="307" r:id="rId8"/>
    <p:sldId id="311" r:id="rId9"/>
    <p:sldId id="318" r:id="rId10"/>
    <p:sldId id="329" r:id="rId11"/>
    <p:sldId id="322" r:id="rId12"/>
    <p:sldId id="315" r:id="rId13"/>
    <p:sldId id="316" r:id="rId14"/>
    <p:sldId id="319" r:id="rId15"/>
    <p:sldId id="320" r:id="rId16"/>
    <p:sldId id="336" r:id="rId17"/>
    <p:sldId id="337" r:id="rId18"/>
    <p:sldId id="338" r:id="rId19"/>
    <p:sldId id="339" r:id="rId20"/>
    <p:sldId id="309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3" userDrawn="1">
          <p15:clr>
            <a:srgbClr val="A4A3A4"/>
          </p15:clr>
        </p15:guide>
        <p15:guide id="2" pos="365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a Vida Villanueva" initials="MVV" lastIdx="1" clrIdx="0"/>
  <p:cmAuthor id="7" name="1206988966@qq.com" initials="1" lastIdx="1" clrIdx="2"/>
  <p:cmAuthor id="1" name="十二 猪肠" initials="十二" lastIdx="1" clrIdx="0"/>
  <p:cmAuthor id="8" name="姜伟光" initials="姜" lastIdx="1" clrIdx="0"/>
  <p:cmAuthor id="3" name="lenovo" initials="l" lastIdx="6" clrIdx="2"/>
  <p:cmAuthor id="4" name="Administrator" initials="A" lastIdx="6" clrIdx="3"/>
  <p:cmAuthor id="5" name="作者" initials="A" lastIdx="0" clrIdx="2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EB"/>
    <a:srgbClr val="210BB8"/>
    <a:srgbClr val="241789"/>
    <a:srgbClr val="4A4A4A"/>
    <a:srgbClr val="FFF4A3"/>
    <a:srgbClr val="D9D9D9"/>
    <a:srgbClr val="7C0000"/>
    <a:srgbClr val="7E0001"/>
    <a:srgbClr val="FF8D8D"/>
    <a:srgbClr val="FF6B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83"/>
        <p:guide pos="365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gs" Target="tags/tag83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image" Target="../media/image5.png"/><Relationship Id="rId5" Type="http://schemas.openxmlformats.org/officeDocument/2006/relationships/tags" Target="../tags/tag2.xml"/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tags" Target="../tags/tag6.xml"/><Relationship Id="rId4" Type="http://schemas.openxmlformats.org/officeDocument/2006/relationships/image" Target="../media/image4.png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image" Target="../media/image6.png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image" Target="../media/image3.png"/><Relationship Id="rId2" Type="http://schemas.openxmlformats.org/officeDocument/2006/relationships/tags" Target="../tags/tag11.xml"/><Relationship Id="rId11" Type="http://schemas.openxmlformats.org/officeDocument/2006/relationships/image" Target="../media/image5.png"/><Relationship Id="rId10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/>
        </p:nvSpPr>
        <p:spPr>
          <a:xfrm>
            <a:off x="6369685" y="237553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2" name="图片 1" descr="深圳站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7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 userDrawn="1">
            <p:custDataLst>
              <p:tags r:id="rId8"/>
            </p:custDataLst>
          </p:nvPr>
        </p:nvSpPr>
        <p:spPr>
          <a:xfrm>
            <a:off x="635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经传多赢首席投顾: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蔡英姿丨执业编号:A1120613090011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  <p:cxnSp>
        <p:nvCxnSpPr>
          <p:cNvPr id="8" name="直接连接符 7"/>
          <p:cNvCxnSpPr/>
          <p:nvPr userDrawn="1">
            <p:custDataLst>
              <p:tags r:id="rId7"/>
            </p:custDataLst>
          </p:nvPr>
        </p:nvCxnSpPr>
        <p:spPr>
          <a:xfrm flipV="1">
            <a:off x="1902460" y="72834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EABB80"/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 userDrawn="1">
            <p:custDataLst>
              <p:tags r:id="rId8"/>
            </p:custDataLst>
          </p:nvPr>
        </p:nvSpPr>
        <p:spPr>
          <a:xfrm>
            <a:off x="635" y="6582410"/>
            <a:ext cx="1219136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罗雪奎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丨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执业编号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: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A1120616080001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画板 2 拷贝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圆角矩形 3"/>
          <p:cNvSpPr/>
          <p:nvPr userDrawn="1">
            <p:custDataLst>
              <p:tags r:id="rId4"/>
            </p:custDataLst>
          </p:nvPr>
        </p:nvSpPr>
        <p:spPr>
          <a:xfrm>
            <a:off x="1905000" y="3746500"/>
            <a:ext cx="8432800" cy="17018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感谢聆听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 b="23104"/>
          <a:stretch>
            <a:fillRect/>
          </a:stretch>
        </p:blipFill>
        <p:spPr>
          <a:xfrm>
            <a:off x="1991995" y="1405255"/>
            <a:ext cx="8208010" cy="224028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>
            <p:custDataLst>
              <p:tags r:id="rId7"/>
            </p:custDataLst>
          </p:nvPr>
        </p:nvSpPr>
        <p:spPr>
          <a:xfrm>
            <a:off x="1991995" y="3861435"/>
            <a:ext cx="820801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我司所有工作人员均不允许推荐股票、不允许承诺收益、不允许代客理财、不允许合作分成、不允许私下收款，如您发现有任何违规行为，可联系400-700-3809向我们反馈!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1500" b="1">
                <a:solidFill>
                  <a:schemeClr val="tx1"/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500" b="1">
              <a:solidFill>
                <a:schemeClr val="tx1"/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pic>
        <p:nvPicPr>
          <p:cNvPr id="10" name="图片 9" descr="矢量智能对象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718165" y="235585"/>
            <a:ext cx="1220470" cy="260350"/>
          </a:xfrm>
          <a:prstGeom prst="rect">
            <a:avLst/>
          </a:prstGeom>
        </p:spPr>
      </p:pic>
      <p:pic>
        <p:nvPicPr>
          <p:cNvPr id="2" name="图片 1" descr="见面会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74320" y="191770"/>
            <a:ext cx="1550035" cy="3549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image" Target="../media/image21.png"/><Relationship Id="rId7" Type="http://schemas.openxmlformats.org/officeDocument/2006/relationships/tags" Target="../tags/tag63.xml"/><Relationship Id="rId6" Type="http://schemas.openxmlformats.org/officeDocument/2006/relationships/image" Target="../media/image20.png"/><Relationship Id="rId5" Type="http://schemas.openxmlformats.org/officeDocument/2006/relationships/tags" Target="../tags/tag62.xml"/><Relationship Id="rId4" Type="http://schemas.openxmlformats.org/officeDocument/2006/relationships/image" Target="../media/image19.png"/><Relationship Id="rId3" Type="http://schemas.openxmlformats.org/officeDocument/2006/relationships/tags" Target="../tags/tag61.xml"/><Relationship Id="rId2" Type="http://schemas.openxmlformats.org/officeDocument/2006/relationships/image" Target="../media/image18.png"/><Relationship Id="rId12" Type="http://schemas.openxmlformats.org/officeDocument/2006/relationships/slideLayout" Target="../slideLayouts/slideLayout3.xml"/><Relationship Id="rId11" Type="http://schemas.openxmlformats.org/officeDocument/2006/relationships/tags" Target="../tags/tag65.xml"/><Relationship Id="rId10" Type="http://schemas.openxmlformats.org/officeDocument/2006/relationships/image" Target="../media/image22.png"/><Relationship Id="rId1" Type="http://schemas.openxmlformats.org/officeDocument/2006/relationships/tags" Target="../tags/tag6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image" Target="../media/image26.png"/><Relationship Id="rId7" Type="http://schemas.openxmlformats.org/officeDocument/2006/relationships/tags" Target="../tags/tag69.xml"/><Relationship Id="rId6" Type="http://schemas.openxmlformats.org/officeDocument/2006/relationships/image" Target="../media/image25.png"/><Relationship Id="rId5" Type="http://schemas.openxmlformats.org/officeDocument/2006/relationships/tags" Target="../tags/tag68.xml"/><Relationship Id="rId4" Type="http://schemas.openxmlformats.org/officeDocument/2006/relationships/image" Target="../media/image24.png"/><Relationship Id="rId3" Type="http://schemas.openxmlformats.org/officeDocument/2006/relationships/tags" Target="../tags/tag67.xml"/><Relationship Id="rId2" Type="http://schemas.openxmlformats.org/officeDocument/2006/relationships/image" Target="../media/image23.png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6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.xml"/><Relationship Id="rId5" Type="http://schemas.openxmlformats.org/officeDocument/2006/relationships/tags" Target="../tags/tag76.xml"/><Relationship Id="rId4" Type="http://schemas.openxmlformats.org/officeDocument/2006/relationships/image" Target="../media/image28.png"/><Relationship Id="rId3" Type="http://schemas.openxmlformats.org/officeDocument/2006/relationships/tags" Target="../tags/tag75.xml"/><Relationship Id="rId2" Type="http://schemas.openxmlformats.org/officeDocument/2006/relationships/image" Target="../media/image27.png"/><Relationship Id="rId1" Type="http://schemas.openxmlformats.org/officeDocument/2006/relationships/tags" Target="../tags/tag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tags" Target="../tags/tag77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tags" Target="../tags/tag79.xml"/><Relationship Id="rId2" Type="http://schemas.openxmlformats.org/officeDocument/2006/relationships/image" Target="../media/image30.png"/><Relationship Id="rId1" Type="http://schemas.openxmlformats.org/officeDocument/2006/relationships/tags" Target="../tags/tag7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tags" Target="../tags/tag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2.png"/><Relationship Id="rId1" Type="http://schemas.openxmlformats.org/officeDocument/2006/relationships/tags" Target="../tags/tag8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8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36.xml"/><Relationship Id="rId7" Type="http://schemas.openxmlformats.org/officeDocument/2006/relationships/image" Target="../media/image10.png"/><Relationship Id="rId6" Type="http://schemas.openxmlformats.org/officeDocument/2006/relationships/tags" Target="../tags/tag35.xml"/><Relationship Id="rId5" Type="http://schemas.openxmlformats.org/officeDocument/2006/relationships/tags" Target="../tags/tag34.xml"/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3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image" Target="../media/image12.png"/><Relationship Id="rId12" Type="http://schemas.openxmlformats.org/officeDocument/2006/relationships/slideLayout" Target="../slideLayouts/slideLayout5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tags" Target="../tags/tag4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0.xml"/><Relationship Id="rId2" Type="http://schemas.openxmlformats.org/officeDocument/2006/relationships/image" Target="../media/image13.png"/><Relationship Id="rId1" Type="http://schemas.openxmlformats.org/officeDocument/2006/relationships/tags" Target="../tags/tag49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52.xml"/><Relationship Id="rId2" Type="http://schemas.openxmlformats.org/officeDocument/2006/relationships/image" Target="../media/image14.png"/><Relationship Id="rId1" Type="http://schemas.openxmlformats.org/officeDocument/2006/relationships/tags" Target="../tags/tag5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tags" Target="../tags/tag56.xml"/><Relationship Id="rId6" Type="http://schemas.openxmlformats.org/officeDocument/2006/relationships/image" Target="../media/image17.png"/><Relationship Id="rId5" Type="http://schemas.openxmlformats.org/officeDocument/2006/relationships/tags" Target="../tags/tag55.xml"/><Relationship Id="rId4" Type="http://schemas.openxmlformats.org/officeDocument/2006/relationships/image" Target="../media/image16.png"/><Relationship Id="rId3" Type="http://schemas.openxmlformats.org/officeDocument/2006/relationships/tags" Target="../tags/tag54.xml"/><Relationship Id="rId2" Type="http://schemas.openxmlformats.org/officeDocument/2006/relationships/image" Target="../media/image15.png"/><Relationship Id="rId1" Type="http://schemas.openxmlformats.org/officeDocument/2006/relationships/tags" Target="../tags/tag53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成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/>
        </p:nvSpPr>
        <p:spPr>
          <a:xfrm>
            <a:off x="4153535" y="94615"/>
            <a:ext cx="39839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sz="36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国企改革</a:t>
            </a:r>
            <a:r>
              <a:rPr lang="en-US" altLang="zh-CN" sz="36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+</a:t>
            </a:r>
            <a:endParaRPr lang="en-US" altLang="zh-CN" sz="3600" b="1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5771"/>
          <a:stretch>
            <a:fillRect/>
          </a:stretch>
        </p:blipFill>
        <p:spPr>
          <a:xfrm>
            <a:off x="140335" y="989965"/>
            <a:ext cx="2957195" cy="5019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221355" y="989965"/>
            <a:ext cx="3023870" cy="301434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b="46880"/>
          <a:stretch>
            <a:fillRect/>
          </a:stretch>
        </p:blipFill>
        <p:spPr>
          <a:xfrm>
            <a:off x="6595110" y="855980"/>
            <a:ext cx="4662805" cy="20269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418455" y="3138805"/>
            <a:ext cx="3417570" cy="310515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8836025" y="3086735"/>
            <a:ext cx="2931795" cy="3156585"/>
          </a:xfrm>
          <a:prstGeom prst="rect">
            <a:avLst/>
          </a:prstGeom>
        </p:spPr>
      </p:pic>
    </p:spTree>
    <p:custDataLst>
      <p:tags r:id="rId1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37865" y="7112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6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智能盯盘选回档</a:t>
            </a:r>
            <a:endParaRPr lang="zh-CN" sz="3600" b="1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47980" y="1028065"/>
            <a:ext cx="4829175" cy="39427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00040" y="1086485"/>
            <a:ext cx="2253615" cy="4302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998075" y="1086485"/>
            <a:ext cx="2106930" cy="3884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7711440" y="1136015"/>
            <a:ext cx="2170430" cy="432816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9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中线机会</a:t>
            </a:r>
            <a:endParaRPr lang="zh-CN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130550" y="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6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证</a:t>
            </a:r>
            <a:r>
              <a:rPr lang="en-US" altLang="zh-CN" sz="36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   </a:t>
            </a:r>
            <a:r>
              <a:rPr lang="zh-CN" sz="36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券</a:t>
            </a:r>
            <a:endParaRPr lang="zh-CN" sz="3600" b="1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5735" y="880110"/>
            <a:ext cx="6592570" cy="3837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708775" y="2693035"/>
            <a:ext cx="5351145" cy="3370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1222375" y="511365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市场弱急跌，证券更具备机会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3" name="图片 2" descr="老主题-10000-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0" y="28575"/>
            <a:ext cx="12191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>
                <a:solidFill>
                  <a:schemeClr val="bg1"/>
                </a:solidFill>
              </a:rPr>
              <a:t>标题</a:t>
            </a:r>
            <a:endParaRPr lang="zh-CN" altLang="en-US" sz="4000" b="1">
              <a:solidFill>
                <a:schemeClr val="bg1"/>
              </a:solidFill>
            </a:endParaRPr>
          </a:p>
        </p:txBody>
      </p:sp>
      <p:pic>
        <p:nvPicPr>
          <p:cNvPr id="2" name="图片 1" descr="主题猎手 _17025166306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635" cy="68586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0" y="15240"/>
            <a:ext cx="121920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标题标题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标题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pic>
        <p:nvPicPr>
          <p:cNvPr id="2" name="图片 1" descr="罗雪奎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重庆站-主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罗雪奎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91920" y="3778885"/>
            <a:ext cx="9423400" cy="211328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117465" y="4384040"/>
            <a:ext cx="563499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104130" y="4657725"/>
            <a:ext cx="54248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十多年证券市场经验，本科金融主修，个人独创《底部三买点》《一分钟选股法》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4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784090" y="1423670"/>
            <a:ext cx="6902450" cy="2440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/>
            <a:r>
              <a:rPr lang="zh-CN" altLang="en-US" sz="6600" b="1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双底构筑</a:t>
            </a:r>
            <a:endParaRPr lang="zh-CN" altLang="en-US" sz="6600" b="1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  <a:p>
            <a:pPr fontAlgn="auto"/>
            <a:r>
              <a:rPr lang="zh-CN" altLang="en-US" sz="6600" b="1">
                <a:gradFill>
                  <a:gsLst>
                    <a:gs pos="0">
                      <a:srgbClr val="FFFDE6"/>
                    </a:gs>
                    <a:gs pos="100000">
                      <a:srgbClr val="F8BF87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</a:rPr>
              <a:t>酝酿跨年行情</a:t>
            </a:r>
            <a:endParaRPr lang="zh-CN" altLang="en-US" sz="6600" b="1">
              <a:gradFill>
                <a:gsLst>
                  <a:gs pos="0">
                    <a:srgbClr val="FFFDE6"/>
                  </a:gs>
                  <a:gs pos="100000">
                    <a:srgbClr val="F8BF87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5" name="图片 4" descr="罗雪奎照片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575" y="932815"/>
            <a:ext cx="3610610" cy="500888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9" name="图片 8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36370" y="2153920"/>
            <a:ext cx="2500630" cy="1269365"/>
          </a:xfrm>
          <a:prstGeom prst="rect">
            <a:avLst/>
          </a:prstGeom>
        </p:spPr>
      </p:pic>
      <p:pic>
        <p:nvPicPr>
          <p:cNvPr id="10" name="图片 9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1442085"/>
            <a:ext cx="6239510" cy="794385"/>
          </a:xfrm>
          <a:prstGeom prst="rect">
            <a:avLst/>
          </a:prstGeom>
        </p:spPr>
      </p:pic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4926330" y="14986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6760210" y="15849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8" name="图片 17" descr="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2432685"/>
            <a:ext cx="6239510" cy="794385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6"/>
            </p:custDataLst>
          </p:nvPr>
        </p:nvSpPr>
        <p:spPr>
          <a:xfrm>
            <a:off x="4926330" y="24892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0" name="文本框 19"/>
          <p:cNvSpPr txBox="1"/>
          <p:nvPr>
            <p:custDataLst>
              <p:tags r:id="rId7"/>
            </p:custDataLst>
          </p:nvPr>
        </p:nvSpPr>
        <p:spPr>
          <a:xfrm>
            <a:off x="6760210" y="25755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短线机会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1" name="图片 20" descr="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67250" y="3423285"/>
            <a:ext cx="6239510" cy="794385"/>
          </a:xfrm>
          <a:prstGeom prst="rect">
            <a:avLst/>
          </a:prstGeom>
        </p:spPr>
      </p:pic>
      <p:sp>
        <p:nvSpPr>
          <p:cNvPr id="23" name="文本框 22"/>
          <p:cNvSpPr txBox="1"/>
          <p:nvPr>
            <p:custDataLst>
              <p:tags r:id="rId9"/>
            </p:custDataLst>
          </p:nvPr>
        </p:nvSpPr>
        <p:spPr>
          <a:xfrm>
            <a:off x="4926330" y="347980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32" name="文本框 31"/>
          <p:cNvSpPr txBox="1"/>
          <p:nvPr>
            <p:custDataLst>
              <p:tags r:id="rId10"/>
            </p:custDataLst>
          </p:nvPr>
        </p:nvSpPr>
        <p:spPr>
          <a:xfrm>
            <a:off x="6760210" y="3566160"/>
            <a:ext cx="406400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中线机会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大</a:t>
            </a:r>
            <a:r>
              <a:rPr lang="en-US" alt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  </a:t>
            </a:r>
            <a:r>
              <a:rPr 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盘</a:t>
            </a:r>
            <a:endParaRPr lang="zh-CN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743960" y="97790"/>
            <a:ext cx="5041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36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波段节奏</a:t>
            </a:r>
            <a:endParaRPr lang="zh-CN" sz="36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20065" y="935355"/>
            <a:ext cx="7545705" cy="498729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273415" y="2610485"/>
            <a:ext cx="3322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每次双线破</a:t>
            </a:r>
            <a:r>
              <a:rPr lang="en-US" altLang="zh-CN">
                <a:solidFill>
                  <a:schemeClr val="bg1"/>
                </a:solidFill>
              </a:rPr>
              <a:t>0</a:t>
            </a:r>
            <a:r>
              <a:rPr lang="zh-CN" altLang="en-US">
                <a:solidFill>
                  <a:schemeClr val="bg1"/>
                </a:solidFill>
              </a:rPr>
              <a:t>轴调整最多一个半月，随后开始波段反弹。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3743960" y="97790"/>
            <a:ext cx="50419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月</a:t>
            </a:r>
            <a:r>
              <a:rPr lang="en-US" altLang="zh-CN" sz="36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        </a:t>
            </a:r>
            <a:r>
              <a:rPr lang="zh-CN" altLang="en-US" sz="3600" b="1">
                <a:solidFill>
                  <a:schemeClr val="bg1"/>
                </a:solidFill>
                <a:latin typeface="+mj-ea"/>
                <a:ea typeface="+mj-ea"/>
                <a:cs typeface="+mj-ea"/>
              </a:rPr>
              <a:t>线</a:t>
            </a:r>
            <a:endParaRPr lang="zh-CN" altLang="en-US" sz="3600" b="1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67995" y="983615"/>
            <a:ext cx="8260080" cy="546036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813800" y="1750695"/>
            <a:ext cx="337820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60000"/>
              </a:lnSpc>
            </a:pPr>
            <a:r>
              <a:rPr lang="en-US" altLang="zh-CN">
                <a:solidFill>
                  <a:srgbClr val="FFFF00"/>
                </a:solidFill>
              </a:rPr>
              <a:t>2024</a:t>
            </a:r>
            <a:r>
              <a:rPr lang="zh-CN" altLang="en-US">
                <a:solidFill>
                  <a:srgbClr val="FFFF00"/>
                </a:solidFill>
              </a:rPr>
              <a:t>年上半年看点</a:t>
            </a:r>
            <a:endParaRPr lang="zh-CN" altLang="en-US">
              <a:solidFill>
                <a:srgbClr val="FFFF00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>
                <a:solidFill>
                  <a:schemeClr val="bg1"/>
                </a:solidFill>
              </a:rPr>
              <a:t>月线捕捞季节金叉</a:t>
            </a:r>
            <a:endParaRPr lang="zh-CN" altLang="en-US">
              <a:solidFill>
                <a:schemeClr val="bg1"/>
              </a:solidFill>
            </a:endParaRPr>
          </a:p>
          <a:p>
            <a:pPr>
              <a:lnSpc>
                <a:spcPct val="160000"/>
              </a:lnSpc>
            </a:pPr>
            <a:r>
              <a:rPr lang="zh-CN" altLang="en-US">
                <a:solidFill>
                  <a:schemeClr val="bg1"/>
                </a:solidFill>
              </a:rPr>
              <a:t>月线海洋状态金叉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3237865" y="7112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zh-CN" sz="3600" b="1">
                <a:solidFill>
                  <a:schemeClr val="bg1"/>
                </a:solidFill>
                <a:latin typeface="+mj-ea"/>
                <a:ea typeface="+mj-ea"/>
                <a:cs typeface="+mj-ea"/>
                <a:sym typeface="+mn-ea"/>
              </a:rPr>
              <a:t>环境正在转好</a:t>
            </a:r>
            <a:endParaRPr lang="zh-CN" sz="3600" b="1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6205" y="811530"/>
            <a:ext cx="4991100" cy="24295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39395" y="4618990"/>
            <a:ext cx="9490075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>
                <a:solidFill>
                  <a:srgbClr val="FFFEEB"/>
                </a:solidFill>
              </a:rPr>
              <a:t>楼市大消息！北京、上海同日出手：降首付、降利率！“或将提振全国市场信心。</a:t>
            </a:r>
            <a:endParaRPr lang="zh-CN" altLang="en-US">
              <a:solidFill>
                <a:srgbClr val="FFFEEB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solidFill>
                  <a:srgbClr val="FFFEEB"/>
                </a:solidFill>
              </a:rPr>
              <a:t>泸州老窖：控股股东拟2亿元至2.5亿元增持公司股份。</a:t>
            </a:r>
            <a:endParaRPr lang="zh-CN" altLang="en-US">
              <a:solidFill>
                <a:srgbClr val="FFFEEB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>
                <a:solidFill>
                  <a:srgbClr val="FFFEEB"/>
                </a:solidFill>
              </a:rPr>
              <a:t>高盛调整对美联储政策预期，预计降息会更早更快。巴克莱料美联储2024年将降息三次。</a:t>
            </a:r>
            <a:endParaRPr lang="zh-CN" altLang="en-US">
              <a:solidFill>
                <a:srgbClr val="FFFEEB"/>
              </a:solidFill>
            </a:endParaRPr>
          </a:p>
          <a:p>
            <a:pPr>
              <a:lnSpc>
                <a:spcPct val="140000"/>
              </a:lnSpc>
            </a:pPr>
            <a:endParaRPr lang="zh-CN" altLang="en-US">
              <a:solidFill>
                <a:srgbClr val="FFFEEB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718175" y="861060"/>
            <a:ext cx="4128770" cy="202120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706995" y="2266315"/>
            <a:ext cx="4129405" cy="205105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87203" y="169576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2843530"/>
            <a:ext cx="795591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sz="72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短线机会</a:t>
            </a:r>
            <a:endParaRPr lang="zh-CN" sz="7200">
              <a:gradFill>
                <a:gsLst>
                  <a:gs pos="0">
                    <a:srgbClr val="FFFEEB"/>
                  </a:gs>
                  <a:gs pos="100000">
                    <a:srgbClr val="FFF4A3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p="http://schemas.openxmlformats.org/presentationml/2006/main">
  <p:tag name="KSO_WPP_MARK_KEY" val="5d6e9262-ca8a-4070-8ad5-698f89e303ea"/>
  <p:tag name="COMMONDATA" val="eyJoZGlkIjoiOGE4MmM3N2M1Njg0N2RlMTM3NDgxNjk5YmFiZDMxNTIifQ=="/>
  <p:tag name="commondata" val="eyJoZGlkIjoiYjc1YzI2Y2JkZDkxNWZiMmMzODViMTg0ZjQ0MTZjNGQifQ==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WPS 演示</Application>
  <PresentationFormat>宽屏</PresentationFormat>
  <Paragraphs>66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俏俏</cp:lastModifiedBy>
  <cp:revision>250</cp:revision>
  <dcterms:created xsi:type="dcterms:W3CDTF">2022-12-31T05:43:00Z</dcterms:created>
  <dcterms:modified xsi:type="dcterms:W3CDTF">2023-12-15T12:51:07Z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2052-12.1.0.15990</vt:lpwstr>
  </property>
  <property fmtid="{D5CDD505-2E9C-101B-9397-08002B2CF9AE}" pid="3" name="ICV">
    <vt:lpwstr>B41D059D885A4F3296F21DC897DB21E6_13</vt:lpwstr>
  </property>
</Properties>
</file>