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rels" ContentType="application/vnd.openxmlformats-package.relationships+xml"/>
  <Override PartName="/customXml/itemProps9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83" r:id="rId3"/>
    <p:sldId id="337" r:id="rId4"/>
    <p:sldId id="321" r:id="rId5"/>
    <p:sldId id="322" r:id="rId7"/>
    <p:sldId id="335" r:id="rId8"/>
    <p:sldId id="352" r:id="rId9"/>
    <p:sldId id="351" r:id="rId10"/>
    <p:sldId id="349" r:id="rId11"/>
    <p:sldId id="344" r:id="rId12"/>
    <p:sldId id="339" r:id="rId13"/>
    <p:sldId id="340" r:id="rId14"/>
    <p:sldId id="345" r:id="rId15"/>
    <p:sldId id="341" r:id="rId16"/>
    <p:sldId id="342" r:id="rId17"/>
    <p:sldId id="355" r:id="rId18"/>
    <p:sldId id="346" r:id="rId19"/>
    <p:sldId id="348" r:id="rId20"/>
    <p:sldId id="353" r:id="rId21"/>
    <p:sldId id="357" r:id="rId22"/>
    <p:sldId id="354" r:id="rId23"/>
    <p:sldId id="350" r:id="rId24"/>
    <p:sldId id="343" r:id="rId25"/>
    <p:sldId id="327" r:id="rId26"/>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dministrator" initials="A" lastIdx="0" clrIdx="6"/>
  <p:cmAuthor id="1" name="admin" initials="a" lastIdx="1" clrIdx="0"/>
  <p:cmAuthor id="8" name="ming qiu" initials="m" lastIdx="0" clrIdx="7"/>
  <p:cmAuthor id="2" name="作者" initials="A" lastIdx="0" clrIdx="1"/>
  <p:cmAuthor id="3" name="Mia Vida Villanueva" initials="MVV" lastIdx="0" clrIdx="2"/>
  <p:cmAuthor id="4" name="1206988966@qq.com" initials="1" lastIdx="0" clrIdx="3"/>
  <p:cmAuthor id="5" name="姜伟光" initials="姜" lastIdx="0" clrIdx="4"/>
  <p:cmAuthor id="6" name="lenovo" initials="l" lastIdx="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140" y="56"/>
      </p:cViewPr>
      <p:guideLst>
        <p:guide orient="horz" pos="2160"/>
        <p:guide pos="36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98.xml"/><Relationship Id="rId32" Type="http://schemas.openxmlformats.org/officeDocument/2006/relationships/customXml" Target="../customXml/item1.xml"/><Relationship Id="rId31" Type="http://schemas.openxmlformats.org/officeDocument/2006/relationships/customXmlProps" Target="../customXml/itemProps97.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9.xml"/><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image" Target="../media/image4.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0.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9.xml"/><Relationship Id="rId3" Type="http://schemas.openxmlformats.org/officeDocument/2006/relationships/image" Target="../media/image27.png"/><Relationship Id="rId2" Type="http://schemas.openxmlformats.org/officeDocument/2006/relationships/tags" Target="../tags/tag68.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8.xml"/><Relationship Id="rId3" Type="http://schemas.openxmlformats.org/officeDocument/2006/relationships/image" Target="../media/image28.png"/><Relationship Id="rId2" Type="http://schemas.openxmlformats.org/officeDocument/2006/relationships/tags" Target="../tags/tag77.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0.xml"/><Relationship Id="rId3" Type="http://schemas.openxmlformats.org/officeDocument/2006/relationships/image" Target="../media/image29.png"/><Relationship Id="rId2" Type="http://schemas.openxmlformats.org/officeDocument/2006/relationships/tags" Target="../tags/tag79.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5.xml"/><Relationship Id="rId3" Type="http://schemas.openxmlformats.org/officeDocument/2006/relationships/image" Target="../media/image30.png"/><Relationship Id="rId2" Type="http://schemas.openxmlformats.org/officeDocument/2006/relationships/tags" Target="../tags/tag84.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7.xml"/><Relationship Id="rId3" Type="http://schemas.openxmlformats.org/officeDocument/2006/relationships/image" Target="../media/image31.png"/><Relationship Id="rId2" Type="http://schemas.openxmlformats.org/officeDocument/2006/relationships/tags" Target="../tags/tag86.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9.xml"/><Relationship Id="rId3" Type="http://schemas.openxmlformats.org/officeDocument/2006/relationships/image" Target="../media/image32.png"/><Relationship Id="rId2" Type="http://schemas.openxmlformats.org/officeDocument/2006/relationships/tags" Target="../tags/tag88.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5.xml"/><Relationship Id="rId7" Type="http://schemas.openxmlformats.org/officeDocument/2006/relationships/image" Target="../media/image16.png"/><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5.png"/><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1.xml"/><Relationship Id="rId3" Type="http://schemas.openxmlformats.org/officeDocument/2006/relationships/image" Target="../media/image33.png"/><Relationship Id="rId2" Type="http://schemas.openxmlformats.org/officeDocument/2006/relationships/tags" Target="../tags/tag90.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3.xml"/><Relationship Id="rId3" Type="http://schemas.openxmlformats.org/officeDocument/2006/relationships/image" Target="../media/image34.png"/><Relationship Id="rId2" Type="http://schemas.openxmlformats.org/officeDocument/2006/relationships/tags" Target="../tags/tag9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5.xml"/><Relationship Id="rId3" Type="http://schemas.openxmlformats.org/officeDocument/2006/relationships/image" Target="../media/image35.png"/><Relationship Id="rId2" Type="http://schemas.openxmlformats.org/officeDocument/2006/relationships/tags" Target="../tags/tag94.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96.xml"/><Relationship Id="rId2" Type="http://schemas.openxmlformats.org/officeDocument/2006/relationships/image" Target="../media/image36.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18.png"/><Relationship Id="rId4" Type="http://schemas.openxmlformats.org/officeDocument/2006/relationships/tags" Target="../tags/tag27.xml"/><Relationship Id="rId3" Type="http://schemas.openxmlformats.org/officeDocument/2006/relationships/tags" Target="../tags/tag26.xml"/><Relationship Id="rId22" Type="http://schemas.openxmlformats.org/officeDocument/2006/relationships/notesSlide" Target="../notesSlides/notesSlide1.xml"/><Relationship Id="rId21" Type="http://schemas.openxmlformats.org/officeDocument/2006/relationships/slideLayout" Target="../slideLayouts/slideLayout4.xml"/><Relationship Id="rId20" Type="http://schemas.openxmlformats.org/officeDocument/2006/relationships/tags" Target="../tags/tag42.xml"/><Relationship Id="rId2" Type="http://schemas.openxmlformats.org/officeDocument/2006/relationships/image" Target="../media/image17.png"/><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9.xml"/><Relationship Id="rId3" Type="http://schemas.openxmlformats.org/officeDocument/2006/relationships/image" Target="../media/image19.jpeg"/><Relationship Id="rId2" Type="http://schemas.openxmlformats.org/officeDocument/2006/relationships/tags" Target="../tags/tag48.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image" Target="../media/image21.png"/><Relationship Id="rId7" Type="http://schemas.openxmlformats.org/officeDocument/2006/relationships/tags" Target="../tags/tag54.xml"/><Relationship Id="rId6" Type="http://schemas.openxmlformats.org/officeDocument/2006/relationships/image" Target="../media/image20.png"/><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9" Type="http://schemas.openxmlformats.org/officeDocument/2006/relationships/slideLayout" Target="../slideLayouts/slideLayout4.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image" Target="../media/image24.png"/><Relationship Id="rId15" Type="http://schemas.openxmlformats.org/officeDocument/2006/relationships/image" Target="../media/image23.png"/><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image" Target="../media/image22.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tags" Target="../tags/tag6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加地址 拷贝"/>
          <p:cNvPicPr>
            <a:picLocks noChangeAspect="1"/>
          </p:cNvPicPr>
          <p:nvPr/>
        </p:nvPicPr>
        <p:blipFill>
          <a:blip r:embed="rId1"/>
          <a:stretch>
            <a:fillRect/>
          </a:stretch>
        </p:blipFill>
        <p:spPr>
          <a:xfrm>
            <a:off x="0" y="0"/>
            <a:ext cx="12192000" cy="6858000"/>
          </a:xfrm>
          <a:prstGeom prst="rect">
            <a:avLst/>
          </a:prstGeom>
        </p:spPr>
      </p:pic>
      <p:pic>
        <p:nvPicPr>
          <p:cNvPr id="2" name="图片 1" descr="宁波加地址"/>
          <p:cNvPicPr>
            <a:picLocks noChangeAspect="1"/>
          </p:cNvPicPr>
          <p:nvPr/>
        </p:nvPicPr>
        <p:blipFill>
          <a:blip r:embed="rId2"/>
          <a:stretch>
            <a:fillRect/>
          </a:stretch>
        </p:blipFill>
        <p:spPr>
          <a:xfrm>
            <a:off x="0" y="0"/>
            <a:ext cx="12192000" cy="6858000"/>
          </a:xfrm>
          <a:prstGeom prst="rect">
            <a:avLst/>
          </a:prstGeom>
        </p:spPr>
      </p:pic>
      <p:pic>
        <p:nvPicPr>
          <p:cNvPr id="4" name="图片 3" descr="上海加地址"/>
          <p:cNvPicPr>
            <a:picLocks noChangeAspect="1"/>
          </p:cNvPicPr>
          <p:nvPr/>
        </p:nvPicPr>
        <p:blipFill>
          <a:blip r:embed="rId3"/>
          <a:stretch>
            <a:fillRect/>
          </a:stretch>
        </p:blipFill>
        <p:spPr>
          <a:xfrm>
            <a:off x="0" y="0"/>
            <a:ext cx="12192000" cy="6858000"/>
          </a:xfrm>
          <a:prstGeom prst="rect">
            <a:avLst/>
          </a:prstGeom>
        </p:spPr>
      </p:pic>
      <p:pic>
        <p:nvPicPr>
          <p:cNvPr id="5" name="图片 4" descr="扬州加地址1_1760941777477"/>
          <p:cNvPicPr>
            <a:picLocks noChangeAspect="1"/>
          </p:cNvPicPr>
          <p:nvPr/>
        </p:nvPicPr>
        <p:blipFill>
          <a:blip r:embed="rId4"/>
          <a:stretch>
            <a:fillRect/>
          </a:stretch>
        </p:blipFill>
        <p:spPr>
          <a:xfrm>
            <a:off x="0" y="0"/>
            <a:ext cx="12192000" cy="6858000"/>
          </a:xfrm>
          <a:prstGeom prst="rect">
            <a:avLst/>
          </a:prstGeom>
        </p:spPr>
      </p:pic>
      <p:pic>
        <p:nvPicPr>
          <p:cNvPr id="6" name="图片 5" descr="11-2西安 加地址"/>
          <p:cNvPicPr>
            <a:picLocks noChangeAspect="1"/>
          </p:cNvPicPr>
          <p:nvPr/>
        </p:nvPicPr>
        <p:blipFill>
          <a:blip r:embed="rId5"/>
          <a:stretch>
            <a:fillRect/>
          </a:stretch>
        </p:blipFill>
        <p:spPr>
          <a:xfrm>
            <a:off x="0" y="0"/>
            <a:ext cx="12192000" cy="6858000"/>
          </a:xfrm>
          <a:prstGeom prst="rect">
            <a:avLst/>
          </a:prstGeom>
        </p:spPr>
      </p:pic>
      <p:pic>
        <p:nvPicPr>
          <p:cNvPr id="7" name="图片 6" descr="11-1成都"/>
          <p:cNvPicPr>
            <a:picLocks noChangeAspect="1"/>
          </p:cNvPicPr>
          <p:nvPr/>
        </p:nvPicPr>
        <p:blipFill>
          <a:blip r:embed="rId6"/>
          <a:stretch>
            <a:fillRect/>
          </a:stretch>
        </p:blipFill>
        <p:spPr>
          <a:xfrm>
            <a:off x="0" y="0"/>
            <a:ext cx="12192000" cy="6858000"/>
          </a:xfrm>
          <a:prstGeom prst="rect">
            <a:avLst/>
          </a:prstGeom>
        </p:spPr>
      </p:pic>
      <p:pic>
        <p:nvPicPr>
          <p:cNvPr id="8" name="图片 7" descr="11-1 成都站地址"/>
          <p:cNvPicPr>
            <a:picLocks noChangeAspect="1"/>
          </p:cNvPicPr>
          <p:nvPr/>
        </p:nvPicPr>
        <p:blipFill>
          <a:blip r:embed="rId7"/>
          <a:stretch>
            <a:fillRect/>
          </a:stretch>
        </p:blipFill>
        <p:spPr>
          <a:xfrm>
            <a:off x="0" y="0"/>
            <a:ext cx="12192000" cy="6858000"/>
          </a:xfrm>
          <a:prstGeom prst="rect">
            <a:avLst/>
          </a:prstGeom>
        </p:spPr>
      </p:pic>
      <p:pic>
        <p:nvPicPr>
          <p:cNvPr id="9" name="图片 8" descr="11-1 成都站地址"/>
          <p:cNvPicPr>
            <a:picLocks noChangeAspect="1"/>
          </p:cNvPicPr>
          <p:nvPr/>
        </p:nvPicPr>
        <p:blipFill>
          <a:blip r:embed="rId7"/>
          <a:stretch>
            <a:fillRect/>
          </a:stretch>
        </p:blipFill>
        <p:spPr>
          <a:xfrm>
            <a:off x="0" y="0"/>
            <a:ext cx="12192000" cy="6858000"/>
          </a:xfrm>
          <a:prstGeom prst="rect">
            <a:avLst/>
          </a:prstGeom>
        </p:spPr>
      </p:pic>
      <p:pic>
        <p:nvPicPr>
          <p:cNvPr id="10" name="图片 9" descr="11-1 成都站地址"/>
          <p:cNvPicPr>
            <a:picLocks noChangeAspect="1"/>
          </p:cNvPicPr>
          <p:nvPr/>
        </p:nvPicPr>
        <p:blipFill>
          <a:blip r:embed="rId7"/>
          <a:stretch>
            <a:fillRect/>
          </a:stretch>
        </p:blipFill>
        <p:spPr>
          <a:xfrm>
            <a:off x="0" y="0"/>
            <a:ext cx="12192000" cy="6858000"/>
          </a:xfrm>
          <a:prstGeom prst="rect">
            <a:avLst/>
          </a:prstGeom>
        </p:spPr>
      </p:pic>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3"/>
          <a:stretch>
            <a:fillRect/>
          </a:stretch>
        </p:blipFill>
        <p:spPr>
          <a:xfrm>
            <a:off x="680085" y="961077"/>
            <a:ext cx="10457815" cy="5191125"/>
          </a:xfrm>
          <a:prstGeom prst="rect">
            <a:avLst/>
          </a:prstGeom>
        </p:spPr>
      </p:pic>
      <p:sp>
        <p:nvSpPr>
          <p:cNvPr id="3" name="文本框 2"/>
          <p:cNvSpPr txBox="1"/>
          <p:nvPr/>
        </p:nvSpPr>
        <p:spPr>
          <a:xfrm>
            <a:off x="2478405" y="188595"/>
            <a:ext cx="6605270" cy="521970"/>
          </a:xfrm>
          <a:prstGeom prst="rect">
            <a:avLst/>
          </a:prstGeom>
          <a:noFill/>
        </p:spPr>
        <p:txBody>
          <a:bodyPr wrap="square" rtlCol="0">
            <a:spAutoFit/>
          </a:bodyPr>
          <a:lstStyle/>
          <a:p>
            <a:pPr marL="914400" lvl="2" indent="457200"/>
            <a:r>
              <a:rPr lang="zh-CN" altLang="en-US" sz="2800" dirty="0">
                <a:solidFill>
                  <a:schemeClr val="bg1"/>
                </a:solidFill>
                <a:latin typeface="思源黑体 CN Bold" panose="020B0800000000000000" charset="-122"/>
                <a:ea typeface="思源黑体 CN Bold" panose="020B0800000000000000" charset="-122"/>
              </a:rPr>
              <a:t>新的格局</a:t>
            </a:r>
            <a:endParaRPr lang="zh-CN" altLang="en-US" sz="2800" dirty="0">
              <a:solidFill>
                <a:schemeClr val="bg1"/>
              </a:solidFill>
              <a:latin typeface="思源黑体 CN Bold" panose="020B0800000000000000" charset="-122"/>
              <a:ea typeface="思源黑体 CN Bold" panose="020B0800000000000000" charset="-122"/>
            </a:endParaRPr>
          </a:p>
        </p:txBody>
      </p:sp>
      <p:sp>
        <p:nvSpPr>
          <p:cNvPr id="11" name="矩形 10"/>
          <p:cNvSpPr/>
          <p:nvPr/>
        </p:nvSpPr>
        <p:spPr>
          <a:xfrm>
            <a:off x="8307070" y="1583055"/>
            <a:ext cx="2901950" cy="2986405"/>
          </a:xfrm>
          <a:prstGeom prst="rect">
            <a:avLst/>
          </a:prstGeom>
          <a:solidFill>
            <a:schemeClr val="accent6">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1603375" y="1583055"/>
            <a:ext cx="6631305" cy="2985770"/>
          </a:xfrm>
          <a:prstGeom prst="rect">
            <a:avLst/>
          </a:prstGeom>
          <a:solidFill>
            <a:schemeClr val="accent1">
              <a:lumMod val="75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4" name="文本框 3"/>
          <p:cNvSpPr txBox="1"/>
          <p:nvPr/>
        </p:nvSpPr>
        <p:spPr>
          <a:xfrm>
            <a:off x="1245870" y="1696085"/>
            <a:ext cx="3856355" cy="2720975"/>
          </a:xfrm>
          <a:prstGeom prst="rect">
            <a:avLst/>
          </a:prstGeom>
          <a:noFill/>
        </p:spPr>
        <p:txBody>
          <a:bodyPr wrap="square" rtlCol="0">
            <a:noAutofit/>
          </a:bodyPr>
          <a:p>
            <a:pPr algn="l">
              <a:buClrTx/>
              <a:buSzTx/>
              <a:buFontTx/>
            </a:pPr>
            <a:r>
              <a:rPr lang="zh-CN" altLang="en-US"/>
              <a:t>过去指数属性：</a:t>
            </a:r>
            <a:br>
              <a:rPr lang="zh-CN" altLang="en-US"/>
            </a:br>
            <a:br>
              <a:rPr lang="zh-CN" altLang="en-US"/>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1、牛短</a:t>
            </a: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熊长</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2、个股多情绪炒</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3、市场容量小，个股同涨同跌多</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4、估值很高</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5</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、杠杆</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推动</a:t>
            </a:r>
            <a:endPar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6225540" y="1696085"/>
            <a:ext cx="3856355" cy="2720975"/>
          </a:xfrm>
          <a:prstGeom prst="rect">
            <a:avLst/>
          </a:prstGeom>
          <a:noFill/>
        </p:spPr>
        <p:txBody>
          <a:bodyPr wrap="square" rtlCol="0">
            <a:noAutofit/>
          </a:bodyPr>
          <a:p>
            <a:pPr algn="l">
              <a:buClrTx/>
              <a:buSzTx/>
              <a:buFontTx/>
            </a:pPr>
            <a:r>
              <a:rPr lang="zh-CN" altLang="en-US"/>
              <a:t>未来指数属性：</a:t>
            </a:r>
            <a:br>
              <a:rPr lang="zh-CN" altLang="en-US"/>
            </a:br>
            <a:br>
              <a:rPr lang="zh-CN" altLang="en-US"/>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1、熊短</a:t>
            </a: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牛长</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2、个股多理性投资</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3、市场容量大，分化投优质个股</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4、估值合理</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5</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、市场</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推动</a:t>
            </a:r>
            <a:endPar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014730"/>
          </a:xfrm>
          <a:prstGeom prst="rect">
            <a:avLst/>
          </a:prstGeom>
          <a:noFill/>
        </p:spPr>
        <p:txBody>
          <a:bodyPr wrap="square" rtlCol="0">
            <a:spAutoFit/>
          </a:bodyPr>
          <a:lstStyle/>
          <a:p>
            <a:pPr algn="ctr" fontAlgn="auto"/>
            <a:r>
              <a:rPr lang="zh-CN" altLang="en-US" sz="6000">
                <a:solidFill>
                  <a:schemeClr val="bg1"/>
                </a:solidFill>
                <a:latin typeface="思源黑体 CN Bold" panose="020B0800000000000000" charset="-122"/>
                <a:ea typeface="思源黑体 CN Bold" panose="020B0800000000000000" charset="-122"/>
                <a:sym typeface="+mn-ea"/>
              </a:rPr>
              <a:t>新质生产力的赛道掘金</a:t>
            </a:r>
            <a:endParaRPr lang="zh-CN" altLang="en-US" sz="60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5590" y="116840"/>
            <a:ext cx="11595100" cy="6036945"/>
          </a:xfrm>
          <a:prstGeom prst="rect">
            <a:avLst/>
          </a:prstGeom>
        </p:spPr>
        <p:txBody>
          <a:bodyPr wrap="square">
            <a:spAutoFit/>
          </a:bodyPr>
          <a:lstStyle/>
          <a:p>
            <a:pPr algn="just" defTabSz="266700">
              <a:lnSpc>
                <a:spcPct val="172000"/>
              </a:lnSpc>
              <a:spcBef>
                <a:spcPts val="1300"/>
              </a:spcBef>
              <a:spcAft>
                <a:spcPts val="1300"/>
              </a:spcAft>
            </a:pPr>
            <a:r>
              <a:rPr lang="en-US" altLang="zh-CN" sz="2300" b="1" dirty="0">
                <a:latin typeface="Arial" panose="020B0604020202020204"/>
                <a:ea typeface="黑体" panose="02010609060101010101" charset="-122"/>
              </a:rPr>
              <a:t>                           </a:t>
            </a:r>
            <a:r>
              <a:rPr lang="zh-CN" altLang="en-US" sz="2300" b="1" dirty="0">
                <a:solidFill>
                  <a:schemeClr val="accent4">
                    <a:lumMod val="60000"/>
                    <a:lumOff val="40000"/>
                  </a:schemeClr>
                </a:solidFill>
                <a:latin typeface="Arial" panose="020B0604020202020204"/>
                <a:ea typeface="黑体" panose="02010609060101010101" charset="-122"/>
              </a:rPr>
              <a:t>建设现代化产业体系，巩固壮大实体经济根基</a:t>
            </a:r>
            <a:endParaRPr lang="zh-CN" altLang="en-US" sz="2300" b="1" dirty="0">
              <a:latin typeface="Arial" panose="020B0604020202020204"/>
              <a:ea typeface="黑体" panose="02010609060101010101" charset="-122"/>
            </a:endParaRPr>
          </a:p>
          <a:p>
            <a:pPr marL="0" indent="0" algn="just" defTabSz="266700">
              <a:spcBef>
                <a:spcPct val="0"/>
              </a:spcBef>
              <a:spcAft>
                <a:spcPct val="0"/>
              </a:spcAft>
            </a:pPr>
            <a:r>
              <a:rPr lang="zh-CN" altLang="en-US" sz="1400" dirty="0">
                <a:latin typeface="Calibri" panose="020F0502020204030204"/>
                <a:ea typeface="宋体" panose="02010600030101010101" pitchFamily="2" charset="-122"/>
              </a:rPr>
              <a:t>现代化产业体系是中国式现代化的物质技术基础。坚持把发展经济的着力点放在实体经济上，坚持智能化、绿色化、融合化方向，加快建设制造强国、质量强国、航天强国、交通强国、网络强国，保持制造业合理比重，构建以先进制造业为骨干的现代化产业体系。</a:t>
            </a:r>
            <a:endParaRPr lang="zh-CN" altLang="en-US" sz="1400" dirty="0">
              <a:latin typeface="Calibri" panose="020F0502020204030204"/>
              <a:ea typeface="宋体" panose="02010600030101010101" pitchFamily="2" charset="-122"/>
            </a:endParaRPr>
          </a:p>
          <a:p>
            <a:pPr marL="0" indent="0" algn="just" defTabSz="266700">
              <a:spcBef>
                <a:spcPct val="0"/>
              </a:spcBef>
              <a:spcAft>
                <a:spcPct val="0"/>
              </a:spcAft>
            </a:pPr>
            <a:br>
              <a:rPr lang="zh-CN" altLang="en-US" sz="1400" dirty="0">
                <a:latin typeface="Calibri" panose="020F0502020204030204"/>
                <a:ea typeface="宋体" panose="02010600030101010101" pitchFamily="2" charset="-122"/>
              </a:rPr>
            </a:br>
            <a:r>
              <a:rPr lang="en-US" altLang="zh-CN" sz="1400" dirty="0">
                <a:latin typeface="Calibri" panose="020F0502020204030204"/>
                <a:ea typeface="宋体" panose="02010600030101010101" pitchFamily="2" charset="-122"/>
              </a:rPr>
              <a:t>	</a:t>
            </a:r>
            <a:r>
              <a:rPr lang="zh-CN" altLang="en-US" sz="1400" dirty="0">
                <a:latin typeface="Calibri" panose="020F0502020204030204"/>
                <a:ea typeface="宋体" panose="02010600030101010101" pitchFamily="2" charset="-122"/>
              </a:rPr>
              <a:t>优化提升传统产业。推动重点产业提质升级，巩固提升</a:t>
            </a:r>
            <a:r>
              <a:rPr lang="zh-CN" altLang="en-US" sz="1400" b="1" dirty="0">
                <a:solidFill>
                  <a:srgbClr val="FF0000"/>
                </a:solidFill>
                <a:latin typeface="Calibri" panose="020F0502020204030204"/>
                <a:ea typeface="宋体" panose="02010600030101010101" pitchFamily="2" charset="-122"/>
              </a:rPr>
              <a:t>矿业、冶金、化工、轻工、纺织、机械、船舶、建筑</a:t>
            </a:r>
            <a:r>
              <a:rPr lang="zh-CN" altLang="en-US" sz="1400" dirty="0">
                <a:latin typeface="Calibri" panose="020F0502020204030204"/>
                <a:ea typeface="宋体" panose="02010600030101010101" pitchFamily="2" charset="-122"/>
              </a:rPr>
              <a:t>等产业在全球产业分工中的地位和竞争力。提升产业链自主可控水平，强化产业基础再造和重大技术装备攻关，滚动实施制造业重点产业链高质量发展行动，发展先进制造业集群。推动技术改造升级，促进制造业数智化转型，发展智能制造、绿色制造、服务型制造，加快产业模式和企业组织形态变革。增强质量技术基础能力，强化标准引领、提升国际化水平，加强品牌建设。优化产业布局，促进重点产业在国内有序转移。</a:t>
            </a:r>
            <a:endParaRPr lang="zh-CN" altLang="en-US" sz="1400" dirty="0">
              <a:latin typeface="Calibri" panose="020F0502020204030204"/>
              <a:ea typeface="宋体" panose="02010600030101010101" pitchFamily="2" charset="-122"/>
            </a:endParaRPr>
          </a:p>
          <a:p>
            <a:pPr marL="0" indent="0" algn="just" defTabSz="266700">
              <a:spcBef>
                <a:spcPct val="0"/>
              </a:spcBef>
              <a:spcAft>
                <a:spcPct val="0"/>
              </a:spcAft>
            </a:pPr>
            <a:br>
              <a:rPr lang="zh-CN" altLang="en-US" sz="1400" dirty="0">
                <a:latin typeface="Calibri" panose="020F0502020204030204"/>
                <a:ea typeface="宋体" panose="02010600030101010101" pitchFamily="2" charset="-122"/>
              </a:rPr>
            </a:br>
            <a:r>
              <a:rPr lang="en-US" sz="1400" dirty="0">
                <a:latin typeface="Calibri" panose="020F0502020204030204"/>
                <a:ea typeface="宋体" panose="02010600030101010101" pitchFamily="2" charset="-122"/>
              </a:rPr>
              <a:t>	</a:t>
            </a:r>
            <a:r>
              <a:rPr lang="zh-CN" altLang="en-US" sz="1400" dirty="0">
                <a:latin typeface="Calibri" panose="020F0502020204030204"/>
                <a:ea typeface="宋体" panose="02010600030101010101" pitchFamily="2" charset="-122"/>
              </a:rPr>
              <a:t>培育壮大新兴产业和未来产业。着力打造新兴支柱产业。实施产业创新工程，一体推进创新设施建设、技术研究开发、产品迭代升级，加快</a:t>
            </a:r>
            <a:r>
              <a:rPr lang="zh-CN" altLang="en-US" sz="1400" b="1" dirty="0">
                <a:solidFill>
                  <a:srgbClr val="FF0000"/>
                </a:solidFill>
                <a:latin typeface="Calibri" panose="020F0502020204030204"/>
                <a:ea typeface="宋体" panose="02010600030101010101" pitchFamily="2" charset="-122"/>
              </a:rPr>
              <a:t>新能源、新材料、航空航天、低空经济</a:t>
            </a:r>
            <a:r>
              <a:rPr lang="zh-CN" altLang="en-US" sz="1400" dirty="0">
                <a:latin typeface="Calibri" panose="020F0502020204030204"/>
                <a:ea typeface="宋体" panose="02010600030101010101" pitchFamily="2" charset="-122"/>
              </a:rPr>
              <a:t>等战略性新兴产业集群发展。完善产业生态，实施新技术新产品新场景大规模应用示范行动，加快新兴产业规模化发展。</a:t>
            </a:r>
            <a:endParaRPr lang="zh-CN" altLang="en-US" sz="1400" dirty="0">
              <a:latin typeface="Calibri" panose="020F0502020204030204"/>
              <a:ea typeface="宋体" panose="02010600030101010101" pitchFamily="2" charset="-122"/>
            </a:endParaRPr>
          </a:p>
          <a:p>
            <a:pPr marL="0" indent="0" algn="just" defTabSz="266700">
              <a:spcBef>
                <a:spcPct val="0"/>
              </a:spcBef>
              <a:spcAft>
                <a:spcPct val="0"/>
              </a:spcAft>
            </a:pPr>
            <a:r>
              <a:rPr lang="zh-CN" altLang="en-US" sz="1400" dirty="0">
                <a:latin typeface="Calibri" panose="020F0502020204030204"/>
                <a:ea typeface="宋体" panose="02010600030101010101" pitchFamily="2" charset="-122"/>
              </a:rPr>
              <a:t>前瞻布局未来产业，探索</a:t>
            </a:r>
            <a:r>
              <a:rPr lang="zh-CN" altLang="en-US" sz="1400" u="sng" dirty="0">
                <a:latin typeface="Calibri" panose="020F0502020204030204"/>
                <a:ea typeface="宋体" panose="02010600030101010101" pitchFamily="2" charset="-122"/>
              </a:rPr>
              <a:t>多元技术</a:t>
            </a:r>
            <a:r>
              <a:rPr lang="zh-CN" altLang="en-US" sz="1400" dirty="0">
                <a:latin typeface="Calibri" panose="020F0502020204030204"/>
                <a:ea typeface="宋体" panose="02010600030101010101" pitchFamily="2" charset="-122"/>
              </a:rPr>
              <a:t>路线、典型应用场景、可行商业模式、市场监管规则，推动</a:t>
            </a:r>
            <a:r>
              <a:rPr lang="zh-CN" altLang="en-US" sz="1400" b="1" dirty="0">
                <a:solidFill>
                  <a:srgbClr val="FF0000"/>
                </a:solidFill>
                <a:latin typeface="Calibri" panose="020F0502020204030204"/>
                <a:ea typeface="宋体" panose="02010600030101010101" pitchFamily="2" charset="-122"/>
              </a:rPr>
              <a:t>量子科技、生物制造、氢能和核聚变能、脑机接口、具身智能、第六代移动通信</a:t>
            </a:r>
            <a:r>
              <a:rPr lang="zh-CN" altLang="en-US" sz="1400" dirty="0">
                <a:latin typeface="Calibri" panose="020F0502020204030204"/>
                <a:ea typeface="宋体" panose="02010600030101010101" pitchFamily="2" charset="-122"/>
              </a:rPr>
              <a:t>等成为新的经济增长点。创新监管方式，发展创业投资，建立未来产业投入增长和风险分担机制。促进中小企业专精特新发展，</a:t>
            </a:r>
            <a:r>
              <a:rPr lang="zh-CN" altLang="en-US" sz="1400" u="sng" dirty="0">
                <a:latin typeface="Calibri" panose="020F0502020204030204"/>
                <a:ea typeface="宋体" panose="02010600030101010101" pitchFamily="2" charset="-122"/>
              </a:rPr>
              <a:t>培育独角兽企业</a:t>
            </a:r>
            <a:r>
              <a:rPr lang="zh-CN" altLang="en-US" sz="1400" dirty="0">
                <a:latin typeface="Calibri" panose="020F0502020204030204"/>
                <a:ea typeface="宋体" panose="02010600030101010101" pitchFamily="2" charset="-122"/>
              </a:rPr>
              <a:t>。</a:t>
            </a:r>
            <a:endParaRPr lang="zh-CN" altLang="en-US" sz="1400" dirty="0">
              <a:latin typeface="Calibri" panose="020F0502020204030204"/>
              <a:ea typeface="宋体" panose="02010600030101010101" pitchFamily="2" charset="-122"/>
            </a:endParaRPr>
          </a:p>
          <a:p>
            <a:pPr marL="0" indent="0" algn="just" defTabSz="266700">
              <a:spcBef>
                <a:spcPct val="0"/>
              </a:spcBef>
              <a:spcAft>
                <a:spcPct val="0"/>
              </a:spcAft>
            </a:pPr>
            <a:br>
              <a:rPr lang="zh-CN" altLang="en-US" sz="1400" dirty="0">
                <a:latin typeface="Calibri" panose="020F0502020204030204"/>
                <a:ea typeface="宋体" panose="02010600030101010101" pitchFamily="2" charset="-122"/>
              </a:rPr>
            </a:br>
            <a:r>
              <a:rPr lang="en-US" sz="1400" dirty="0">
                <a:latin typeface="Calibri" panose="020F0502020204030204"/>
                <a:ea typeface="宋体" panose="02010600030101010101" pitchFamily="2" charset="-122"/>
              </a:rPr>
              <a:t>	</a:t>
            </a:r>
            <a:r>
              <a:rPr lang="zh-CN" altLang="en-US" sz="1400" dirty="0">
                <a:latin typeface="Calibri" panose="020F0502020204030204"/>
                <a:ea typeface="宋体" panose="02010600030101010101" pitchFamily="2" charset="-122"/>
              </a:rPr>
              <a:t>促进服务业优质高效发展。实施服务业扩能提质行动，扩大服务业开放，深化监管改革，完善支持政策体系，扩大优质经营主体，分领域推进生产性服务业向专业化和价值链高端延伸，促进生活性服务业高品质、多样化、便利化发展。提高现代服务业与先进制造业、现代农业融合发展水平，推进服务业数智化。加强服务标准和质量品牌建设。健全服务业统计监测体系。</a:t>
            </a:r>
            <a:endParaRPr lang="zh-CN" altLang="en-US" sz="1400" dirty="0">
              <a:latin typeface="Calibri" panose="020F0502020204030204"/>
              <a:ea typeface="宋体" panose="02010600030101010101" pitchFamily="2" charset="-122"/>
            </a:endParaRPr>
          </a:p>
          <a:p>
            <a:pPr defTabSz="266700"/>
            <a:br>
              <a:rPr lang="zh-CN" altLang="en-US" sz="1400" dirty="0">
                <a:latin typeface="Calibri" panose="020F0502020204030204"/>
                <a:ea typeface="宋体" panose="02010600030101010101" pitchFamily="2" charset="-122"/>
              </a:rPr>
            </a:br>
            <a:r>
              <a:rPr lang="en-US" sz="1400" dirty="0">
                <a:latin typeface="Calibri" panose="020F0502020204030204"/>
                <a:ea typeface="宋体" panose="02010600030101010101" pitchFamily="2" charset="-122"/>
              </a:rPr>
              <a:t>	</a:t>
            </a:r>
            <a:r>
              <a:rPr lang="zh-CN" altLang="en-US" sz="1400" dirty="0">
                <a:latin typeface="Calibri" panose="020F0502020204030204"/>
                <a:ea typeface="宋体" panose="02010600030101010101" pitchFamily="2" charset="-122"/>
              </a:rPr>
              <a:t>构建现代化基础设施体系。加强基础设施统筹规划，优化布局结构，促进集成融合，提升安全韧性和运营可持续性。适度超前建设新型基础设施，推进信息通信网络、全国一体化算力网、重大科技基础设施等建设和集约高效利用，推进传统基础设施更新和数智化改造。完善现代化综合交通运输体系，加强跨区域统筹布局、跨方式一体衔接，强化薄弱地区覆盖和通达保障。健全多元化、韧性强的国际运输通道体系。优化能源骨干通道布局，加力建设新型能源基础设施。加快建设现代化水网，增强洪涝灾害防御、水资源统筹调配、城乡供水保障能力。推进城市平急两用公共基础设施建设。</a:t>
            </a:r>
            <a:endParaRPr lang="zh-CN" altLang="en-US" sz="1400" dirty="0">
              <a:latin typeface="Calibri" panose="020F0502020204030204"/>
              <a:ea typeface="宋体" panose="02010600030101010101" pitchFamily="2"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93357" y="832413"/>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9722" y="947930"/>
            <a:ext cx="11447362" cy="1599565"/>
          </a:xfrm>
          <a:prstGeom prst="rect">
            <a:avLst/>
          </a:prstGeom>
          <a:noFill/>
        </p:spPr>
        <p:txBody>
          <a:bodyPr wrap="square">
            <a:spAutoFit/>
          </a:bodyPr>
          <a:lstStyle/>
          <a:p>
            <a:r>
              <a:rPr lang="zh-CN" altLang="en-US" sz="1400" dirty="0">
                <a:latin typeface="Calibri" panose="020F0502020204030204"/>
                <a:ea typeface="宋体" panose="02010600030101010101" pitchFamily="2" charset="-122"/>
              </a:rPr>
              <a:t>央企：</a:t>
            </a:r>
            <a:br>
              <a:rPr lang="zh-CN" altLang="en-US" sz="1400" dirty="0">
                <a:latin typeface="Calibri" panose="020F0502020204030204"/>
                <a:ea typeface="宋体" panose="02010600030101010101" pitchFamily="2" charset="-122"/>
              </a:rPr>
            </a:br>
            <a:r>
              <a:rPr lang="zh-CN" altLang="en-US" sz="1400" dirty="0">
                <a:latin typeface="Calibri" panose="020F0502020204030204"/>
                <a:ea typeface="宋体" panose="02010600030101010101" pitchFamily="2" charset="-122"/>
              </a:rPr>
              <a:t>由国务院国资委发起，委托中国国新设立和管理的中央企业战略性新兴产业发展专项基金在北京启动，目前该基金已具备投资条件，将助力战略性新兴产业加速发展。</a:t>
            </a:r>
            <a:br>
              <a:rPr lang="zh-CN" altLang="en-US" sz="1400" dirty="0">
                <a:latin typeface="Calibri" panose="020F0502020204030204"/>
                <a:ea typeface="宋体" panose="02010600030101010101" pitchFamily="2" charset="-122"/>
              </a:rPr>
            </a:br>
            <a:r>
              <a:rPr lang="zh-CN" altLang="en-US" sz="1400" dirty="0">
                <a:latin typeface="Calibri" panose="020F0502020204030204"/>
                <a:ea typeface="宋体" panose="02010600030101010101" pitchFamily="2" charset="-122"/>
              </a:rPr>
              <a:t>基金首期规模达510亿元，其中中国国新拟出资约150亿元。该基金投资期为5年，管理和退出期为8年，其中投资期最多可延长2年，合计15年。该基金作为国务院国资委推动中央企业战略性新兴产业加快发展的专项基金，将支持国资央企补齐产业短板弱项、布局前沿创新，进一步增强核心功能、提升核心竞争力。将重点支持</a:t>
            </a:r>
            <a:r>
              <a:rPr lang="zh-CN" altLang="en-US" sz="1400" b="1" dirty="0">
                <a:solidFill>
                  <a:srgbClr val="FF0000"/>
                </a:solidFill>
                <a:latin typeface="Calibri" panose="020F0502020204030204"/>
                <a:ea typeface="宋体" panose="02010600030101010101" pitchFamily="2" charset="-122"/>
              </a:rPr>
              <a:t>人工智能、航空航天、高端装备、量子科技</a:t>
            </a:r>
            <a:r>
              <a:rPr lang="zh-CN" altLang="en-US" sz="1400" dirty="0">
                <a:latin typeface="Calibri" panose="020F0502020204030204"/>
                <a:ea typeface="宋体" panose="02010600030101010101" pitchFamily="2" charset="-122"/>
              </a:rPr>
              <a:t>等战略性新兴产业以及</a:t>
            </a:r>
            <a:r>
              <a:rPr lang="zh-CN" altLang="en-US" sz="1400" dirty="0">
                <a:solidFill>
                  <a:srgbClr val="FF0000"/>
                </a:solidFill>
                <a:latin typeface="Calibri" panose="020F0502020204030204"/>
                <a:ea typeface="宋体" panose="02010600030101010101" pitchFamily="2" charset="-122"/>
              </a:rPr>
              <a:t>未来能源、未来信息、未来制造</a:t>
            </a:r>
            <a:r>
              <a:rPr lang="zh-CN" altLang="en-US" sz="1400" dirty="0">
                <a:latin typeface="Calibri" panose="020F0502020204030204"/>
                <a:ea typeface="宋体" panose="02010600030101010101" pitchFamily="2" charset="-122"/>
              </a:rPr>
              <a:t>等未来产业重点领域。​</a:t>
            </a:r>
            <a:endParaRPr lang="zh-CN" altLang="en-US" sz="1400" dirty="0">
              <a:latin typeface="Calibri" panose="020F0502020204030204"/>
              <a:ea typeface="宋体" panose="02010600030101010101" pitchFamily="2" charset="-122"/>
            </a:endParaRPr>
          </a:p>
        </p:txBody>
      </p:sp>
      <p:pic>
        <p:nvPicPr>
          <p:cNvPr id="3" name="C9F754DE-2CAD-44b6-B708-469DEB6407EB-1"/>
          <p:cNvPicPr>
            <a:picLocks noChangeAspect="1"/>
          </p:cNvPicPr>
          <p:nvPr/>
        </p:nvPicPr>
        <p:blipFill>
          <a:blip r:embed="rId3"/>
          <a:srcRect b="33739"/>
          <a:stretch>
            <a:fillRect/>
          </a:stretch>
        </p:blipFill>
        <p:spPr>
          <a:xfrm>
            <a:off x="724535" y="3436620"/>
            <a:ext cx="5629275" cy="2076450"/>
          </a:xfrm>
          <a:prstGeom prst="rect">
            <a:avLst/>
          </a:prstGeom>
          <a:ln>
            <a:solidFill>
              <a:schemeClr val="tx2">
                <a:lumMod val="50000"/>
                <a:lumOff val="50000"/>
              </a:schemeClr>
            </a:solidFill>
          </a:ln>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93357" y="832413"/>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382270" y="1049020"/>
            <a:ext cx="11428095" cy="5048250"/>
          </a:xfrm>
          <a:prstGeom prst="rect">
            <a:avLst/>
          </a:prstGeom>
          <a:ln>
            <a:solidFill>
              <a:schemeClr val="tx2">
                <a:lumMod val="50000"/>
                <a:lumOff val="50000"/>
              </a:schemeClr>
            </a:solidFill>
          </a:ln>
        </p:spPr>
      </p:pic>
      <p:sp>
        <p:nvSpPr>
          <p:cNvPr id="8" name="文本框 7"/>
          <p:cNvSpPr txBox="1"/>
          <p:nvPr/>
        </p:nvSpPr>
        <p:spPr>
          <a:xfrm>
            <a:off x="2573920" y="242927"/>
            <a:ext cx="6096964" cy="445135"/>
          </a:xfrm>
          <a:prstGeom prst="rect">
            <a:avLst/>
          </a:prstGeom>
          <a:noFill/>
        </p:spPr>
        <p:txBody>
          <a:bodyPr wrap="square">
            <a:spAutoFit/>
          </a:bodyPr>
          <a:lstStyle/>
          <a:p>
            <a:r>
              <a:rPr lang="zh-CN" altLang="en-US" sz="2300" b="1" dirty="0">
                <a:solidFill>
                  <a:schemeClr val="accent4">
                    <a:lumMod val="60000"/>
                    <a:lumOff val="40000"/>
                  </a:schemeClr>
                </a:solidFill>
                <a:latin typeface="Arial" panose="020B0604020202020204"/>
                <a:ea typeface="黑体" panose="02010609060101010101" charset="-122"/>
              </a:rPr>
              <a:t>主题投资</a:t>
            </a:r>
            <a:r>
              <a:rPr lang="zh-CN" altLang="en-US" sz="2300" b="1" dirty="0">
                <a:solidFill>
                  <a:schemeClr val="accent4">
                    <a:lumMod val="60000"/>
                    <a:lumOff val="40000"/>
                  </a:schemeClr>
                </a:solidFill>
                <a:latin typeface="Arial" panose="020B0604020202020204"/>
                <a:ea typeface="黑体" panose="02010609060101010101" charset="-122"/>
              </a:rPr>
              <a:t>库</a:t>
            </a:r>
            <a:endParaRPr lang="zh-CN" altLang="en-US" sz="2300" b="1" dirty="0">
              <a:solidFill>
                <a:schemeClr val="accent4">
                  <a:lumMod val="60000"/>
                  <a:lumOff val="40000"/>
                </a:schemeClr>
              </a:solidFill>
              <a:latin typeface="Arial" panose="020B0604020202020204"/>
              <a:ea typeface="黑体" panose="02010609060101010101" charset="-122"/>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014730"/>
          </a:xfrm>
          <a:prstGeom prst="rect">
            <a:avLst/>
          </a:prstGeom>
          <a:noFill/>
        </p:spPr>
        <p:txBody>
          <a:bodyPr wrap="square" rtlCol="0">
            <a:spAutoFit/>
          </a:bodyPr>
          <a:lstStyle/>
          <a:p>
            <a:pPr algn="ctr" fontAlgn="auto"/>
            <a:r>
              <a:rPr lang="zh-CN" altLang="en-US" sz="6000">
                <a:solidFill>
                  <a:schemeClr val="bg1"/>
                </a:solidFill>
                <a:latin typeface="思源黑体 CN Bold" panose="020B0800000000000000" charset="-122"/>
                <a:ea typeface="思源黑体 CN Bold" panose="020B0800000000000000" charset="-122"/>
                <a:sym typeface="+mn-ea"/>
              </a:rPr>
              <a:t>工具的高效使用方法</a:t>
            </a:r>
            <a:endParaRPr lang="zh-CN" altLang="en-US" sz="60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nvSpPr>
        <p:spPr>
          <a:xfrm>
            <a:off x="2573920" y="242927"/>
            <a:ext cx="6096964" cy="446276"/>
          </a:xfrm>
          <a:prstGeom prst="rect">
            <a:avLst/>
          </a:prstGeom>
          <a:noFill/>
        </p:spPr>
        <p:txBody>
          <a:bodyPr wrap="square">
            <a:spAutoFit/>
          </a:bodyPr>
          <a:lstStyle/>
          <a:p>
            <a:r>
              <a:rPr lang="zh-CN" altLang="en-US" sz="2300" b="1" dirty="0">
                <a:solidFill>
                  <a:schemeClr val="accent4">
                    <a:lumMod val="60000"/>
                    <a:lumOff val="40000"/>
                  </a:schemeClr>
                </a:solidFill>
                <a:latin typeface="Arial" panose="020B0604020202020204"/>
                <a:ea typeface="黑体" panose="02010609060101010101" charset="-122"/>
              </a:rPr>
              <a:t>启动龙头战法</a:t>
            </a:r>
            <a:endParaRPr lang="zh-CN" altLang="en-US" sz="2300" b="1" dirty="0">
              <a:solidFill>
                <a:schemeClr val="accent4">
                  <a:lumMod val="60000"/>
                  <a:lumOff val="40000"/>
                </a:schemeClr>
              </a:solidFill>
              <a:latin typeface="Arial" panose="020B0604020202020204"/>
              <a:ea typeface="黑体" panose="02010609060101010101" charset="-122"/>
            </a:endParaRPr>
          </a:p>
        </p:txBody>
      </p:sp>
      <p:sp>
        <p:nvSpPr>
          <p:cNvPr id="3" name="文本框 2"/>
          <p:cNvSpPr txBox="1"/>
          <p:nvPr/>
        </p:nvSpPr>
        <p:spPr>
          <a:xfrm>
            <a:off x="601345" y="1222375"/>
            <a:ext cx="4064000" cy="368300"/>
          </a:xfrm>
          <a:prstGeom prst="rect">
            <a:avLst/>
          </a:prstGeom>
          <a:noFill/>
        </p:spPr>
        <p:txBody>
          <a:bodyPr wrap="square" rtlCol="0">
            <a:spAutoFit/>
          </a:bodyPr>
          <a:p>
            <a:r>
              <a:rPr lang="zh-CN" altLang="en-US"/>
              <a:t>启动龙龙头特征：</a:t>
            </a:r>
            <a:endParaRPr lang="en-US" altLang="zh-CN"/>
          </a:p>
        </p:txBody>
      </p:sp>
      <p:sp>
        <p:nvSpPr>
          <p:cNvPr id="4" name="文本框 3"/>
          <p:cNvSpPr txBox="1"/>
          <p:nvPr/>
        </p:nvSpPr>
        <p:spPr>
          <a:xfrm>
            <a:off x="601345" y="3680460"/>
            <a:ext cx="5652770" cy="2720975"/>
          </a:xfrm>
          <a:prstGeom prst="rect">
            <a:avLst/>
          </a:prstGeom>
          <a:noFill/>
        </p:spPr>
        <p:txBody>
          <a:bodyPr wrap="square" rtlCol="0">
            <a:noAutofit/>
          </a:bodyPr>
          <a:p>
            <a:pPr algn="l">
              <a:buClrTx/>
              <a:buSzTx/>
              <a:buFontTx/>
            </a:pPr>
            <a:r>
              <a:rPr lang="zh-CN" altLang="en-US"/>
              <a:t>跟踪条件：</a:t>
            </a:r>
            <a:br>
              <a:rPr lang="zh-CN" altLang="en-US"/>
            </a:br>
            <a:br>
              <a:rPr lang="zh-CN" altLang="en-US"/>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1、不跌破辅助线，强势型不跌破智能交易蓝线</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2、流动资金持续翻红</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3、分化第三天绿盘低吸</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4、控盘持续增加</a:t>
            </a:r>
            <a:endPar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988060" y="1981835"/>
            <a:ext cx="4064000" cy="1961515"/>
          </a:xfrm>
          <a:prstGeom prst="rect">
            <a:avLst/>
          </a:prstGeom>
          <a:noFill/>
        </p:spPr>
        <p:txBody>
          <a:bodyPr wrap="square" rtlCol="0">
            <a:noAutofit/>
          </a:bodyPr>
          <a:p>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1</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、属于低位启动型</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2</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、通常出现首版反转或是双龙反转</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3</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、经历了较为充分的洗盘整理</a:t>
            </a: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b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br>
            <a:r>
              <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rPr>
              <a:t>4</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、题材持续性、题材逻辑性都非常强</a:t>
            </a:r>
            <a:br>
              <a:rPr lang="zh-CN" altLang="en-US"/>
            </a:br>
            <a:endParaRPr lang="zh-CN" altLang="en-US"/>
          </a:p>
        </p:txBody>
      </p:sp>
      <p:pic>
        <p:nvPicPr>
          <p:cNvPr id="9" name="图片 8"/>
          <p:cNvPicPr>
            <a:picLocks noChangeAspect="1"/>
          </p:cNvPicPr>
          <p:nvPr/>
        </p:nvPicPr>
        <p:blipFill>
          <a:blip r:embed="rId3"/>
          <a:srcRect t="2750" b="1185"/>
          <a:stretch>
            <a:fillRect/>
          </a:stretch>
        </p:blipFill>
        <p:spPr>
          <a:xfrm>
            <a:off x="6481445" y="1590675"/>
            <a:ext cx="3474085" cy="3048635"/>
          </a:xfrm>
          <a:prstGeom prst="rect">
            <a:avLst/>
          </a:prstGeom>
          <a:ln>
            <a:solidFill>
              <a:schemeClr val="accent1"/>
            </a:solidFill>
          </a:ln>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7" name="图片 6"/>
          <p:cNvPicPr>
            <a:picLocks noChangeAspect="1"/>
          </p:cNvPicPr>
          <p:nvPr/>
        </p:nvPicPr>
        <p:blipFill>
          <a:blip r:embed="rId3"/>
          <a:stretch>
            <a:fillRect/>
          </a:stretch>
        </p:blipFill>
        <p:spPr>
          <a:xfrm>
            <a:off x="520700" y="1381125"/>
            <a:ext cx="11037570" cy="4095115"/>
          </a:xfrm>
          <a:prstGeom prst="rect">
            <a:avLst/>
          </a:prstGeom>
          <a:ln>
            <a:solidFill>
              <a:schemeClr val="tx2">
                <a:lumMod val="50000"/>
                <a:lumOff val="50000"/>
              </a:schemeClr>
            </a:solidFill>
          </a:ln>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424815" y="1377950"/>
            <a:ext cx="11141075" cy="3635375"/>
          </a:xfrm>
          <a:prstGeom prst="rect">
            <a:avLst/>
          </a:prstGeom>
          <a:ln>
            <a:solidFill>
              <a:schemeClr val="tx2">
                <a:lumMod val="50000"/>
                <a:lumOff val="50000"/>
              </a:schemeClr>
            </a:solidFill>
          </a:ln>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8255" y="-6985"/>
            <a:ext cx="12192000" cy="6858000"/>
          </a:xfrm>
          <a:prstGeom prst="rect">
            <a:avLst/>
          </a:prstGeom>
        </p:spPr>
      </p:pic>
      <p:pic>
        <p:nvPicPr>
          <p:cNvPr id="3" name="图片 2" descr="框"/>
          <p:cNvPicPr>
            <a:picLocks noChangeAspect="1"/>
          </p:cNvPicPr>
          <p:nvPr/>
        </p:nvPicPr>
        <p:blipFill>
          <a:blip r:embed="rId2"/>
          <a:stretch>
            <a:fillRect/>
          </a:stretch>
        </p:blipFill>
        <p:spPr>
          <a:xfrm>
            <a:off x="1046480" y="3359785"/>
            <a:ext cx="10088880" cy="2813050"/>
          </a:xfrm>
          <a:prstGeom prst="rect">
            <a:avLst/>
          </a:prstGeom>
        </p:spPr>
      </p:pic>
      <p:sp>
        <p:nvSpPr>
          <p:cNvPr id="19" name="文本框 18"/>
          <p:cNvSpPr txBox="1"/>
          <p:nvPr>
            <p:custDataLst>
              <p:tags r:id="rId3"/>
            </p:custDataLst>
          </p:nvPr>
        </p:nvSpPr>
        <p:spPr>
          <a:xfrm>
            <a:off x="4801235" y="788035"/>
            <a:ext cx="6179185" cy="2441575"/>
          </a:xfrm>
          <a:prstGeom prst="rect">
            <a:avLst/>
          </a:prstGeom>
          <a:noFill/>
        </p:spPr>
        <p:txBody>
          <a:bodyPr wrap="square" rtlCol="0">
            <a:noAutofit/>
          </a:bodyPr>
          <a:lstStyle/>
          <a:p>
            <a:pPr algn="ctr" fontAlgn="auto">
              <a:lnSpc>
                <a:spcPct val="100000"/>
              </a:lnSpc>
            </a:pPr>
            <a:r>
              <a:rPr lang="zh-CN" altLang="en-US" sz="7500" b="1" dirty="0">
                <a:solidFill>
                  <a:schemeClr val="bg2"/>
                </a:solidFill>
                <a:latin typeface="思源黑体 CN Bold" panose="020B0800000000000000" charset="-122"/>
                <a:ea typeface="思源黑体 CN Bold" panose="020B0800000000000000" charset="-122"/>
                <a:sym typeface="+mn-ea"/>
              </a:rPr>
              <a:t>历史新机遇</a:t>
            </a:r>
            <a:br>
              <a:rPr lang="zh-CN" altLang="en-US" sz="7500" b="1" dirty="0">
                <a:solidFill>
                  <a:schemeClr val="bg2"/>
                </a:solidFill>
                <a:latin typeface="思源黑体 CN Bold" panose="020B0800000000000000" charset="-122"/>
                <a:ea typeface="思源黑体 CN Bold" panose="020B0800000000000000" charset="-122"/>
                <a:sym typeface="+mn-ea"/>
              </a:rPr>
            </a:br>
            <a:r>
              <a:rPr lang="zh-CN" altLang="en-US" sz="7500" b="1" dirty="0">
                <a:solidFill>
                  <a:schemeClr val="bg2"/>
                </a:solidFill>
                <a:latin typeface="思源黑体 CN Bold" panose="020B0800000000000000" charset="-122"/>
                <a:ea typeface="思源黑体 CN Bold" panose="020B0800000000000000" charset="-122"/>
                <a:sym typeface="+mn-ea"/>
              </a:rPr>
              <a:t>投资新坐标</a:t>
            </a:r>
            <a:endParaRPr lang="en-US" altLang="zh-CN" sz="7500" b="1" dirty="0">
              <a:solidFill>
                <a:schemeClr val="bg2"/>
              </a:solidFill>
              <a:latin typeface="思源黑体 CN Bold" panose="020B0800000000000000" charset="-122"/>
              <a:ea typeface="思源黑体 CN Bold" panose="020B0800000000000000" charset="-122"/>
              <a:sym typeface="+mn-ea"/>
            </a:endParaRPr>
          </a:p>
          <a:p>
            <a:pPr fontAlgn="auto">
              <a:lnSpc>
                <a:spcPct val="100000"/>
              </a:lnSpc>
            </a:pPr>
            <a:endParaRPr lang="zh-CN" altLang="en-US" sz="7500">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4"/>
            </p:custDataLst>
          </p:nvPr>
        </p:nvSpPr>
        <p:spPr>
          <a:xfrm>
            <a:off x="5166360" y="4478020"/>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693420"/>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5674995" y="3639185"/>
            <a:ext cx="5330825" cy="968375"/>
          </a:xfrm>
          <a:prstGeom prst="rect">
            <a:avLst/>
          </a:prstGeom>
          <a:noFill/>
        </p:spPr>
        <p:txBody>
          <a:bodyPr wrap="square" rtlCol="0">
            <a:spAutoFit/>
          </a:bodyPr>
          <a:lstStyle/>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叶译枫</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投顾执业编号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:A1120624100003</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a:p>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基金从业编号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A20250618009513</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a:p>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文本框 3"/>
          <p:cNvSpPr txBox="1"/>
          <p:nvPr>
            <p:custDataLst>
              <p:tags r:id="rId5"/>
            </p:custDataLst>
          </p:nvPr>
        </p:nvSpPr>
        <p:spPr>
          <a:xfrm>
            <a:off x="5374640" y="4196715"/>
            <a:ext cx="5269230" cy="368300"/>
          </a:xfrm>
          <a:prstGeom prst="rect">
            <a:avLst/>
          </a:prstGeom>
          <a:noFill/>
        </p:spPr>
        <p:txBody>
          <a:bodyPr wrap="square" rtlCol="0">
            <a:spAutoFit/>
          </a:bodyPr>
          <a:lstStyle/>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5" name="文本框 4"/>
          <p:cNvSpPr txBox="1"/>
          <p:nvPr>
            <p:custDataLst>
              <p:tags r:id="rId6"/>
            </p:custDataLst>
          </p:nvPr>
        </p:nvSpPr>
        <p:spPr>
          <a:xfrm>
            <a:off x="5361305" y="4479925"/>
            <a:ext cx="5282565" cy="1476375"/>
          </a:xfrm>
          <a:prstGeom prst="rect">
            <a:avLst/>
          </a:prstGeom>
          <a:noFill/>
        </p:spPr>
        <p:txBody>
          <a:bodyPr wrap="square" rtlCol="0">
            <a:spAutoFit/>
          </a:bodyPr>
          <a:lstStyle/>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长期深耕金融行业，擅长稳健长期跟踪市场，挖掘价值洼地，捕捉结构性机会，强调对于个股需要有明确的位置感。提倡价值兜底，再同时寻求超额收益的操作方法，提出软件与市场结合的四个选股维度，独创《价值背离》《龙头主升浪战法》深受大家的喜爱。</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7" name="图片 6" descr="1罗雪奎_1667129731598 拷贝"/>
          <p:cNvPicPr>
            <a:picLocks noChangeAspect="1"/>
          </p:cNvPicPr>
          <p:nvPr/>
        </p:nvPicPr>
        <p:blipFill>
          <a:blip r:embed="rId7"/>
          <a:srcRect b="17318"/>
          <a:stretch>
            <a:fillRect/>
          </a:stretch>
        </p:blipFill>
        <p:spPr>
          <a:xfrm>
            <a:off x="1167130" y="1261367"/>
            <a:ext cx="3702685" cy="4645146"/>
          </a:xfrm>
          <a:prstGeom prst="rect">
            <a:avLst/>
          </a:prstGeom>
        </p:spPr>
      </p:pic>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rgbClr val="FF0000"/>
                </a:solidFill>
                <a:latin typeface="Calibri" panose="020F0502020204030204"/>
                <a:ea typeface="宋体" panose="02010600030101010101" pitchFamily="2" charset="-122"/>
              </a:rPr>
              <a:t>生物制造</a:t>
            </a:r>
            <a:endParaRPr lang="zh-CN" altLang="en-US"/>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318304" y="964253"/>
            <a:ext cx="7110589" cy="5199263"/>
          </a:xfrm>
          <a:prstGeom prst="rect">
            <a:avLst/>
          </a:prstGeom>
          <a:ln>
            <a:solidFill>
              <a:schemeClr val="accent1"/>
            </a:solidFill>
          </a:ln>
        </p:spPr>
      </p:pic>
      <p:sp>
        <p:nvSpPr>
          <p:cNvPr id="8" name="文本框 7"/>
          <p:cNvSpPr txBox="1"/>
          <p:nvPr/>
        </p:nvSpPr>
        <p:spPr>
          <a:xfrm>
            <a:off x="2573920" y="242927"/>
            <a:ext cx="6096964" cy="446276"/>
          </a:xfrm>
          <a:prstGeom prst="rect">
            <a:avLst/>
          </a:prstGeom>
          <a:noFill/>
        </p:spPr>
        <p:txBody>
          <a:bodyPr wrap="square">
            <a:spAutoFit/>
          </a:bodyPr>
          <a:lstStyle/>
          <a:p>
            <a:r>
              <a:rPr lang="zh-CN" altLang="en-US" sz="2300" b="1" dirty="0">
                <a:solidFill>
                  <a:schemeClr val="accent4">
                    <a:lumMod val="60000"/>
                    <a:lumOff val="40000"/>
                  </a:schemeClr>
                </a:solidFill>
                <a:latin typeface="Arial" panose="020B0604020202020204"/>
                <a:ea typeface="黑体" panose="02010609060101010101" charset="-122"/>
              </a:rPr>
              <a:t>合成生物</a:t>
            </a:r>
            <a:endParaRPr lang="zh-CN" altLang="en-US" sz="2300" b="1" dirty="0">
              <a:solidFill>
                <a:schemeClr val="accent4">
                  <a:lumMod val="60000"/>
                  <a:lumOff val="40000"/>
                </a:schemeClr>
              </a:solidFill>
              <a:latin typeface="Arial" panose="020B0604020202020204"/>
              <a:ea typeface="黑体" panose="02010609060101010101" charset="-122"/>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nvSpPr>
        <p:spPr>
          <a:xfrm>
            <a:off x="2573920" y="242927"/>
            <a:ext cx="6096964" cy="446276"/>
          </a:xfrm>
          <a:prstGeom prst="rect">
            <a:avLst/>
          </a:prstGeom>
          <a:noFill/>
        </p:spPr>
        <p:txBody>
          <a:bodyPr wrap="square">
            <a:spAutoFit/>
          </a:bodyPr>
          <a:lstStyle/>
          <a:p>
            <a:r>
              <a:rPr lang="zh-CN" altLang="en-US" sz="2300" b="1" dirty="0">
                <a:solidFill>
                  <a:schemeClr val="accent4">
                    <a:lumMod val="60000"/>
                    <a:lumOff val="40000"/>
                  </a:schemeClr>
                </a:solidFill>
                <a:latin typeface="Arial" panose="020B0604020202020204"/>
                <a:ea typeface="黑体" panose="02010609060101010101" charset="-122"/>
              </a:rPr>
              <a:t>工业母机</a:t>
            </a:r>
            <a:endParaRPr lang="zh-CN" altLang="en-US" sz="2300" b="1" dirty="0">
              <a:solidFill>
                <a:schemeClr val="accent4">
                  <a:lumMod val="60000"/>
                  <a:lumOff val="40000"/>
                </a:schemeClr>
              </a:solidFill>
              <a:latin typeface="Arial" panose="020B0604020202020204"/>
              <a:ea typeface="黑体" panose="02010609060101010101" charset="-122"/>
            </a:endParaRPr>
          </a:p>
        </p:txBody>
      </p:sp>
      <p:pic>
        <p:nvPicPr>
          <p:cNvPr id="7" name="图片 6"/>
          <p:cNvPicPr>
            <a:picLocks noChangeAspect="1"/>
          </p:cNvPicPr>
          <p:nvPr/>
        </p:nvPicPr>
        <p:blipFill>
          <a:blip r:embed="rId3"/>
          <a:srcRect r="764"/>
          <a:stretch>
            <a:fillRect/>
          </a:stretch>
        </p:blipFill>
        <p:spPr>
          <a:xfrm>
            <a:off x="313657" y="1035934"/>
            <a:ext cx="7138169" cy="5127585"/>
          </a:xfrm>
          <a:prstGeom prst="rect">
            <a:avLst/>
          </a:prstGeom>
          <a:ln>
            <a:solidFill>
              <a:schemeClr val="accent1"/>
            </a:solidFill>
          </a:ln>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161290" y="838200"/>
            <a:ext cx="11805285"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318301" y="1085537"/>
            <a:ext cx="7101071" cy="5072193"/>
          </a:xfrm>
          <a:prstGeom prst="rect">
            <a:avLst/>
          </a:prstGeom>
          <a:ln>
            <a:solidFill>
              <a:schemeClr val="accent1"/>
            </a:solidFill>
          </a:ln>
        </p:spPr>
      </p:pic>
      <p:sp>
        <p:nvSpPr>
          <p:cNvPr id="8" name="文本框 7"/>
          <p:cNvSpPr txBox="1"/>
          <p:nvPr/>
        </p:nvSpPr>
        <p:spPr>
          <a:xfrm>
            <a:off x="2573920" y="242927"/>
            <a:ext cx="6096964" cy="446276"/>
          </a:xfrm>
          <a:prstGeom prst="rect">
            <a:avLst/>
          </a:prstGeom>
          <a:noFill/>
        </p:spPr>
        <p:txBody>
          <a:bodyPr wrap="square">
            <a:spAutoFit/>
          </a:bodyPr>
          <a:lstStyle/>
          <a:p>
            <a:r>
              <a:rPr lang="zh-CN" altLang="en-US" sz="2300" b="1" dirty="0">
                <a:solidFill>
                  <a:schemeClr val="accent4">
                    <a:lumMod val="60000"/>
                    <a:lumOff val="40000"/>
                  </a:schemeClr>
                </a:solidFill>
                <a:latin typeface="Arial" panose="020B0604020202020204"/>
                <a:ea typeface="黑体" panose="02010609060101010101" charset="-122"/>
              </a:rPr>
              <a:t>工业母机</a:t>
            </a:r>
            <a:endParaRPr lang="zh-CN" altLang="en-US" sz="2300" b="1" dirty="0">
              <a:solidFill>
                <a:schemeClr val="accent4">
                  <a:lumMod val="60000"/>
                  <a:lumOff val="40000"/>
                </a:schemeClr>
              </a:solidFill>
              <a:latin typeface="Arial" panose="020B0604020202020204"/>
              <a:ea typeface="黑体" panose="02010609060101010101" charset="-122"/>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组 3006"/>
          <p:cNvPicPr>
            <a:picLocks noChangeAspect="1"/>
          </p:cNvPicPr>
          <p:nvPr/>
        </p:nvPicPr>
        <p:blipFill>
          <a:blip r:embed="rId2"/>
          <a:stretch>
            <a:fillRect/>
          </a:stretch>
        </p:blipFill>
        <p:spPr>
          <a:xfrm>
            <a:off x="1789748" y="1723390"/>
            <a:ext cx="8612505" cy="341122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目录"/>
          <p:cNvPicPr>
            <a:picLocks noChangeAspect="1"/>
          </p:cNvPicPr>
          <p:nvPr/>
        </p:nvPicPr>
        <p:blipFill>
          <a:blip r:embed="rId2"/>
          <a:stretch>
            <a:fillRect/>
          </a:stretch>
        </p:blipFill>
        <p:spPr>
          <a:xfrm>
            <a:off x="1392555" y="1383030"/>
            <a:ext cx="1457325" cy="3444240"/>
          </a:xfrm>
          <a:prstGeom prst="rect">
            <a:avLst/>
          </a:prstGeom>
        </p:spPr>
      </p:pic>
      <p:grpSp>
        <p:nvGrpSpPr>
          <p:cNvPr id="4" name="组合 3"/>
          <p:cNvGrpSpPr/>
          <p:nvPr>
            <p:custDataLst>
              <p:tags r:id="rId3"/>
            </p:custDataLst>
          </p:nvPr>
        </p:nvGrpSpPr>
        <p:grpSpPr>
          <a:xfrm>
            <a:off x="4187825" y="1383030"/>
            <a:ext cx="6595745" cy="808355"/>
            <a:chOff x="6595" y="2178"/>
            <a:chExt cx="10387" cy="1273"/>
          </a:xfrm>
        </p:grpSpPr>
        <p:pic>
          <p:nvPicPr>
            <p:cNvPr id="5" name="图片 4" descr="第一章"/>
            <p:cNvPicPr>
              <a:picLocks noChangeAspect="1"/>
            </p:cNvPicPr>
            <p:nvPr>
              <p:custDataLst>
                <p:tags r:id="rId4"/>
              </p:custDataLst>
            </p:nvPr>
          </p:nvPicPr>
          <p:blipFill>
            <a:blip r:embed="rId5"/>
            <a:stretch>
              <a:fillRect/>
            </a:stretch>
          </p:blipFill>
          <p:spPr>
            <a:xfrm>
              <a:off x="6595" y="2178"/>
              <a:ext cx="10387" cy="1273"/>
            </a:xfrm>
            <a:prstGeom prst="rect">
              <a:avLst/>
            </a:prstGeom>
          </p:spPr>
        </p:pic>
        <p:sp>
          <p:nvSpPr>
            <p:cNvPr id="7" name="文本框 6"/>
            <p:cNvSpPr txBox="1"/>
            <p:nvPr>
              <p:custDataLst>
                <p:tags r:id="rId6"/>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7"/>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新的时代机遇</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8"/>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9"/>
              </p:custDataLst>
            </p:nvPr>
          </p:nvPicPr>
          <p:blipFill>
            <a:blip r:embed="rId5"/>
            <a:stretch>
              <a:fillRect/>
            </a:stretch>
          </p:blipFill>
          <p:spPr>
            <a:xfrm>
              <a:off x="6595" y="2178"/>
              <a:ext cx="10387" cy="1273"/>
            </a:xfrm>
            <a:prstGeom prst="rect">
              <a:avLst/>
            </a:prstGeom>
          </p:spPr>
        </p:pic>
        <p:sp>
          <p:nvSpPr>
            <p:cNvPr id="13" name="文本框 12"/>
            <p:cNvSpPr txBox="1"/>
            <p:nvPr>
              <p:custDataLst>
                <p:tags r:id="rId10"/>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1"/>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后</a:t>
              </a:r>
              <a:r>
                <a:rPr lang="en-US" altLang="zh-CN" sz="2800">
                  <a:solidFill>
                    <a:schemeClr val="bg1"/>
                  </a:solidFill>
                  <a:latin typeface="思源黑体 CN Bold" panose="020B0800000000000000" charset="-122"/>
                  <a:ea typeface="思源黑体 CN Bold" panose="020B0800000000000000" charset="-122"/>
                </a:rPr>
                <a:t>4000</a:t>
              </a:r>
              <a:r>
                <a:rPr lang="zh-CN" altLang="en-US" sz="2800">
                  <a:solidFill>
                    <a:schemeClr val="bg1"/>
                  </a:solidFill>
                  <a:latin typeface="思源黑体 CN Bold" panose="020B0800000000000000" charset="-122"/>
                  <a:ea typeface="思源黑体 CN Bold" panose="020B0800000000000000" charset="-122"/>
                </a:rPr>
                <a:t>点行情新坐标</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2"/>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3"/>
              </p:custDataLst>
            </p:nvPr>
          </p:nvPicPr>
          <p:blipFill>
            <a:blip r:embed="rId5"/>
            <a:stretch>
              <a:fillRect/>
            </a:stretch>
          </p:blipFill>
          <p:spPr>
            <a:xfrm>
              <a:off x="6595" y="2178"/>
              <a:ext cx="10387" cy="1273"/>
            </a:xfrm>
            <a:prstGeom prst="rect">
              <a:avLst/>
            </a:prstGeom>
          </p:spPr>
        </p:pic>
        <p:sp>
          <p:nvSpPr>
            <p:cNvPr id="20" name="文本框 19"/>
            <p:cNvSpPr txBox="1"/>
            <p:nvPr>
              <p:custDataLst>
                <p:tags r:id="rId14"/>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5"/>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sym typeface="+mn-ea"/>
                </a:rPr>
                <a:t>新质生产力的赛道掘金</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6"/>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7"/>
              </p:custDataLst>
            </p:nvPr>
          </p:nvPicPr>
          <p:blipFill>
            <a:blip r:embed="rId5"/>
            <a:stretch>
              <a:fillRect/>
            </a:stretch>
          </p:blipFill>
          <p:spPr>
            <a:xfrm>
              <a:off x="6595" y="2178"/>
              <a:ext cx="10387" cy="1273"/>
            </a:xfrm>
            <a:prstGeom prst="rect">
              <a:avLst/>
            </a:prstGeom>
          </p:spPr>
        </p:pic>
        <p:sp>
          <p:nvSpPr>
            <p:cNvPr id="33" name="文本框 32"/>
            <p:cNvSpPr txBox="1"/>
            <p:nvPr>
              <p:custDataLst>
                <p:tags r:id="rId18"/>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9"/>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工具的高效使用方法</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260475"/>
          </a:xfrm>
          <a:prstGeom prst="rect">
            <a:avLst/>
          </a:prstGeom>
          <a:noFill/>
        </p:spPr>
        <p:txBody>
          <a:bodyPr wrap="square" rtlCol="0">
            <a:spAutoFit/>
          </a:bodyPr>
          <a:lstStyle/>
          <a:p>
            <a:pPr algn="ctr" fontAlgn="auto"/>
            <a:r>
              <a:rPr lang="zh-CN" altLang="en-US" sz="7600">
                <a:solidFill>
                  <a:schemeClr val="bg1"/>
                </a:solidFill>
                <a:latin typeface="思源黑体 CN Bold" panose="020B0800000000000000" charset="-122"/>
                <a:ea typeface="思源黑体 CN Bold" panose="020B0800000000000000" charset="-122"/>
                <a:sym typeface="+mn-ea"/>
              </a:rPr>
              <a:t>新的时代机遇</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矩形 2"/>
          <p:cNvSpPr/>
          <p:nvPr/>
        </p:nvSpPr>
        <p:spPr>
          <a:xfrm>
            <a:off x="1365811" y="1082232"/>
            <a:ext cx="9034041" cy="83337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r>
              <a:rPr lang="en-US" altLang="zh-CN"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br>
            <a:r>
              <a:rPr lang="zh-CN" altLang="en-US"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t>国外的降息周期</a:t>
            </a:r>
            <a:endParaRPr lang="zh-CN" altLang="en-US" dirty="0">
              <a:solidFill>
                <a:schemeClr val="tx2">
                  <a:lumMod val="75000"/>
                  <a:lumOff val="25000"/>
                </a:schemeClr>
              </a:solidFill>
            </a:endParaRPr>
          </a:p>
          <a:p>
            <a:pPr algn="ctr"/>
            <a:endParaRPr lang="zh-CN" altLang="en-US" dirty="0">
              <a:solidFill>
                <a:schemeClr val="tx1"/>
              </a:solidFill>
            </a:endParaRPr>
          </a:p>
        </p:txBody>
      </p:sp>
      <p:sp>
        <p:nvSpPr>
          <p:cNvPr id="4" name="文本框 3"/>
          <p:cNvSpPr txBox="1"/>
          <p:nvPr/>
        </p:nvSpPr>
        <p:spPr>
          <a:xfrm>
            <a:off x="1511919" y="203200"/>
            <a:ext cx="6605270" cy="523220"/>
          </a:xfrm>
          <a:prstGeom prst="rect">
            <a:avLst/>
          </a:prstGeom>
          <a:noFill/>
        </p:spPr>
        <p:txBody>
          <a:bodyPr wrap="square" rtlCol="0">
            <a:spAutoFit/>
          </a:bodyPr>
          <a:lstStyle/>
          <a:p>
            <a:pPr lvl="2" indent="457200"/>
            <a:r>
              <a:rPr lang="zh-CN" altLang="en-US" sz="2800" dirty="0">
                <a:solidFill>
                  <a:schemeClr val="bg1"/>
                </a:solidFill>
                <a:ea typeface="思源黑体 CN Bold" panose="020B0800000000000000" charset="-122"/>
                <a:sym typeface="+mn-ea"/>
              </a:rPr>
              <a:t>五条牛市的叙事主线逻辑</a:t>
            </a:r>
            <a:endParaRPr lang="zh-CN" altLang="en-US" sz="2800" dirty="0">
              <a:solidFill>
                <a:schemeClr val="bg1"/>
              </a:solidFill>
              <a:latin typeface="思源黑体 CN Bold" panose="020B0800000000000000" charset="-122"/>
              <a:ea typeface="思源黑体 CN Bold" panose="020B0800000000000000" charset="-122"/>
            </a:endParaRPr>
          </a:p>
        </p:txBody>
      </p:sp>
      <p:sp>
        <p:nvSpPr>
          <p:cNvPr id="11" name="矩形 10"/>
          <p:cNvSpPr/>
          <p:nvPr/>
        </p:nvSpPr>
        <p:spPr>
          <a:xfrm>
            <a:off x="1365810" y="2001563"/>
            <a:ext cx="9034041" cy="83337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r>
              <a:rPr lang="en-US" altLang="zh-CN"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br>
            <a:r>
              <a:rPr lang="zh-CN" altLang="en-US"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t>资产收益率下行</a:t>
            </a:r>
            <a:endParaRPr lang="zh-CN" altLang="en-US" dirty="0">
              <a:solidFill>
                <a:schemeClr val="tx2">
                  <a:lumMod val="75000"/>
                  <a:lumOff val="25000"/>
                </a:schemeClr>
              </a:solidFill>
            </a:endParaRPr>
          </a:p>
          <a:p>
            <a:pPr algn="ctr"/>
            <a:endParaRPr lang="zh-CN" altLang="en-US" dirty="0"/>
          </a:p>
        </p:txBody>
      </p:sp>
      <p:sp>
        <p:nvSpPr>
          <p:cNvPr id="12" name="矩形 11"/>
          <p:cNvSpPr/>
          <p:nvPr/>
        </p:nvSpPr>
        <p:spPr>
          <a:xfrm>
            <a:off x="1365809" y="2934927"/>
            <a:ext cx="9034041" cy="83337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t>无惧贸易战威胁</a:t>
            </a:r>
            <a:endParaRPr lang="zh-CN" altLang="en-US" dirty="0"/>
          </a:p>
        </p:txBody>
      </p:sp>
      <p:sp>
        <p:nvSpPr>
          <p:cNvPr id="13" name="矩形 12"/>
          <p:cNvSpPr/>
          <p:nvPr/>
        </p:nvSpPr>
        <p:spPr>
          <a:xfrm>
            <a:off x="1365808" y="3864652"/>
            <a:ext cx="9034041" cy="83337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r>
              <a:rPr lang="en-US" altLang="zh-CN"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br>
            <a:r>
              <a:rPr lang="zh-CN" altLang="en-US"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t>国内反内卷</a:t>
            </a:r>
            <a:endParaRPr lang="zh-CN" altLang="en-US" dirty="0">
              <a:solidFill>
                <a:schemeClr val="tx2">
                  <a:lumMod val="75000"/>
                  <a:lumOff val="25000"/>
                </a:schemeClr>
              </a:solidFill>
            </a:endParaRPr>
          </a:p>
          <a:p>
            <a:pPr algn="ctr"/>
            <a:endParaRPr lang="zh-CN" altLang="en-US" dirty="0"/>
          </a:p>
        </p:txBody>
      </p:sp>
      <p:sp>
        <p:nvSpPr>
          <p:cNvPr id="14" name="矩形 13"/>
          <p:cNvSpPr/>
          <p:nvPr/>
        </p:nvSpPr>
        <p:spPr>
          <a:xfrm>
            <a:off x="1365807" y="4795557"/>
            <a:ext cx="9034041" cy="83337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dirty="0">
                <a:solidFill>
                  <a:schemeClr val="tx2">
                    <a:lumMod val="75000"/>
                    <a:lumOff val="25000"/>
                  </a:schemeClr>
                </a:solidFill>
                <a:latin typeface="思源黑体 CN Medium" panose="020B0600000000000000" pitchFamily="34" charset="-122"/>
                <a:ea typeface="思源黑体 CN Medium" panose="020B0600000000000000" pitchFamily="34" charset="-122"/>
                <a:sym typeface="+mn-ea"/>
              </a:rPr>
              <a:t>国内提振内需，内循环</a:t>
            </a:r>
            <a:endParaRPr lang="zh-CN" altLang="en-US" dirty="0">
              <a:solidFill>
                <a:schemeClr val="tx2">
                  <a:lumMod val="75000"/>
                  <a:lumOff val="25000"/>
                </a:schemeClr>
              </a:solidFill>
            </a:endParaRPr>
          </a:p>
        </p:txBody>
      </p:sp>
      <p:sp>
        <p:nvSpPr>
          <p:cNvPr id="15" name="等腰三角形 14"/>
          <p:cNvSpPr/>
          <p:nvPr/>
        </p:nvSpPr>
        <p:spPr>
          <a:xfrm rot="5400000">
            <a:off x="1270367" y="1217319"/>
            <a:ext cx="723423" cy="532544"/>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a:off x="1270367" y="2172174"/>
            <a:ext cx="723423" cy="532544"/>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270365" y="4945973"/>
            <a:ext cx="723423" cy="532544"/>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5400000">
            <a:off x="1270366" y="4015068"/>
            <a:ext cx="723423" cy="532544"/>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a:off x="1270367" y="3085343"/>
            <a:ext cx="723423" cy="532544"/>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511919" y="203200"/>
            <a:ext cx="6605270" cy="523220"/>
          </a:xfrm>
          <a:prstGeom prst="rect">
            <a:avLst/>
          </a:prstGeom>
          <a:noFill/>
        </p:spPr>
        <p:txBody>
          <a:bodyPr wrap="square" rtlCol="0">
            <a:spAutoFit/>
          </a:bodyPr>
          <a:lstStyle/>
          <a:p>
            <a:pPr lvl="2" indent="457200"/>
            <a:r>
              <a:rPr lang="zh-CN" altLang="en-US" sz="2800" dirty="0">
                <a:solidFill>
                  <a:schemeClr val="bg1"/>
                </a:solidFill>
                <a:ea typeface="思源黑体 CN Bold" panose="020B0800000000000000" charset="-122"/>
                <a:sym typeface="+mn-ea"/>
              </a:rPr>
              <a:t>财政与货币政策的联动</a:t>
            </a:r>
            <a:endParaRPr lang="zh-CN" altLang="en-US" sz="2800" dirty="0">
              <a:solidFill>
                <a:schemeClr val="bg1"/>
              </a:solidFill>
              <a:latin typeface="思源黑体 CN Bold" panose="020B0800000000000000" charset="-122"/>
              <a:ea typeface="思源黑体 CN Bold" panose="020B0800000000000000" charset="-122"/>
            </a:endParaRPr>
          </a:p>
        </p:txBody>
      </p:sp>
      <p:sp>
        <p:nvSpPr>
          <p:cNvPr id="12" name="矩形 11"/>
          <p:cNvSpPr/>
          <p:nvPr/>
        </p:nvSpPr>
        <p:spPr>
          <a:xfrm>
            <a:off x="2392626" y="4242866"/>
            <a:ext cx="6553197" cy="83337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2">
                    <a:lumMod val="75000"/>
                    <a:lumOff val="25000"/>
                  </a:schemeClr>
                </a:solidFill>
              </a:rPr>
              <a:t>实际就是在放水</a:t>
            </a:r>
            <a:endParaRPr lang="zh-CN" altLang="en-US" dirty="0">
              <a:solidFill>
                <a:schemeClr val="tx2">
                  <a:lumMod val="75000"/>
                  <a:lumOff val="25000"/>
                </a:schemeClr>
              </a:solidFill>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623" y="1359919"/>
            <a:ext cx="6553200" cy="2590800"/>
          </a:xfrm>
          <a:prstGeom prst="rect">
            <a:avLst/>
          </a:prstGeom>
          <a:ln>
            <a:solidFill>
              <a:schemeClr val="tx2">
                <a:lumMod val="50000"/>
                <a:lumOff val="50000"/>
                <a:alpha val="0"/>
              </a:schemeClr>
            </a:solid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23" name="矩形 22"/>
          <p:cNvSpPr/>
          <p:nvPr/>
        </p:nvSpPr>
        <p:spPr>
          <a:xfrm>
            <a:off x="219392" y="831854"/>
            <a:ext cx="4383727" cy="86383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矩形 2"/>
          <p:cNvSpPr/>
          <p:nvPr>
            <p:custDataLst>
              <p:tags r:id="rId3"/>
            </p:custDataLst>
          </p:nvPr>
        </p:nvSpPr>
        <p:spPr>
          <a:xfrm>
            <a:off x="4890304" y="832413"/>
            <a:ext cx="7108337" cy="548068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5" name="文本框 4"/>
          <p:cNvSpPr txBox="1"/>
          <p:nvPr>
            <p:custDataLst>
              <p:tags r:id="rId4"/>
            </p:custDataLst>
          </p:nvPr>
        </p:nvSpPr>
        <p:spPr>
          <a:xfrm>
            <a:off x="352312" y="941014"/>
            <a:ext cx="2240417" cy="622863"/>
          </a:xfrm>
          <a:prstGeom prst="rect">
            <a:avLst/>
          </a:prstGeom>
          <a:noFill/>
        </p:spPr>
        <p:txBody>
          <a:bodyPr wrap="square" rtlCol="0">
            <a:spAutoFit/>
          </a:bodyPr>
          <a:lstStyle/>
          <a:p>
            <a:pPr lvl="0" algn="l">
              <a:lnSpc>
                <a:spcPct val="120000"/>
              </a:lnSpc>
              <a:buClrTx/>
              <a:buSzTx/>
              <a:buFontTx/>
            </a:pP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新的机遇</a:t>
            </a:r>
            <a:br>
              <a:rPr lang="en-US" altLang="zh-CN"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b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产权 → 股权</a:t>
            </a:r>
            <a:endPar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7" name="图片 6"/>
          <p:cNvPicPr>
            <a:picLocks noChangeAspect="1"/>
          </p:cNvPicPr>
          <p:nvPr>
            <p:custDataLst>
              <p:tags r:id="rId5"/>
            </p:custDataLst>
          </p:nvPr>
        </p:nvPicPr>
        <p:blipFill>
          <a:blip r:embed="rId6"/>
          <a:srcRect r="4954"/>
          <a:stretch>
            <a:fillRect/>
          </a:stretch>
        </p:blipFill>
        <p:spPr>
          <a:xfrm>
            <a:off x="9046657" y="3737338"/>
            <a:ext cx="2030907" cy="2397236"/>
          </a:xfrm>
          <a:prstGeom prst="rect">
            <a:avLst/>
          </a:prstGeom>
          <a:ln>
            <a:solidFill>
              <a:schemeClr val="tx1"/>
            </a:solidFill>
          </a:ln>
        </p:spPr>
      </p:pic>
      <p:pic>
        <p:nvPicPr>
          <p:cNvPr id="8" name="图片 7"/>
          <p:cNvPicPr>
            <a:picLocks noChangeAspect="1"/>
          </p:cNvPicPr>
          <p:nvPr>
            <p:custDataLst>
              <p:tags r:id="rId7"/>
            </p:custDataLst>
          </p:nvPr>
        </p:nvPicPr>
        <p:blipFill>
          <a:blip r:embed="rId8"/>
          <a:stretch>
            <a:fillRect/>
          </a:stretch>
        </p:blipFill>
        <p:spPr>
          <a:xfrm>
            <a:off x="6596466" y="1037421"/>
            <a:ext cx="1977811" cy="2301925"/>
          </a:xfrm>
          <a:prstGeom prst="rect">
            <a:avLst/>
          </a:prstGeom>
          <a:ln>
            <a:solidFill>
              <a:schemeClr val="tx1"/>
            </a:solidFill>
          </a:ln>
        </p:spPr>
      </p:pic>
      <p:pic>
        <p:nvPicPr>
          <p:cNvPr id="9" name="图片 8"/>
          <p:cNvPicPr>
            <a:picLocks noChangeAspect="1"/>
          </p:cNvPicPr>
          <p:nvPr>
            <p:custDataLst>
              <p:tags r:id="rId9"/>
            </p:custDataLst>
          </p:nvPr>
        </p:nvPicPr>
        <p:blipFill>
          <a:blip r:embed="rId10"/>
          <a:stretch>
            <a:fillRect/>
          </a:stretch>
        </p:blipFill>
        <p:spPr>
          <a:xfrm>
            <a:off x="9046657" y="1064293"/>
            <a:ext cx="1992528" cy="2275053"/>
          </a:xfrm>
          <a:prstGeom prst="rect">
            <a:avLst/>
          </a:prstGeom>
          <a:ln>
            <a:solidFill>
              <a:schemeClr val="tx1"/>
            </a:solidFill>
          </a:ln>
        </p:spPr>
      </p:pic>
      <p:sp>
        <p:nvSpPr>
          <p:cNvPr id="10" name="文本框 9"/>
          <p:cNvSpPr txBox="1"/>
          <p:nvPr>
            <p:custDataLst>
              <p:tags r:id="rId11"/>
            </p:custDataLst>
          </p:nvPr>
        </p:nvSpPr>
        <p:spPr>
          <a:xfrm>
            <a:off x="6516985" y="3125874"/>
            <a:ext cx="2136775" cy="368300"/>
          </a:xfrm>
          <a:prstGeom prst="rect">
            <a:avLst/>
          </a:prstGeom>
          <a:noFill/>
        </p:spPr>
        <p:txBody>
          <a:bodyPr wrap="square" rtlCol="0">
            <a:spAutoFit/>
          </a:bodyPr>
          <a:lstStyle/>
          <a:p>
            <a:r>
              <a:rPr lang="zh-CN" altLang="en-US" dirty="0">
                <a:solidFill>
                  <a:schemeClr val="tx1"/>
                </a:solidFill>
                <a:highlight>
                  <a:srgbClr val="FFFF00"/>
                </a:highlight>
              </a:rPr>
              <a:t>【固收</a:t>
            </a:r>
            <a:r>
              <a:rPr lang="en-US" altLang="zh-CN" dirty="0">
                <a:solidFill>
                  <a:schemeClr val="tx1"/>
                </a:solidFill>
                <a:highlight>
                  <a:srgbClr val="FFFF00"/>
                </a:highlight>
              </a:rPr>
              <a:t>+</a:t>
            </a:r>
            <a:r>
              <a:rPr lang="zh-CN" altLang="en-US" dirty="0">
                <a:solidFill>
                  <a:schemeClr val="tx1"/>
                </a:solidFill>
                <a:highlight>
                  <a:srgbClr val="FFFF00"/>
                </a:highlight>
              </a:rPr>
              <a:t>量化基金】</a:t>
            </a:r>
            <a:endParaRPr lang="zh-CN" altLang="en-US" dirty="0">
              <a:solidFill>
                <a:schemeClr val="tx1"/>
              </a:solidFill>
              <a:highlight>
                <a:srgbClr val="FFFF00"/>
              </a:highlight>
            </a:endParaRPr>
          </a:p>
        </p:txBody>
      </p:sp>
      <p:sp>
        <p:nvSpPr>
          <p:cNvPr id="12" name="文本框 11"/>
          <p:cNvSpPr txBox="1"/>
          <p:nvPr>
            <p:custDataLst>
              <p:tags r:id="rId12"/>
            </p:custDataLst>
          </p:nvPr>
        </p:nvSpPr>
        <p:spPr>
          <a:xfrm>
            <a:off x="9046657" y="3125874"/>
            <a:ext cx="2248965" cy="368300"/>
          </a:xfrm>
          <a:prstGeom prst="rect">
            <a:avLst/>
          </a:prstGeom>
          <a:noFill/>
        </p:spPr>
        <p:txBody>
          <a:bodyPr wrap="square" rtlCol="0">
            <a:spAutoFit/>
          </a:bodyPr>
          <a:lstStyle/>
          <a:p>
            <a:r>
              <a:rPr lang="zh-CN" altLang="en-US" dirty="0">
                <a:highlight>
                  <a:srgbClr val="FFFF00"/>
                </a:highlight>
              </a:rPr>
              <a:t>【指数增强量化】</a:t>
            </a:r>
            <a:endParaRPr lang="zh-CN" altLang="en-US" dirty="0">
              <a:highlight>
                <a:srgbClr val="FFFF00"/>
              </a:highlight>
            </a:endParaRPr>
          </a:p>
        </p:txBody>
      </p:sp>
      <p:sp>
        <p:nvSpPr>
          <p:cNvPr id="20" name="文本框 19"/>
          <p:cNvSpPr txBox="1"/>
          <p:nvPr>
            <p:custDataLst>
              <p:tags r:id="rId13"/>
            </p:custDataLst>
          </p:nvPr>
        </p:nvSpPr>
        <p:spPr>
          <a:xfrm>
            <a:off x="8993564" y="5979746"/>
            <a:ext cx="2248965" cy="368300"/>
          </a:xfrm>
          <a:prstGeom prst="rect">
            <a:avLst/>
          </a:prstGeom>
          <a:noFill/>
        </p:spPr>
        <p:txBody>
          <a:bodyPr wrap="square" rtlCol="0">
            <a:spAutoFit/>
          </a:bodyPr>
          <a:lstStyle/>
          <a:p>
            <a:r>
              <a:rPr lang="zh-CN" altLang="en-US" dirty="0">
                <a:highlight>
                  <a:srgbClr val="FFFF00"/>
                </a:highlight>
              </a:rPr>
              <a:t>【指数增强量化】</a:t>
            </a:r>
            <a:endParaRPr lang="zh-CN" altLang="en-US" dirty="0">
              <a:highlight>
                <a:srgbClr val="FFFF00"/>
              </a:highlight>
            </a:endParaRPr>
          </a:p>
        </p:txBody>
      </p:sp>
      <p:pic>
        <p:nvPicPr>
          <p:cNvPr id="22" name="图片 21"/>
          <p:cNvPicPr>
            <a:picLocks noChangeAspect="1"/>
          </p:cNvPicPr>
          <p:nvPr>
            <p:custDataLst>
              <p:tags r:id="rId14"/>
            </p:custDataLst>
          </p:nvPr>
        </p:nvPicPr>
        <p:blipFill>
          <a:blip r:embed="rId15"/>
          <a:stretch>
            <a:fillRect/>
          </a:stretch>
        </p:blipFill>
        <p:spPr>
          <a:xfrm>
            <a:off x="5518683" y="3663037"/>
            <a:ext cx="3431296" cy="2471537"/>
          </a:xfrm>
          <a:prstGeom prst="rect">
            <a:avLst/>
          </a:prstGeom>
        </p:spPr>
      </p:pic>
      <p:sp>
        <p:nvSpPr>
          <p:cNvPr id="24" name="文本框 23"/>
          <p:cNvSpPr txBox="1"/>
          <p:nvPr/>
        </p:nvSpPr>
        <p:spPr>
          <a:xfrm>
            <a:off x="1511919" y="203200"/>
            <a:ext cx="6605270" cy="521970"/>
          </a:xfrm>
          <a:prstGeom prst="rect">
            <a:avLst/>
          </a:prstGeom>
          <a:noFill/>
        </p:spPr>
        <p:txBody>
          <a:bodyPr wrap="square" rtlCol="0">
            <a:spAutoFit/>
          </a:bodyPr>
          <a:lstStyle/>
          <a:p>
            <a:pPr marL="914400" lvl="2" indent="457200"/>
            <a:r>
              <a:rPr lang="zh-CN" altLang="en-US" sz="2800" dirty="0">
                <a:solidFill>
                  <a:schemeClr val="bg1"/>
                </a:solidFill>
                <a:latin typeface="思源黑体 CN Bold" panose="020B0800000000000000" charset="-122"/>
                <a:ea typeface="思源黑体 CN Bold" panose="020B0800000000000000" charset="-122"/>
              </a:rPr>
              <a:t>多元配置</a:t>
            </a:r>
            <a:endParaRPr lang="zh-CN" altLang="en-US" sz="2800" dirty="0">
              <a:solidFill>
                <a:schemeClr val="bg1"/>
              </a:solidFill>
              <a:latin typeface="思源黑体 CN Bold" panose="020B0800000000000000" charset="-122"/>
              <a:ea typeface="思源黑体 CN Bold" panose="020B0800000000000000" charset="-122"/>
            </a:endParaRPr>
          </a:p>
        </p:txBody>
      </p:sp>
      <p:sp>
        <p:nvSpPr>
          <p:cNvPr id="25" name="矩形 24"/>
          <p:cNvSpPr/>
          <p:nvPr/>
        </p:nvSpPr>
        <p:spPr>
          <a:xfrm>
            <a:off x="219392" y="1892866"/>
            <a:ext cx="4383727" cy="4420232"/>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16"/>
          <a:stretch>
            <a:fillRect/>
          </a:stretch>
        </p:blipFill>
        <p:spPr>
          <a:xfrm>
            <a:off x="626110" y="2523490"/>
            <a:ext cx="3470910" cy="3159760"/>
          </a:xfrm>
          <a:prstGeom prst="rect">
            <a:avLst/>
          </a:prstGeom>
          <a:ln>
            <a:solidFill>
              <a:schemeClr val="accent1"/>
            </a:solidFill>
          </a:ln>
        </p:spPr>
      </p:pic>
      <p:sp>
        <p:nvSpPr>
          <p:cNvPr id="11" name="右箭头 10"/>
          <p:cNvSpPr/>
          <p:nvPr/>
        </p:nvSpPr>
        <p:spPr>
          <a:xfrm>
            <a:off x="4343400" y="3276600"/>
            <a:ext cx="1078230" cy="965200"/>
          </a:xfrm>
          <a:prstGeom prst="rightArrow">
            <a:avLst/>
          </a:prstGeom>
          <a:solidFill>
            <a:schemeClr val="tx2">
              <a:lumMod val="50000"/>
              <a:lumOff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17"/>
            </p:custDataLst>
          </p:nvPr>
        </p:nvSpPr>
        <p:spPr>
          <a:xfrm>
            <a:off x="4975747" y="1064204"/>
            <a:ext cx="2240417" cy="368300"/>
          </a:xfrm>
          <a:prstGeom prst="rect">
            <a:avLst/>
          </a:prstGeom>
          <a:noFill/>
        </p:spPr>
        <p:txBody>
          <a:bodyPr wrap="square" rtlCol="0">
            <a:spAutoFit/>
          </a:bodyPr>
          <a:lstStyle/>
          <a:p>
            <a:pPr lvl="0" algn="l">
              <a:lnSpc>
                <a:spcPct val="120000"/>
              </a:lnSpc>
              <a:buClrTx/>
              <a:buSzTx/>
              <a:buFontTx/>
            </a:pP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 股权</a:t>
            </a: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资产</a:t>
            </a:r>
            <a:endPar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1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626110" y="6401435"/>
            <a:ext cx="10939780" cy="460375"/>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叶译枫</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A20250618009513</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矩形 3"/>
          <p:cNvSpPr/>
          <p:nvPr/>
        </p:nvSpPr>
        <p:spPr>
          <a:xfrm>
            <a:off x="174625" y="774700"/>
            <a:ext cx="11837670" cy="556260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1511919" y="203200"/>
            <a:ext cx="6605270" cy="521970"/>
          </a:xfrm>
          <a:prstGeom prst="rect">
            <a:avLst/>
          </a:prstGeom>
          <a:noFill/>
        </p:spPr>
        <p:txBody>
          <a:bodyPr wrap="square" rtlCol="0">
            <a:spAutoFit/>
          </a:bodyPr>
          <a:lstStyle/>
          <a:p>
            <a:pPr marL="914400" lvl="2" indent="457200"/>
            <a:r>
              <a:rPr lang="zh-CN" altLang="en-US" sz="2800" dirty="0">
                <a:solidFill>
                  <a:schemeClr val="bg1"/>
                </a:solidFill>
                <a:latin typeface="思源黑体 CN Bold" panose="020B0800000000000000" charset="-122"/>
                <a:ea typeface="思源黑体 CN Bold" panose="020B0800000000000000" charset="-122"/>
              </a:rPr>
              <a:t>滚动营业收入判断股价位置</a:t>
            </a:r>
            <a:endParaRPr lang="zh-CN" altLang="en-US" sz="2800" dirty="0">
              <a:solidFill>
                <a:schemeClr val="bg1"/>
              </a:solidFill>
              <a:latin typeface="思源黑体 CN Bold" panose="020B0800000000000000" charset="-122"/>
              <a:ea typeface="思源黑体 CN Bold" panose="020B0800000000000000" charset="-122"/>
            </a:endParaRPr>
          </a:p>
        </p:txBody>
      </p:sp>
      <p:pic>
        <p:nvPicPr>
          <p:cNvPr id="3" name="图片 2"/>
          <p:cNvPicPr>
            <a:picLocks noChangeAspect="1"/>
          </p:cNvPicPr>
          <p:nvPr/>
        </p:nvPicPr>
        <p:blipFill>
          <a:blip r:embed="rId3"/>
          <a:srcRect l="438" t="1553"/>
          <a:stretch>
            <a:fillRect/>
          </a:stretch>
        </p:blipFill>
        <p:spPr>
          <a:xfrm>
            <a:off x="4036695" y="1457325"/>
            <a:ext cx="7938135" cy="4790440"/>
          </a:xfrm>
          <a:prstGeom prst="rect">
            <a:avLst/>
          </a:prstGeom>
          <a:ln>
            <a:solidFill>
              <a:schemeClr val="accent1"/>
            </a:solidFill>
          </a:ln>
        </p:spPr>
      </p:pic>
      <p:sp>
        <p:nvSpPr>
          <p:cNvPr id="11" name="矩形 10"/>
          <p:cNvSpPr/>
          <p:nvPr/>
        </p:nvSpPr>
        <p:spPr>
          <a:xfrm>
            <a:off x="7881620" y="1457325"/>
            <a:ext cx="2830830" cy="1971675"/>
          </a:xfrm>
          <a:prstGeom prst="rect">
            <a:avLst/>
          </a:prstGeom>
          <a:solidFill>
            <a:schemeClr val="accent6">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srcRect t="377"/>
          <a:stretch>
            <a:fillRect/>
          </a:stretch>
        </p:blipFill>
        <p:spPr>
          <a:xfrm>
            <a:off x="321945" y="2482850"/>
            <a:ext cx="3463290" cy="1551940"/>
          </a:xfrm>
          <a:prstGeom prst="rect">
            <a:avLst/>
          </a:prstGeom>
          <a:noFill/>
          <a:ln>
            <a:solidFill>
              <a:schemeClr val="accent1"/>
            </a:solidFill>
          </a:ln>
        </p:spPr>
      </p:pic>
      <p:sp>
        <p:nvSpPr>
          <p:cNvPr id="14" name="文本框 13"/>
          <p:cNvSpPr txBox="1"/>
          <p:nvPr/>
        </p:nvSpPr>
        <p:spPr>
          <a:xfrm>
            <a:off x="412750" y="4465320"/>
            <a:ext cx="3771900" cy="1826895"/>
          </a:xfrm>
          <a:prstGeom prst="rect">
            <a:avLst/>
          </a:prstGeom>
          <a:noFill/>
        </p:spPr>
        <p:txBody>
          <a:bodyPr wrap="square" rtlCol="0">
            <a:noAutofit/>
          </a:bodyPr>
          <a:lstStyle/>
          <a:p>
            <a:pPr lvl="0" algn="ctr">
              <a:lnSpc>
                <a:spcPct val="150000"/>
              </a:lnSpc>
              <a:buClrTx/>
              <a:buSzTx/>
              <a:buFontTx/>
            </a:pPr>
            <a:r>
              <a:rPr lang="zh-CN" altLang="en-US" sz="1600" b="1" dirty="0">
                <a:latin typeface="思源黑体 CN Medium" panose="020B0600000000000000" pitchFamily="34" charset="-122"/>
                <a:ea typeface="思源黑体 CN Medium" panose="020B0600000000000000" pitchFamily="34" charset="-122"/>
                <a:sym typeface="+mn-ea"/>
              </a:rPr>
              <a:t>股价总是会围绕内在价值波动</a:t>
            </a:r>
            <a:br>
              <a:rPr lang="zh-CN" altLang="en-US" sz="1600" b="1" dirty="0">
                <a:latin typeface="思源黑体 CN Medium" panose="020B0600000000000000" pitchFamily="34" charset="-122"/>
                <a:ea typeface="思源黑体 CN Medium" panose="020B0600000000000000" pitchFamily="34" charset="-122"/>
                <a:sym typeface="+mn-ea"/>
              </a:rPr>
            </a:br>
            <a:br>
              <a:rPr lang="zh-CN" altLang="en-US" sz="1600" b="1" dirty="0">
                <a:latin typeface="思源黑体 CN Medium" panose="020B0600000000000000" pitchFamily="34" charset="-122"/>
                <a:ea typeface="思源黑体 CN Medium" panose="020B0600000000000000" pitchFamily="34" charset="-122"/>
                <a:sym typeface="+mn-ea"/>
              </a:rPr>
            </a:br>
            <a:r>
              <a:rPr lang="en-US" altLang="zh-CN" sz="1600" b="1" dirty="0">
                <a:solidFill>
                  <a:schemeClr val="accent6"/>
                </a:solidFill>
                <a:highlight>
                  <a:srgbClr val="FFFF00"/>
                </a:highlight>
                <a:latin typeface="思源黑体 CN Medium" panose="020B0600000000000000" pitchFamily="34" charset="-122"/>
                <a:ea typeface="思源黑体 CN Medium" panose="020B0600000000000000" pitchFamily="34" charset="-122"/>
                <a:sym typeface="+mn-ea"/>
              </a:rPr>
              <a:t>1</a:t>
            </a:r>
            <a:r>
              <a:rPr lang="zh-CN" altLang="en-US" sz="1600" b="1" dirty="0">
                <a:solidFill>
                  <a:schemeClr val="accent6"/>
                </a:solidFill>
                <a:highlight>
                  <a:srgbClr val="FFFF00"/>
                </a:highlight>
                <a:latin typeface="思源黑体 CN Medium" panose="020B0600000000000000" pitchFamily="34" charset="-122"/>
                <a:ea typeface="思源黑体 CN Medium" panose="020B0600000000000000" pitchFamily="34" charset="-122"/>
                <a:sym typeface="+mn-ea"/>
              </a:rPr>
              <a:t>、营业收入确定股价趋势和空间高度</a:t>
            </a:r>
            <a:br>
              <a:rPr lang="zh-CN" altLang="en-US" sz="1600" b="1" dirty="0">
                <a:solidFill>
                  <a:schemeClr val="accent6"/>
                </a:solidFill>
                <a:highlight>
                  <a:srgbClr val="FFFF00"/>
                </a:highlight>
                <a:latin typeface="思源黑体 CN Medium" panose="020B0600000000000000" pitchFamily="34" charset="-122"/>
                <a:ea typeface="思源黑体 CN Medium" panose="020B0600000000000000" pitchFamily="34" charset="-122"/>
                <a:sym typeface="+mn-ea"/>
              </a:rPr>
            </a:br>
            <a:r>
              <a:rPr lang="en-US" altLang="zh-CN" sz="1600" b="1" dirty="0">
                <a:solidFill>
                  <a:schemeClr val="accent6"/>
                </a:solidFill>
                <a:highlight>
                  <a:srgbClr val="FFFF00"/>
                </a:highlight>
                <a:latin typeface="思源黑体 CN Medium" panose="020B0600000000000000" pitchFamily="34" charset="-122"/>
                <a:ea typeface="思源黑体 CN Medium" panose="020B0600000000000000" pitchFamily="34" charset="-122"/>
                <a:sym typeface="+mn-ea"/>
              </a:rPr>
              <a:t>2</a:t>
            </a:r>
            <a:r>
              <a:rPr lang="zh-CN" altLang="en-US" sz="1600" b="1" dirty="0">
                <a:solidFill>
                  <a:schemeClr val="accent6"/>
                </a:solidFill>
                <a:highlight>
                  <a:srgbClr val="FFFF00"/>
                </a:highlight>
                <a:latin typeface="思源黑体 CN Medium" panose="020B0600000000000000" pitchFamily="34" charset="-122"/>
                <a:ea typeface="思源黑体 CN Medium" panose="020B0600000000000000" pitchFamily="34" charset="-122"/>
                <a:sym typeface="+mn-ea"/>
              </a:rPr>
              <a:t>、公司利润情况确定股价的弹性</a:t>
            </a:r>
            <a:br>
              <a:rPr lang="zh-CN" altLang="en-US" sz="1600" b="1" dirty="0">
                <a:latin typeface="思源黑体 CN Medium" panose="020B0600000000000000" pitchFamily="34" charset="-122"/>
                <a:ea typeface="思源黑体 CN Medium" panose="020B0600000000000000" pitchFamily="34" charset="-122"/>
                <a:sym typeface="+mn-ea"/>
              </a:rPr>
            </a:br>
            <a:br>
              <a:rPr lang="zh-CN" altLang="en-US" sz="1600" b="1" dirty="0">
                <a:latin typeface="思源黑体 CN Medium" panose="020B0600000000000000" pitchFamily="34" charset="-122"/>
                <a:ea typeface="思源黑体 CN Medium" panose="020B0600000000000000" pitchFamily="34" charset="-122"/>
                <a:sym typeface="+mn-ea"/>
              </a:rPr>
            </a:br>
            <a:br>
              <a:rPr lang="zh-CN" altLang="en-US" sz="1600" b="1" dirty="0">
                <a:latin typeface="思源黑体 CN Medium" panose="020B0600000000000000" pitchFamily="34" charset="-122"/>
                <a:ea typeface="思源黑体 CN Medium" panose="020B0600000000000000" pitchFamily="34" charset="-122"/>
                <a:sym typeface="+mn-ea"/>
              </a:rPr>
            </a:br>
            <a:endParaRPr lang="zh-CN" altLang="en-US" sz="1600" b="1" dirty="0">
              <a:latin typeface="思源黑体 CN Medium" panose="020B0600000000000000" pitchFamily="34" charset="-122"/>
              <a:ea typeface="思源黑体 CN Medium" panose="020B0600000000000000" pitchFamily="34" charset="-122"/>
              <a:sym typeface="+mn-ea"/>
            </a:endParaRPr>
          </a:p>
        </p:txBody>
      </p:sp>
      <p:sp>
        <p:nvSpPr>
          <p:cNvPr id="5" name="文本框 4"/>
          <p:cNvSpPr txBox="1"/>
          <p:nvPr>
            <p:custDataLst>
              <p:tags r:id="rId5"/>
            </p:custDataLst>
          </p:nvPr>
        </p:nvSpPr>
        <p:spPr>
          <a:xfrm>
            <a:off x="412750" y="894715"/>
            <a:ext cx="5282565" cy="899862"/>
          </a:xfrm>
          <a:prstGeom prst="rect">
            <a:avLst/>
          </a:prstGeom>
          <a:noFill/>
        </p:spPr>
        <p:txBody>
          <a:bodyPr wrap="square" rtlCol="0">
            <a:spAutoFit/>
          </a:bodyPr>
          <a:lstStyle/>
          <a:p>
            <a:pPr lvl="0" algn="l">
              <a:lnSpc>
                <a:spcPct val="120000"/>
              </a:lnSpc>
              <a:buClrTx/>
              <a:buSzTx/>
              <a:buFontTx/>
            </a:pP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新的机遇</a:t>
            </a:r>
            <a:br>
              <a:rPr lang="en-US" altLang="zh-CN"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b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市场的错误估值</a:t>
            </a:r>
            <a:br>
              <a:rPr lang="en-US" altLang="zh-CN"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br>
            <a:r>
              <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未来能有主升浪的个股越来越少</a:t>
            </a:r>
            <a:endParaRPr lang="zh-CN" altLang="en-US" sz="15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014730"/>
          </a:xfrm>
          <a:prstGeom prst="rect">
            <a:avLst/>
          </a:prstGeom>
          <a:noFill/>
        </p:spPr>
        <p:txBody>
          <a:bodyPr wrap="square" rtlCol="0">
            <a:spAutoFit/>
          </a:bodyPr>
          <a:lstStyle/>
          <a:p>
            <a:pPr algn="ctr" fontAlgn="auto"/>
            <a:r>
              <a:rPr lang="zh-CN" altLang="en-US" sz="6000">
                <a:solidFill>
                  <a:schemeClr val="bg1"/>
                </a:solidFill>
                <a:latin typeface="思源黑体 CN Bold" panose="020B0800000000000000" charset="-122"/>
                <a:ea typeface="思源黑体 CN Bold" panose="020B0800000000000000" charset="-122"/>
                <a:sym typeface="+mn-ea"/>
              </a:rPr>
              <a:t>后</a:t>
            </a:r>
            <a:r>
              <a:rPr lang="en-US" altLang="zh-CN" sz="6000">
                <a:solidFill>
                  <a:schemeClr val="bg1"/>
                </a:solidFill>
                <a:latin typeface="思源黑体 CN Bold" panose="020B0800000000000000" charset="-122"/>
                <a:ea typeface="思源黑体 CN Bold" panose="020B0800000000000000" charset="-122"/>
                <a:sym typeface="+mn-ea"/>
              </a:rPr>
              <a:t>4000</a:t>
            </a:r>
            <a:r>
              <a:rPr lang="zh-CN" altLang="en-US" sz="6000">
                <a:solidFill>
                  <a:schemeClr val="bg1"/>
                </a:solidFill>
                <a:latin typeface="思源黑体 CN Bold" panose="020B0800000000000000" charset="-122"/>
                <a:ea typeface="思源黑体 CN Bold" panose="020B0800000000000000" charset="-122"/>
                <a:sym typeface="+mn-ea"/>
              </a:rPr>
              <a:t>点行情的新坐标</a:t>
            </a:r>
            <a:endParaRPr lang="zh-CN" altLang="en-US" sz="60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DIAGRAM_VIRTUALLY_FRAME" val="{&quot;height&quot;:350.85,&quot;left&quot;:329.75,&quot;top&quot;:108.9,&quot;width&quot;:519.35}"/>
</p:tagLst>
</file>

<file path=ppt/tags/tag27.xml><?xml version="1.0" encoding="utf-8"?>
<p:tagLst xmlns:p="http://schemas.openxmlformats.org/presentationml/2006/main">
  <p:tag name="KSO_WM_DIAGRAM_VIRTUALLY_FRAME" val="{&quot;height&quot;:350.85,&quot;left&quot;:329.75,&quot;top&quot;:108.9,&quot;width&quot;:519.35}"/>
</p:tagLst>
</file>

<file path=ppt/tags/tag28.xml><?xml version="1.0" encoding="utf-8"?>
<p:tagLst xmlns:p="http://schemas.openxmlformats.org/presentationml/2006/main">
  <p:tag name="KSO_WM_DIAGRAM_VIRTUALLY_FRAME" val="{&quot;height&quot;:350.85,&quot;left&quot;:329.75,&quot;top&quot;:108.9,&quot;width&quot;:519.35}"/>
</p:tagLst>
</file>

<file path=ppt/tags/tag29.xml><?xml version="1.0" encoding="utf-8"?>
<p:tagLst xmlns:p="http://schemas.openxmlformats.org/presentationml/2006/main">
  <p:tag name="KSO_WM_BEAUTIFY_FLAG" val=""/>
  <p:tag name="KSO_WM_DIAGRAM_VIRTUALLY_FRAME" val="{&quot;height&quot;:350.8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50.85,&quot;left&quot;:329.75,&quot;top&quot;:108.9,&quot;width&quot;:519.35}"/>
</p:tagLst>
</file>

<file path=ppt/tags/tag31.xml><?xml version="1.0" encoding="utf-8"?>
<p:tagLst xmlns:p="http://schemas.openxmlformats.org/presentationml/2006/main">
  <p:tag name="KSO_WM_BEAUTIFY_FLAG" val=""/>
  <p:tag name="KSO_WM_DIAGRAM_VIRTUALLY_FRAME" val="{&quot;height&quot;:350.85,&quot;left&quot;:329.75,&quot;top&quot;:108.9,&quot;width&quot;:519.35}"/>
</p:tagLst>
</file>

<file path=ppt/tags/tag32.xml><?xml version="1.0" encoding="utf-8"?>
<p:tagLst xmlns:p="http://schemas.openxmlformats.org/presentationml/2006/main">
  <p:tag name="KSO_WM_BEAUTIFY_FLAG" val=""/>
  <p:tag name="KSO_WM_DIAGRAM_VIRTUALLY_FRAME" val="{&quot;height&quot;:350.85,&quot;left&quot;:329.75,&quot;top&quot;:108.9,&quot;width&quot;:519.35}"/>
</p:tagLst>
</file>

<file path=ppt/tags/tag33.xml><?xml version="1.0" encoding="utf-8"?>
<p:tagLst xmlns:p="http://schemas.openxmlformats.org/presentationml/2006/main">
  <p:tag name="KSO_WM_BEAUTIFY_FLAG" val=""/>
  <p:tag name="KSO_WM_DIAGRAM_VIRTUALLY_FRAME" val="{&quot;height&quot;:350.85,&quot;left&quot;:329.75,&quot;top&quot;:108.9,&quot;width&quot;:519.35}"/>
</p:tagLst>
</file>

<file path=ppt/tags/tag34.xml><?xml version="1.0" encoding="utf-8"?>
<p:tagLst xmlns:p="http://schemas.openxmlformats.org/presentationml/2006/main">
  <p:tag name="KSO_WM_DIAGRAM_VIRTUALLY_FRAME" val="{&quot;height&quot;:350.85,&quot;left&quot;:329.75,&quot;top&quot;:108.9,&quot;width&quot;:519.35}"/>
</p:tagLst>
</file>

<file path=ppt/tags/tag35.xml><?xml version="1.0" encoding="utf-8"?>
<p:tagLst xmlns:p="http://schemas.openxmlformats.org/presentationml/2006/main">
  <p:tag name="KSO_WM_BEAUTIFY_FLAG" val=""/>
  <p:tag name="KSO_WM_DIAGRAM_VIRTUALLY_FRAME" val="{&quot;height&quot;:350.85,&quot;left&quot;:329.75,&quot;top&quot;:108.9,&quot;width&quot;:519.35}"/>
</p:tagLst>
</file>

<file path=ppt/tags/tag36.xml><?xml version="1.0" encoding="utf-8"?>
<p:tagLst xmlns:p="http://schemas.openxmlformats.org/presentationml/2006/main">
  <p:tag name="KSO_WM_BEAUTIFY_FLAG" val=""/>
  <p:tag name="KSO_WM_DIAGRAM_VIRTUALLY_FRAME" val="{&quot;height&quot;:350.85,&quot;left&quot;:329.75,&quot;top&quot;:108.9,&quot;width&quot;:519.35}"/>
</p:tagLst>
</file>

<file path=ppt/tags/tag37.xml><?xml version="1.0" encoding="utf-8"?>
<p:tagLst xmlns:p="http://schemas.openxmlformats.org/presentationml/2006/main">
  <p:tag name="KSO_WM_BEAUTIFY_FLAG" val=""/>
  <p:tag name="KSO_WM_DIAGRAM_VIRTUALLY_FRAME" val="{&quot;height&quot;:350.85,&quot;left&quot;:329.75,&quot;top&quot;:108.9,&quot;width&quot;:519.35}"/>
</p:tagLst>
</file>

<file path=ppt/tags/tag38.xml><?xml version="1.0" encoding="utf-8"?>
<p:tagLst xmlns:p="http://schemas.openxmlformats.org/presentationml/2006/main">
  <p:tag name="KSO_WM_DIAGRAM_VIRTUALLY_FRAME" val="{&quot;height&quot;:350.85,&quot;left&quot;:329.75,&quot;top&quot;:108.9,&quot;width&quot;:519.35}"/>
</p:tagLst>
</file>

<file path=ppt/tags/tag39.xml><?xml version="1.0" encoding="utf-8"?>
<p:tagLst xmlns:p="http://schemas.openxmlformats.org/presentationml/2006/main">
  <p:tag name="KSO_WM_BEAUTIFY_FLAG" val=""/>
  <p:tag name="KSO_WM_DIAGRAM_VIRTUALLY_FRAME" val="{&quot;height&quot;:350.85,&quot;left&quot;:329.75,&quot;top&quot;:108.9,&quot;width&quot;:519.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350.85,&quot;left&quot;:329.75,&quot;top&quot;:108.9,&quot;width&quot;:519.35}"/>
</p:tagLst>
</file>

<file path=ppt/tags/tag41.xml><?xml version="1.0" encoding="utf-8"?>
<p:tagLst xmlns:p="http://schemas.openxmlformats.org/presentationml/2006/main">
  <p:tag name="KSO_WM_BEAUTIFY_FLAG" val=""/>
  <p:tag name="KSO_WM_DIAGRAM_VIRTUALLY_FRAME" val="{&quot;height&quot;:350.85,&quot;left&quot;:329.75,&quot;top&quot;:108.9,&quot;width&quot;:519.35}"/>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DIAGRAM_VIRTUALLY_FRAME" val="{&quot;height&quot;:434.301811023622,&quot;left&quot;:72.05,&quot;top&quot;:65.54433070866142,&quot;width&quot;:933.9}"/>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DIAGRAM_VIRTUALLY_FRAME" val="{&quot;height&quot;:434.301811023622,&quot;left&quot;:72.05,&quot;top&quot;:65.54433070866142,&quot;width&quot;:933.9}"/>
</p:tagLst>
</file>

<file path=ppt/tags/tag54.xml><?xml version="1.0" encoding="utf-8"?>
<p:tagLst xmlns:p="http://schemas.openxmlformats.org/presentationml/2006/main">
  <p:tag name="KSO_WM_DIAGRAM_VIRTUALLY_FRAME" val="{&quot;height&quot;:434.301811023622,&quot;left&quot;:72.05,&quot;top&quot;:65.54433070866142,&quot;width&quot;:933.9}"/>
</p:tagLst>
</file>

<file path=ppt/tags/tag55.xml><?xml version="1.0" encoding="utf-8"?>
<p:tagLst xmlns:p="http://schemas.openxmlformats.org/presentationml/2006/main">
  <p:tag name="KSO_WM_DIAGRAM_VIRTUALLY_FRAME" val="{&quot;height&quot;:434.301811023622,&quot;left&quot;:72.05,&quot;top&quot;:65.54433070866142,&quot;width&quot;:933.9}"/>
</p:tagLst>
</file>

<file path=ppt/tags/tag56.xml><?xml version="1.0" encoding="utf-8"?>
<p:tagLst xmlns:p="http://schemas.openxmlformats.org/presentationml/2006/main">
  <p:tag name="KSO_WM_DIAGRAM_VIRTUALLY_FRAME" val="{&quot;height&quot;:434.301811023622,&quot;left&quot;:72.05,&quot;top&quot;:65.54433070866142,&quot;width&quot;:933.9}"/>
</p:tagLst>
</file>

<file path=ppt/tags/tag57.xml><?xml version="1.0" encoding="utf-8"?>
<p:tagLst xmlns:p="http://schemas.openxmlformats.org/presentationml/2006/main">
  <p:tag name="KSO_WM_DIAGRAM_VIRTUALLY_FRAME" val="{&quot;height&quot;:434.301811023622,&quot;left&quot;:72.05,&quot;top&quot;:65.54433070866142,&quot;width&quot;:933.9}"/>
</p:tagLst>
</file>

<file path=ppt/tags/tag58.xml><?xml version="1.0" encoding="utf-8"?>
<p:tagLst xmlns:p="http://schemas.openxmlformats.org/presentationml/2006/main">
  <p:tag name="KSO_WM_DIAGRAM_VIRTUALLY_FRAME" val="{&quot;height&quot;:434.301811023622,&quot;left&quot;:72.05,&quot;top&quot;:65.54433070866142,&quot;width&quot;:933.9}"/>
</p:tagLst>
</file>

<file path=ppt/tags/tag59.xml><?xml version="1.0" encoding="utf-8"?>
<p:tagLst xmlns:p="http://schemas.openxmlformats.org/presentationml/2006/main">
  <p:tag name="KSO_WM_DIAGRAM_VIRTUALLY_FRAME" val="{&quot;height&quot;:434.301811023622,&quot;left&quot;:72.05,&quot;top&quot;:65.54433070866142,&quot;width&quot;:933.9}"/>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8.xml><?xml version="1.0" encoding="utf-8"?>
<p:tagLst xmlns:p="http://schemas.openxmlformats.org/presentationml/2006/main">
  <p:tag name="KSO_WPP_MARK_KEY" val="5d6e9262-ca8a-4070-8ad5-698f89e303ea"/>
  <p:tag name="COMMONDATA" val="eyJoZGlkIjoiOWY4MjQyNDc1NWE5NGE3YmJhMmZmNzIzZDc5YmE1NGIifQ=="/>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NDYyMTk3MDY3Mzc4IiwKCSJHcm91cElkIiA6ICI4MjY3MzMxMTQiLAoJIkltYWdlIiA6ICJpVkJPUncwS0dnb0FBQUFOU1VoRVVnQUFBazhBQUFGSkNBSUFBQUFORkY2NUFBQUFBWE5TUjBJQXJzNGM2UUFBSUFCSlJFRlVlSnp0M1hkMEZQWCsvL0hQOW1UVEt6VVFJSVNxMHFXSWdvb1ZLYUlVdVNpZ0loYnVGYjZvM0loWEJDeS9pMUlzV0xBQWdpUmVCUVJFYVNwSUNRaEtNVWhKSVJBZ0NZRzBUYkxaK3Z0amRBMUxnQTJ3bWQzSjgzSHV1V2QyZG5ibXZSeVRWejR6bjZKeU9wMENBQUJGVTh0ZEFBQUFYa2ZhQVFDVWo3UURBQ2dmYVFjQVVEN1NEZ0NnZktRZEFFRDVTRHNBZ1BLUmRnQUE1U1B0QUFES1I5b0JBSlNQdEFNQUtCOXBCd0JRUHRJT0FLQjhwQjBBUVBsSU93Q0E4cEYyQUFEbEkrMEFBTXBIMmdFQWxJKzBBd0FvSDJrSEFGQSswZzRBb0h5a0hRQkErVWc3QUlEeWtYWUFBT1VqN1FBQXlrZmFBUUNVajdRREFDZ2ZhUWNBVUQ3U0RnQ2dmRnE1Q3dCOG5kUHB0RmdzRm92RlpyUEpWWU5LcGRKb05GcXRWcS9YYXpRYXVjb0EvSmZLNlhUS1hRUGdvNXhPWjBWRlJXVmxwZHlGbkVlbjB4bU5ScldhR3pOQURaQjJRUFdjVG1kSlNZbkQ0WkM3a09vRkJ3ZnJkRHE1cXdEOEJuOGVBdFV6bVV3K0czVlNlVExlV1FYOERta0hWTU5zTnZ0K2xwaE1KdTdOQUI0aTdZQnFtTTFtdVV1NFBLZlQ2UmQxQXI2QXRBUGNXU3dXZjJreldTd1d1VXNBL0FOcEI3aXpXcTF5bCtBcGg4UGh5dzhYQWQ5QjJnSHVmUCtKWFZWMnUxM3VFZ0EvUU5vQjd2eXJ0ZVF2TjEwQmVaRjJnSDhqN1FCUGtIYkF0WlNVbFBUVFR6OWQ5akNyMVRwMjdOaDc3cm1IYmlaQTdTRHRnR3ZwdHR0dW16NTkrdG16Wnk5OTJIdnZ2VmRZV0JnVkZUVjM3dHphS2cybzA1Z1ZHcmdxSTBlT2RHdWZPUnlPOGVQSFY5MlRsSlRVc1dOSDE4dlBQLzk4K2ZMbEgzLzhjVWhJeU9qUm8yTmlZc2FNR1ZPTEpRTjFFV2tIWEpYczdPdzMzM3d6T2pwYUNISDY5T21zckt5ZVBYdFdQZUNGRjE2b3FLaVF0cDFPNTRJRkM1WXNXVEo3OXV6RXhFUWh4RHZ2dlBQMDAwK2JUS2Fubm5xS3hRMEE3eUh0Z0t0eS9mWFhKeVFrU0dtM2FORWl1OTMrOE1NUFZ6M2d1dXV1Q3drSkVVSVVGUlc5K3VxcisvZnZuemR2bnF1cGw1aVlPSC8rL01tVEp4ODRjQ0FwS1NrK1BsNm03d0VvSEdzZ0FPNEtDd3V2NEZQcDZlbGp4b3hadG14WjQ4YU5MM3gzNDhhTnMyYk5pbzJOZmVXVlYrclZxK2YyYm5GeDhjeVpNMy83N2JkeDQ4YlY5SzZtMFdnMEdBeFhVREJRcDVCMnFLUE9uajJia1pGaC9ZdkZZbkZ0MzMzMzNSNmVaT2JNbVJzMmJKQzJiVGFieldZTENBaTQ4TER3OFBESEgzLzh6Smt6R28zbWswOCtrWFphclZhbjA2blg2NldYSTBlT2JOS2tTZjM2OVR0MDZGQ2pMMExhQVo0ZzdhQmsyZG5acDArZlBudjI3TGx6NTZUL2wxeTY5ZmJGRjE5NGVQN0t5a3BwNHBVZmYvenhndzgrV0x4NHNTdDRrcE9UZCs3Y09XZk9IR25sY2FQUjZQYlp1WFBubXMzbUtWT21YT21YK3hOcEIzaUM1M1pRanNyS3lxeXNySXlNakt5c3JLTkhqMlpsWlYxaXhzdnc4UENFaEFTZFRxZlQ2ZlI2dmU0djFUYk9Mc1pnTUJnTWhwS1Nrdm56NXc4ZVBEZ3lNbExhWDFoWW1KeWNQSDM2OUtDZ29LckhsNWVYdS82K3ROdnROcHV0ckt6TTlhN2J3UUN1SWRwMjhHLzUrZm5idDI4L2RPaFFabWJtaVJNbjNONk5pSWlJajQrUGlvcUtqbzZPakl5TWlvcUtqSXlNam82V09wVmNURTJmMjVXVmxTMWZ2andsSmFWZXZYckRoZzNyMUtuVHM4OCtlLzMxMXovLy9QTnVSL2JyMTg4MVhNSHRUcVlRWXYzNjlWZlFTcU50QjNpQ3RJTmZTazlQMzdGalIycHFhbVptWnRYOTllclZhOUdpUlVKQ1FrSkNRc3VXTGNQRHc2L2c1RmZXUzhWcXRhNWJ0KzdkZDk4dEtpcUtpWWxac21SSldGallKWTduVGlaUW03aVRDWCt5WjgrZVhidDIvZnp6ejFVRHFVT0hEcDA2ZFpMaUxUZzRXSmJDVENiVDFxMWJ2LzMyVzZ2Vk9ucjA2RjkrK1dYdzRNRURCdzRjUG56NGhUMHdBZFErMm5id0E4WEZ4YXRYcjE2elprMXhjYkcwSnl3c3JHdlhydDI2ZGV2U3BVdGdZT0Mxdlp6bmJUdXIxZnJPTysra3BhVWRQSGl3ZnYzNjk5MTMzLzMzM3k4MUtIZnQydlhKSjU4Y09IQmd4SWdSRXlaTU9IcjA2R09QUGViMldiYzdtVUtJK2ZQbnQydlhya2JWMHJZRFBFSGF3YWZsNU9SODlkVlhQL3p3ZzlUZkpENCt2bHUzYnQyN2QyL1ZxcFZhN2ExWlhtdDBKM1BSb2tVR2c2RlRwMDdTM0NodVVsTlRuVTVuang0OTdIWjcxUTRwRnhNVUZGVFRHVlZJTzhBVHBCMTgxSjQ5ZTFhc1dMRm56eDRoaEVhanVlV1dXNFlORzlha1NaTmF1UFNWUGJlVEMya0hlSUxuZHZBdFZxdjFoeDkrV0xGaVJYWjJ0dlNyL0s2Nzdyci8vdnVqb3FMa0xnMkFIeVB0NEVQUzB0Sm16WnFWbDVjbmhJaUtpaG8wYU5BOTk5eHo0YmhzVktWU3FlUXVBZkFEcEIxOGd0bHMvdVNUVDlhc1dTT0UwT2wwdzRZTkd6cDBxRTZuazZVWXRWcnRjRGhrdWZRVjhON3pTMEJKU0R2SWIvLysvYk5telNvb0tCQkMzSERERFJNblRwUzMxNzUvcFoxV3kwOHhjSG44bkVCTzVlWGxDeFlzK1A3Nzc0VVEwZEhSNDhhTjY5Mjd0OXhGQ1oxT0o4MSs2ZnVJT3NCRC9LaEFOcWRQbjA1S1Nzck56VldyMVFNSERuemtrVWQ4cEcraFhxOTNyYi9xNDN6a1h3endmYVFkNUhIbzBLR1hYbnJKWkRLRmhJUk1temF0YmR1MmNsZjBON1ZhYlRBWUtpc3I1UzdrTXRScXRkdmdkQUFYUTlwQkJ0dTJiWHZqalRkc05sdlRwazFuekpnUkV4TWpkMFh1akVhanpXYXoyKzF5RjNJcGNrMlRCdmdqUnBlanRpVW5KeTlhdEVnSTBiVnIxeGRmZk5Gbjc4VTVuVTZUeWVTekQvQ0Nnb0pvMkFHZUkrMVFleHdPeCt6WnN6ZHQyaVNFR0RaczJDT1BQT0w3WThYTVpyT3ZQY1BUYURSR281SCtLVUNOa0hhb1BhKy8vdnFXTFZ0ME90MXp6ejNuQzMwdlBlUjBPaTBXaTlWcWRUZ2NNdDdiVkt2Vk9wM09ZRERVZENKTkFEeTNRKzFadUhEaGxpMWIxR3IxOU9uVE8zVG9JSGM1TmFCU3FhUTF5dVV1Qk1DVll4WUcxSWFOR3plbXBLUUlJYVpNbWVKZlVRZEFHVWc3ZU4xdnYvMDJaODRjSWNUWXNXUDk2QVltQUNVaDdlQmRXVmxacjd6eWlzUGg2TisvLzRNUFBpaDNPUURxS05JT1hsUlFVSkNVbEZSWldkbTllL2Vubm5wSzduSUExRjJrSGJ6RjZYVE9tREdqcUtpb1hidDJTVWxKdmovWUFJQ0NrWGJ3bGxXclZoMDVjaVE0T1BqbGwxK1dhKzBlQUpDUWR2Q0svUHo4VHovOVZBanh6RFBQaElTRXlGME9nTHFPdElOWC9QZS8vN1ZZTEYyN2RyM2xsbHZrcmdVQVNEdDR3YnAxNjlMUzBveEc0NlJKaytTdUJRQUVhWWRycjZpbzZLT1BQaEpDakJzM0xqdzhYTzV5QUVDUWRyajIzbi8vL2ZMeThnNGRPdHg1NTUxeTF3SUFmeUx0Y0MxbFoyZHYyYkpGQ0RGeDRrUzVhd0dBdjVGMnVKYVdMRmtpaE9qZnYzOXNiS3pjdFFEQTMwZzdYRFBIangvZnVuV3JWcXNkTVdLRTNMVUF3SGxrV04rdXlHSkpOeFZubDVtT2w1bUtyWlphdmpxODUrZWZmejUrL0hqTGxpMjdkZXNtN1lrUENta2VISEp6YkFPNVN3TlExOVZxMnIyVzlsdnlzWXdEeFlXMWRrWDRna2FCeG9HTjQwYzFhOWs5bXR1YkFPUlJTMm4zUjBuUnFPMC83amxYVUF2WGdzOTZJSzdaL0c0M3hSZ0M1QzRFUUoxVEcybjNlZGJSaDNmODVPMnJ3Qy9VRHdqOHFuZS9YakgxNUM0RVFOM2k5YlRia24vNmxvMXJ2SG9KK0pjZ2pmYjdXKysrS2FhKzNJVUFxRU84MnlmVFlyYy91bk9MVnk4QnYxTm10OTM5NC9lL0Y1MlR1eEFBZFloMzArNjFnM3ZUUzB1OGVnbjRJNVBOK3VZZisrV3VBa0FkNHNXME05dnRjdzhkOE43NTRkY1daUjA5VTJtV3V3b0FkWVVYMDI1ajdzbGlxOVY3NTRlL1c1UjVSTzRTQU5RVld1K2RlbFB1U2UrZEhBcXdveUJQN2hJODRuUTZMUmFMeFdLeDJXeHkxYUJTcVRRYWpWYXIxZXYxR28xR3JqSUEvK1hGdFB2bDdCbnZuUndLa0ZiazYvTU1PSjNPaW9xS3lzcEt1UXNSVHFmVFpyUFpiRGF6MmF6VDZZeEdvMXJOdEg5QURYanhCK2IzWWpyZDRWSUtmUHU1bmRQcExDa3A4WVdvYzJPMVdvdUxpNjA4SmdCcXdvdHB4ME03WE5wWmk4OEZTVlVtazhuaGNNaGR4VVdaVENZWjc2d0Nmc2RiYVZmYlUwMEQxNVRaYlBiOUxER1pUTFUvcXp2Z3A3ajFEMVREYlBicHU2d1NwOVBwRjNVQ3ZvQzBBOXhaTEJaL2FUTlpMS3laQlhpRXRBUGMrVkVIRUlmRDRjc1BGd0hmNGNVUkNFcXl0czlkZHplTUUwTDhhOC8ydHcrbmVmN0JDTDMrLzFwZjM5Z1kxTWdZTlBuWDFIMGVUQTRaYlRDY0dmS3dFR0pmNGRrTzN5MlhkaFlNZVRqS1lCQkN0Rm56NWFHUzRxdjRLcmc4MzM5aVY1WGRibWMwQW5CWmlrMDdqVXFscXNueDlvdmZ1aG9TMTB5S09pSEVZeTFhdjMva29OWGoyMXlGRnN0OWpadGVIeDRwaEhnc29mV0UzZHRyVWxRTk9COTZ2RWJIVDl5elkrN2gzNzFVakwvenI5YVN2OXgwQmVUbDAybTM2Ylo3YjYzWDhHUkZXZnpLWlMrMTcvU2Y2em9KSVZxdi92Snc2ZVViTjVYREg5WFVKTzhlMzdubDQ0ekRGKzRQMCtubWR1N2hlbmxkZU9RTDdUck0vUDIzYWsveTArMzk2d2NZM1hiR0J2eTVlT2xqTFZyM3E5L1k3ZDEvNzkyMUl1ZVk1M1hXdnFVOSt6NFVuL0RNN20zdkhUbjRjTE9XaTNyMCtkL3h6S0ZiTjhsZEYvNUUyZ0dlOE4yME02alZQYUxyQ1NFK1BQcUh6ZW5zVzYraE5QZW1KMUYzcmFpRldOcnoxc2JHSUNIRWlmS3lPR09RRU9LbDlwMSt6cy9kbkgvNnd1TVRRa0liQlFaZDdHd0JHazJyMERDM25XRjYvVFVwOVpQcW9ycXFibEV4MTRWSFN0c09wek9udk15VDA4WVlBaDVvMGx3SXNUbnZ0QkRpNmNSMlFvZ2Y4MDVkaTVLVmFmcjA2ZDkrKysyWFgzN1p0R2xURHo5U1dGZzRhdFNvTld0WUJoTHdJdDlOdSs3UjlRSTFHb3ZEOFZINm9VQ041c2JvV0NIRS9DTUhQZno0c2JKU3Jhb0dEek5LcSt1WU1PT0dMdmMyYWlMRnc1QXRHNTVLYkR1NmVhSmVyVjV4YzcrZTY3KzU4UG5aVTd1MkdiVmFhWVh1T3hzMjdoM1RZUEt2cVVYV3Yzdk4zUnhiLzRFbXpaZWZ5TnFTZDFxNldiYXpJTi96SWkvaHNZdXZJeGh0TUx6UjRjYjJmMFhkb1pLaVIxTzNiUGRzanNwSFc3VFNxOVVGbGVhMDRzSXVrZEhkb21KSXUwdElTVWxadTNadHMyYk5wazZkK3VHSEh4cU5memYwRnl4WWNHR2VMVnk0TUNJaW90YkxCT29pMzAyN1crczFGRUo4ZFR3enoxelJyMzRqdlZxZFUxNjI2bVMyaHg5UFdKVnlsUVZNU0d5WDFLNmp0UDMyNGQ5L09YZm11ZDlTK3pkcUVtMElpTkFidnU5N3p4MC9yRDF5ZmtQVFZkN3JOM1M5cTBHY0VDSStPR1RLM2wzU1RvMUs5V0w3ampHR2dDY1MydXc0azdjbzYraFZWbmhaYWlFZVQyanpXb2V1a1hxREVNTG1kUDczNE43cEIzNnQ5T3k1bEZxSUoxcTJrUmFnZHdyeFRHSTdJY1RwaW5LNnlWUnI4ZUxGNzczM1hsSlMwcTIzM3ZyUGYvN3p5U2VmbkQxN2RsUlVsUFR1NDQ4Ly9zQUREOWp0ZHRmeGdZR0JRVUVYdlJNQTROcnkzYlNyc050U3NqT2tOVCtEdE5xVTdJeHZUNTJ3MTlZaml1ZmIzUEQvT25hVHRyZmtuMzVoN3k0aFJFRmw1ZEN0RzlmMXZVZW5WamNOQ3Q1Mng0RDdmbHFYZXJhYXh0bU0zMzk5S0Q2aFNWRHd2MXExZi9kd1drNUZtZFJPYWg4V0lZVDQ0bGg2TFVTZEVHTHJIUU9rdThGQ2lGL1BGVHk2Yzh2ZXdyT2VmN3hGU09qT2d2eWRCZm5Mc2pNMEtwVlRpSlRzak4zbkNyeFdyNzhxS1NsNS9mWFh0Mi9mL3VxcnI5NSsrKzFDaUhuejVyM3d3Z3VqUjQvKzk3Ly8zYk5uVCttd1VhTkdOV25TUk5vdUtDam8xNjlmOSs3ZG4zamlpWkNRa0tLaW9ydnV1c3RxdFc3YXhBTlJ3Q3Q4TiszZU9MalB0YjB5SjN0bGpxZXR1cXVrVmFuZTZORHQvOXBjTDczTU5KWGV2MldENWEvRzBJOTVwNS84WmV2SE45NHNoSWcyQlB4d2UvOW45MnovS1AyUUVPSzd2bmYxam1uZ09vOUJvNUdlMWFVUEhHWnpPS1Z0NmEzNzQ1cVpoc2E3amh5K2JkT2FrOGU5OFYwNlJVWkxHMG43ZnBsMWNKK3RobjhySEMwdEdiN3RCOWZMTWFtYnIzV0Jmcy9wZEs1ZHUzYisvUG1Sa1pHZmZmWlo4K2JOcGYyaG9hSHZ2dnZ1Ung5OU5ISGl4TDU5KzQ0ZE96WXhNVkVJOGZiYmIydTFXaUhFMTE5L2ZlN2NPU0ZFNjlhdDMzcnJMZW01M1cyMzNTYjNGd0lVeTNmVDdpcUY2WFR6T3ZmMDhPQ1ZPY2VrTkcwVWFFeSs2YmFiWXVwTCs0K1VGdmZiOU8xWlMrWG5QZnIwcmQ5UUNERjg2NlpQTWc1clZlcjN1dmJTcUZTQkdzMkgzWG9QYWh6LzJNNHRnUnB0a0xhYWYwK0RXbU00L3dGaXdQbnJrMm5QN3p1cUVqVWFPaUhVUXVqVmwxbndiTTRmQjdRcXRmYjhFenVFMCtKWFhlMTlVRXBLeW9jZmZqaG16SmhWcTFhTkdUUG13Z01lZmZUUnZYdjNUcDgrZmZIaXhVS0kwYU5IUy91TGk0c0hEQmhRNi9VQ2RaZGkweTVRbzMya2VhS0hCeDhyTTBscDkyN1hYcTZvMjFkNDlvNGYxdVpYbW9VUU1RR0JVbWZMQUkxV0NQRmgraDk1NXZJdmV0MFdxTkVJSVc2dDN6REdFREIxM3kvUmhvQUxUMzVuZzdqeExkc0lJZjU3Y0YrMTY1ZTZkVlJ4UmFhSFRiSDc0NXI5ci9mdGx6Nm1ZdmpZQzNlbUZSZTIvL1lyVHk3aFBVdVdMSkczZ0dyZGUrKzlIaDQ1YU5DZzIyKy9QVG82K3NFSEg1Ukc2VzNldlBucnI3OSsrKzIzcFFNQ0FnSTBHbzNKWkNvckszdnV1ZWRhdG13cDdTOHNMTFRaYkF3ZUFHcU5ZdFB1eXZ4cjkvWStzUTNEOWZvdmpxV1AyL2x6bWYyaWMycXN6TW51L04zeXozdjI3UndaUGVXM1haZVlKTVUxQXUrWHMyYzh1Ui9iOEs4eERDYWIzOHhmZGNXV0xsMHFkd25WOER6dEFnSUNEQWFEMld5VzFoWVhRbWcwR3RlMk5BbVp3K0VJRGc1ZXNtVEpzbVhMcXZiQXpNckttak5uanNWaXljbkpzZGxzV1ZsWjN2azJBSVNTMDY2ZzB0enhyMm0zTGl1M29semFPRjVlOXRRdlc4UDErdmVQL25IWlQvMVJVdFI5M2NyUnpSTmRZOTBPM3pmMHd2RjJXdldmTnhBLzc5bDNvYk9QMjd0UDdQcDU2YkgwcW52YWhvVkxHNmYvcXVyU2pwV1ZMc284VXUxYm81cTFWS3RVUW9ocUQvQnd5SjFYalJ3NVV1NFNybFphV3RyNDhlTmRMeDBPaDkxdWwvcXFTTzY0NDQ3Ly9PYy9Rb2podzRkblptYSs4TUlMMzMvL3ZkRm8vT0NERDRRUXAwNmRldSs5OTB3bTA2eFpzenAxNmlUVGx3Q1VUN0ZwWjNNNmE5VC8wR1ZaZGthTnJsSjFCcFlnYmZXUDdpUnVqK3NrdWd0bU9PeFRyNkcwY2VTU0hmMzd4RGJZYzY2ZzFHYmRmYTVnOUVYNmp3eVBiMkZRYVlRUUZ6dEFkdi80eHova0xxRWFoWVdGbmgvY3ZuMzdlZlBtcGFhbVB2MzAwMEtJalJzM3BxU2tMRml3UUFpUm1wcTZmZnYyU1pNbVNVZXFWS3FXTFZ2dTM3OS85ZXJWOCtiTisrQ0REOXEyYmZ2OTk5K1hsWldOR2pWcTl1elorZm5YWnZBbGdBc3BOdTFrTVh6ckp1bkIzcFMyTi96dmVGYUdxVVFJMGI5UmszKzFhaStFbUg3ZzE1L1A1QW9od25UNjRyK0duS2VkZndzMFNLTWQwUGpQT1RpMm5jbTl4TFhtZHU3UktqVDg4NnlqNDNiOTdNM3ZoTXRyMGFMRjY2Ky9ickZZSms2YzZOcDUrUERobDE5K1dXclZTZmJzMlhQbXpKbmMzTnp3OFBDWFgzNVp5ais5WGw5V1ZpYUVTRTlQbnp0MzdzY2ZmeXpUbHdBVWpxblRyNld0Wi9JMjVwN3NGVlB2dHZxTi90VzYvUzluOHpmbW5qeFVYQ1M5ZTZEbzNNYmNrM3NMQzJiZTBHVnNpMWJieitSdXpEMTUybHhSOVF4UEpiWU4wZXFFRUNWVzY4K1hUTHNRblQ1QW8zRk5CZ1laaFllSHYvMzIydzZIbytwcWMvdjM3My8rK2VkNzllcmwydE81YytjbFM1YjA3Tmx6K3ZUcGI3MzFsdHRKMnJScGs1MmRMU1VmZ0d0T2dXMjcrS0RnTnp0MXY0SVA3amlUOTlhaEExZDU5WmZhZDV4MlhXY2hSTXVRc0s1UnNSdHpUN29kOEdiSDdxMUR3NlgvRGR5ODdrU1ZoMmROZzRKZmJQL243QzNKMmVrVlZlYmR1SkRVLy9Oa3hVVi9PV3BVS2wxTjVrN0RGY2pOelhVTktoQkNiTml3d1dhemxaZVgzM1hYWGRLZVdiTm1TZDFlM0dZSWs1WWRUMHRMeThqSXlNdkxLeWtwZWZIRkYrMTJlMXBhV3JkdTNXcjlld0RLcDhDMEM5Y2Joc1ExdThJUFgwWGFhVlNxZDd2MGtnWWJXQjJPNGRzMlNWR25VWjgzek8xZmU3WTNEdzd0SFZ1L1kwVFV6anNIM2Z2VDk3OFZuaFZDaEdoMVgvVytQVXlubHo3K1J0cStxcCt5T1A1TXZtWkJvWWRLaWhPQ1EwTjFPaUZFbHFuMFl2WGMzVEJPNnFKU1dnZjZkc29sSmliR2swRVVCb1BobTIrK2NiMWN0bXhaYW1wcSsvYnQwOUxTVnExYTFiUnAwMEdEQmpWdTNOaG9OTzdidDQrMEE3eEJnV2tubDhkYnRKYWlyc1JxSGJYOXh4N1JzUzFEd213T3g4Ti9EZnVyc051RUVNVlc2NTAvcnYyNmQ3KzdHOFkxQ0RUK2RQdDliZGQ4YVhVNFZ0NXlSNWZJR09uSTE5TDJacFdkRjJNbnlzc2FCQnFGRUt2NzNKbHJMbzgxQkVyN0R4YWYxNTlpNzkzM056SUdGVm9xTFE1SHE5QS8rM2FtRmRXZ3p3VnFSS1BSUkVkSGUzS2txei9POU9uVHErNnZka3c2Z0d0T2dXbDNwS1NveDdwdlBEalEzVm1MK1dxdXV5RGowT0M0K0JZaG9RTitXbmV3cEdoZWx4N3hRU0d1ZDUxQ3BQMlZUQlYyKzZBdDY1ZjJ2UFdCSnMzbUgwazdXVkYrUTNoa2krQlE2ZDBmODA3Ti9QMVh0NU4vZFR4VFduOUFvMUs1QmpsVU91eHVkMHEzbmNsN0tyR3QyeUQzQmVtSHJ1WjdBWUFDS0REdHl1MzJhbWRxOWphNzB6bDgyeWFWVUoyelZFcGp5VjFwVjJTeC9QZVBmY2ZLVEs2RExRN0g4RzJiUnA1TVdKeDFWQWl4citoY240MXJ0dDR4NEdocDhlQXQ2eStjUldYZTRkK2pEQUVQeFNjME5nYXBoS2gwMkE4VkYwM2R2L3ZFK1dQbWZzby85V1JpVytuT3FWT0k3TExTZHc2bmZacDVtYVh2NE5kVU5WbTFHS2l6VkY2YXU4Z3BoUHFMQmQ0NHM3OElVR3QwYXJYTjZiQTdQWjJPOHZyd3lQVFM0dkpMZGs3eGtGb0lweEMrUHkyVjg2SEg1UzZoR3NYRnhRNy9tVUUwSkNSRWUvRlJuZ0FrL0pCNGk5bGhOenRxbGx2N0x6NzlXRTM1emE5cW42UldxLzBvN1lnNndCUDBVQWZjNlhRNnVVdndGRkVIZUlpMEE5enA5WHE1Uy9DVXdXQ1F1d1RBUDVCMmdEdTFXdTBYS2FKV3EvMG9tQUY1ZVN2dDZDVUd2MlkwR2pYVnplTHRVNEtEZytVdUFmQWJYbXpiQldsNG9vQkxDZlB0eDJNKzN0Y3hLQ2pJOS9NWThCMWVUTHY2Z1lIZU96a1VJQ0VrVE80U0xrV2xVb1dFaEFUNjNuL0dHbzBtSkNTRWU1aEFqWGp4VDljYklxSXlMajZMSTlBN3ByN2NKVnlldERxNXhXS1JWaUczWDR2UmtGZEdyVmJyZERxRHdVQ1REcmdDWGt5N3pwSFJ5MDhjODk3NTRlOXVxOTlJN2hJOG9sS3BEQWFEWC9SYkFYQXhYcnlUT2FKcGd2ZE9EbjhYcHRQZDdpZHBCMEFCdkpoMnpZSkRIbW5XMG52bmgxK2IzT2FHQU83SUFhZ3QzaDF2OTUvck9nZjdjSzgyeUNVeEpHenFYK3ZXQWtBdDhHN2FOUThPV1hIekhWNjlCUHpSZ2h0N3kxMENnTHJGNjNPcDNGNi8wY1piNzRubUNULys4dVZOdDkwYzIwRHVLZ0RVTGQ1YThjZk5tVXJ6azd1MmZuMGlxeGF1Qlo4Vm9kZW4zSFI3UHpxbkFLaDF0WlIya3RTQy9NK3pqbjZUYyt4a1JYbXRYUlMrNExxd2lBZWFOSi9RcWwyRW5sWStBQm5VYXRxNWJNay9uV2txUFZiRzJITkYyYlJwVTI1dWJ0dTJiVHQyN0NpRUNOUHBtd1FGTncwS1Rnd0pEL1h0U2NJQUtKNDhhUWRGT25UbzBNU0pFL1Y2L2VMRmk4UENmSHBXTUFCMURTdis0SnBwM2JwMTE2NWRMUlpMU2txSzNMVUF3SGxJTzF4TER6LzhzQkJpelpvMStmbjVjdGNDQUg4ajdYQXRKU1FrM0h6enpWYXJkYzZjT1hMWEFnQi9JKzF3alkwZlA5NW9OTzdkdTNmanhvMXkxd0lBZnlMdGNJMUZSRVNNSHo5ZUNQSCsrKzhYRmhiS1hRNEFDTklPWHRHdlg3K09IVHVXbDVmUG56OWY3bG9BUUpCMjhKWkpreWJwOWZxdFc3ZnUzTGxUN2xvQWdMU0RkMFJIUjQ4ZE8xWUlNWGZ1M0xLeU1ybkxBVkRYa1hid2xnRURCclJxMWFxb3FHam16SmtPaDBQdWNnRFVhYVFkdkVXbFVrMmRPalVpSW1MdjNyME1TQUFnTDlJT1hoUWRIZjNxcTYvcTlmcU5HemNtSnlmTFhRNkF1b3UwZzNjMWE5WXNLU2xKcFZJdFdyUm84K2JOY3BjRG9JNGk3ZUIxTjk1NDQxTlBQU1dFbURWcjFvRURCK1F1QjBCZFJOcWhOdlR2MzMvdzRNRjJ1MzNhdEdrblRweVF1eHdBZFE0ci9xQ1dPSjNPVjE5OWRkdTJiU0VoSVRObnpreE1USlM3SWs4NW5VNkx4V0t4V0d3Mm05eTF5RU9sVW1rMEdxMVdxOWZyTlJxTjNPVUFWNEswUSsyeDJXeHZ2dm5tNXMyYnRWcnR4SWtUYjczMVZya3J1Z3luMDFsUlVWRlpXU2wzSVQ1RXA5TVpqVWExbXR0QzhET2FhZE9teVYwRDZncTFXbjNUVFRlcFZLcTllL2R1Mzc3ZFlyRjA2TkJCcFZMSlhWZjFuRTVuU1VsSm5XM1BYWXpENGFpc3JOUnF0VFR5NEY5bzIwRUdtemR2bmpWcmx0MXU3OXExNjRzdnZtZ3dHT1N1cUJxbHBhVkUzU1dFaElSb3RWcTVxd0E4UmRwQkhtbHBhZE9tVFRPWlRFMmJOcDB4WTBaTVRJemNGWjNIYkRaWFZGVElYWVZQVTZsVVlXRmhQdHMwQjl5UWRwRE42ZE9uazVLU2NuTnpnNEtDeG93WmM4ODk5L2pPcjg2aW9pSitOQzRySUNBZ01EQlE3aW9BajVCMmtGTjVlZmxubjMyMlpzMGFJVVNMRmkyZWZmYlpoSVFFdVlzU0ZvdUZtYXc5b1Zhcnc4TEM1SzRDOEFocEIva2RPblJvOXV6WkowNmNVS2xVL2Z2M0h6MTZ0TkZvbExHZXNySXlpOFVpWXdGK0pDd3NqUDZaOEF1a0hYeUN6V1pMU1VsSlRrNjIyV3poNGVIanhvM3IyN2V2WE1VVUZ4ZXphSU9IZ29PRGRUcWQzRlVBbDBmYXdZZWNQSG55elRmZlBIVG9rRFRCNXVEQmcvdjA2VlA3djB3TEN3dHIrWXIrS3lnb1NLL1h5MTBGY0hta0hYeUwwK2xjdTNidHA1OStXbDVlTG9RSUR3L3YzNzkvLy83OWEvUDVFR25uT2FQUjZKc0RTQUEzcEIxOGtjbGsrdTY3NzFhdlhuM216QmxwL282K2Zmc09HVEtrU1pNbXRYRDFtcVpkUlVYRjZ0V3JodzRkNnNuQkRvZkRicmRMVTVGVlZGUlVWRlNVbHBhYVRLYWlvcUt6Wjg4MmJOaXdYNzkrMHBFNU9UbXhzYkY2dmY3Z3dZUGp4bzNidW5YclpVKytkZXZXZ0lDQUxsMjZYUHF3SjU5ODh1YWJieDR4WW9SbjMrOVNTRHY0Q3dhSHdoY0ZCd2MvK09DRFE0WU0yYjU5KzhxVks5UFMwdGF2WDc5Ky9mcG16WnIxNnRXclI0OGV6WnMzbDd2R3Z3VUVCS3hldmJwRml4YWRPM2NXUXB3OWUzYnQyclhsNWVXbHBhVTVPVG5IamgyYk9uVnFseTVkRGh3NDhOaGpqd1VFQk9qUEZ4d2NiRFFhZzRPRHE5NFZOSnZOano3NjZPVEprMTNoZHlHNzNXNDJtNnZ1T1hIaXhEZmZmTE5nd1lLcVBVZlVhclhiT0FHbjAwblhFdFExcEIxOGx6VFQyRTAzM1pTVmxiVml4WXFmZnZvcEt5c3JLeXRyeVpJbDllclY2OUdqUjgrZVBkdTFheWZqTCs0dnYveHk2ZEtsMHZiMDZkT0ZFS0dob2M4Ly8velNwVXVIREJrU0h4L2ZwVXVYQmcwYXhNWEZTY2ZVcjEvL20yKytjWDM4MUtsVEkwYU1xSGJadjIrLy9WWUljY3N0dDF6aTZyLysrdXVVS1ZNdTNEOW8wS0NxTHlNaUlyNzY2cXVxZSt4Mk85T2dvSzdodjNqNGdXYk5tazJhTkduOCtQRzdkdTNhc1dQSDd0Mjc4L0x5VnE1Y3VYTGx5dERRMEJ0dnZMRm56NTZkT25XcS9lNFNRNGNPTFNrcDZkaXhZK2ZPbloxT1oxSlMwcGd4WXlvcksyTmpZeDkvL1BGcVAySXltYXhXcTdSZFdscHF0OXVyM2pqVmFEU2hvYUhpOGcwakFBQUpuMGxFUVZSV3EzWFpzbVhGeGNWU3c4N3BkRnF0VnJmaysvampqN3QyN2JwcDB5WWh4SkVqUjlhc1dUTnAwaVRYdXhzMmJCQkN1TnFGMmRuWmh3OGZkcjFiV0ZoNCtQRGg5ZXZYVnoxaDY5YXRhK2RHTVNBTDBnNSt3MmcwOXVuVHAwK2ZQamFiYmQrK2ZkdTNiMDlOVFQxMzd0eUdEUnMyYk5pZzBXZ2FOV29VRnhmWHBFbVRKazJheE1YRnhjWEYxVUwrZGV6WThZMDMza2hKU1ZtMWFsVmVYbDU4Zkh6VlhMblFPKys4czIzYk5tbmJicmRicmRaUm8wYTUzbzJMaTN2Ly9mYy8vUEJEaThXeWZQbHlxZjZqUjQ4Kzk5eHpYMy85ZGRYemhJZUh1N1pqWTJNM2JOaVFtSmpZdjM5L0tWQm56NTVkTlc2UEhEbVNuSnpzZXBtZm43OW56NTcwOUhUWG5zek16R2VlZVlhMGc0S1JkdkEvV3EyMmMrZk9uVHQzbmpCaHdoOS8vSkdhbXBxYW1ucjhMNjRzRVVMVXExZXZVYU5HVVZGUlVWRlJrWkdSVVgrSmpvNitKcFg4KzkvL0xpc3JDd2dJZVBiWlo5UFMwaG8yYkRoNTh1VGV2WHZiYkxaVHAwNVZMVGcyTnRiMUVkZitVNmRPRFIwNlZKcEt4bVhQbmoxTGxpeVpNMmRPdzRZTnBUMzUrZmxDaUV2VUhCNGUvdHh6ejJWblowc3ZQLzMwMDdadDI5NS8vLzJ1QS9yMTYxZjErZDk5OTkwM1ljS0VQbjM2dVBhTUdqV0t6aVpRTnRJTy9xMU5telp0MnJRWk0yWk1jWEZ4ZW5wNlJrWkdSa1pHWm1abVRrNk9FQ0l2THk4dkw2L2FENGFIaDdkdjN6NG9LTWhvTkxwTjNYTHZ2ZmQ2ZVBXQkF3ZEt0eVZ6Y25MdXUrKytnSUFBNmNaalRrN09sQ2xUSEE1SFJrWkd5NVl0R3pkdS9OcHJyN21lbGcwY09MQ29xT2pDVzVTTkd6ZGV1blJwU1VuSm80OCsycU5IRDA4S1NFOVBIemx5cEhSZEljVENoUXRkYjdsTys4b3JyMVFOTnFmVFdWeGNIQkVSVWZVOFZxdVZZWE5RTnRJT0NoRVdGaVkxK0tTWGxaV1ZtWm1aR1JrWnVibTVKU1VscGFXbEpTVWwwa1p4Y2JFMDcvUEYrdlI3bm5hdFc3Y3VLU21SbWxNUFBmUlEwNlpOTlJwTlFVRkJpeFl0UHZ2c3M0S0NnaEVqUml4ZXZGZzYyR3cyUzMwank4dkxGeTVjMkt4Wk00dkY4dHR2djkxNDQ0MUNpSU1IRDA2ZE9sVUkwYmR2M3g0OWVqejg4TU91cTFSV1ZscXQxcXA3bWpkdjdscVpNakl5OHJ2dnZ2UDhIK3JreVpPVmxaVnVOeTB0Rmd0dE95Z2JhUWRsTWhnTVVyT3YybmROSmxOSlNVbDZlbnBaV1ZsNWViblpiTDZ5Z2FlYk4yOWV0MjZkMVBWL3laSWxRVUZCSVNFaEF3Y09EQTRPdnZEZ3NySXl0LzFGUlVYUFAvLzhoWDB5ZFRyZE04ODg0M3A1L1BqeDJiTm5WOTNqYW94YXJkYWFycXE2ZS9mdUJnMGF1TFh0S2lzclhRMUVRSkZJTzlSRndjSEJ3Y0hCcmdkamJqd2ZYVDV3NE1DSWlJaFdyVnBObXpadHpKZ3hXcTIyVTZkT2E5YXNpWXlNdlBEZzdPeHN0eXVXbHBaV08vKzFScVBwMXExYjFXclZhblhWUFM0VkZSVTFUYWtWSzFaY09MREJiRGFUZGxBMlJwZ0NWODVrTXMyWU1VTmE5N1d3c0hES2xDbloyZGtIRHg2c3RrMTUrUERoRmkxYUNDRWFOV29rVGY2NWE5Y3VpOFh5OWRkZm04MW12VjVmdjM3OW1oWncvUGp4R2kyRW01eWNuSldWTld6WU1MZjlaV1ZsOHE0N0FYZ2JhUWRjdVpTVWxDNWR1c1RIeDB2REFQN3hqMzhzWDc1OHk1WXQzYnQzZHp1eXJLd3NOVFZWNm51eWNPSENtSmlZNU9Ua1R6NzVaTUtFQ1R0MjdCZzRjT0NtVFp0bXpKamhXbDJ2S21uQ0ZMZWQwanlpTzNmdXZPR0dHenlzZHRXcVZYUG56cDA4ZWJKYkU3T3dzTkRwZElhR2hsNjdmeGpBNTNBbkU3aHlUcWR6N05peE5wdXRzTEJRcTlXT0hEbHl4WW9WelpzM2wvS3ZxcVZMbHpadjNqd29LT2lMTDc0NGNPREF6cDA3RXhNVDMzdnZ2VmF0V2cwYU5DZ3pNL1BUVHo4ZFBIandIWGZjRVJvYSt1V1hYMTU0clR2dnZMUHF5L0R3OERmZWVHUHIxcTFWbitkZFRHbHA2VHZ2dkxOcTFhcG5uMzEyd0lBQjBnTy8zYnQzaDRXRmFUU2EvLzN2ZnhFUkVWZlFzZ1Q4Q0xOQ0ErNXFOQ3YwM0xsems1T1RFeElTRml4WUVCZ1lPR25TcElrVEowcFRoVWw5TXFWcFRUSXpNOHZMeStQaTR1Yk1tZE82ZGV1ZVBYdGVPSlE3TXpOejE2NWR3NGNQOS9EU08zYnMrT09QUDhhT0hYdlpJNTk0NG9tVEowKys5TkpMVXY5UEthZjc5dTByM1lPdFY2L2VDeSs4MEt0WEw4Ky90UXV6UXNOZmtIYUFPK1d0K0pPVGt4TWFHbnJodlVxNzNlNXdPSzVtQlVIU0R2NkNPNW1BOGpWdTNMamEvUnFOcHFZREdBQS9SUzhWQUZkT3BWTEpYUUxnRWRJT2NNZmFiNTdqM3dyK2d2OVNBWGY4QnZjYzYrVEJYL0JURGJpN21sNGJkUXBSQno5QzJnSHVXQTNBUS9UR2hCOGg3UUIzYXJXYTMrT1hwVmFyK2JNQWZvUzBBNnBoTkJycG1uOXAxYTd6QVBnczBnNm9Ya2hJQ00rbExpWW9LSWkvQnVCZm1Fc0Z1QlN6MlN4TnJ3V0pScU14R28zOEhRQy9ROW9CbCtGME9pMFdpOVZxZFRnY2RydGQ3bkxrb1ZhcmRUcWR3V0NnU1FjL1Jkb0JBSlNQNTNZQUFPVWo3UUFBeWtmYUFRQ1VqN1FEQUNnZmFRY0FVRDdTRGdDZ2ZLUWRBRUQ1U0RzQWdQS1JkZ0FBNVNQdEFBREtSOW9CQUpTUHRBTUFLQjlwQndCUVB0SU9BS0I4cEIwQVFQbElPd0NBOHBGMkFBRGxJKzBBQU1wSDJnRUFsSSswQXdBb0gya0hBRkErMGc0QW9IeWtIUUJBK1VnN0FJRHlrWFlBQU9VajdRQUF5a2ZhQVFDVWo3UURBQ2dmYVFjQVVEN1NEZ0NnZktRZEFFRDVTRHNBZ1BLUmRnQUE1U1B0QUFES1I5b0JBSlNQdEFNQUtCOXBCd0JRUHRJT0FLQjhwQjBBUVBsSU93Q0E4cEYyQUFEbEkrMEFBTXBIMmdFQWxJKzBBd0FvSDJrSEFGQSswZzRBb0h5a0hRQkErVWc3QUlEeWtYWUFBT1VqN1FBQXlrZmFBUUNVajdRREFDZ2ZhUWNBVUQ3U0RnQ2dmS1FkQUVENVNEc0FnUEtSZGdBQTVTUHRBQURLUjlvQkFKU1B0QU1BS0I5cEJ3QlFQdElPQUtCOHBCMEFRUGxJT3dDQThwRjJBQURsSSswQUFNcEgyZ0VBbEkrMEF3QW9IMmtIQUZBKzBnNEFvSHlrSFFCQStVZzdBSUR5a1hZQUFPVWo3UUFBeWtmYUFRQ1VqN1FEQUNnZmFRY0FVRDdTRGdDZ2ZLUWRBRUQ1U0RzQWdQS1JkZ0FBNVNQdEFBREtSOW9CQUpTUHRBTUFLQjlwQndCUVB0SU9BS0I4cEIwQVFQbElPd0NBOHBGMkFBRGxJKzBBQU1wSDJnRUFsSSswQXdBb0gya0hBRkErMGc0QW9IeWtIUUJBK1VnN0FJRHlrWFlBQU9VajdRQUF5a2ZhQVFDVWo3UURBQ2dmYVFjQVVEN1NEZ0NnZktRZEFFRDVTRHNBZ1BLUmRnQUE1U1B0QUFES1I5b0JBSlNQdEFNQUtCOXBCd0JRUHRJT0FLQjhwQjBBUVBsSU93Q0E4cEYyQUFEbEkrMEFBTXBIMmdFQWxJKzBBd0FvSDJrSEFGQSswZzRBb0h5a0hRQkErVWc3QUlEeWtYWUFBT1VqN1FBQXlrZmFBUUNVajdRREFDZ2ZhUWNBVUQ3U0RnQ2dmS1FkQUVENVNEc0FnUEtSZGdBQTVTUHRBQURLUjlvQkFKU1B0QU1BS0I5cEJ3QlFQdElPQUtCOHBCMEFRUGxJT3dDQThwRjJBQURsSSswQUFNcEgyZ0VBbE8vL0F6V2tvUkt4eVRhbUFBQUFBRWxGVGtTdVFtQ0MiLAoJIlRoZW1lIiA6ICIiLAoJIlR5cGUiIDogIm1pbmQiLAoJIlVzZXJJZCIgOiAiNzUxNjQzMDg4IiwKCSJWZXJzaW9uIiA6ICIxMiIKfQo="/>
    </extobj>
  </extobjs>
</s:customData>
</file>

<file path=customXml/itemProps97.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4504</Words>
  <Application>WPS 演示</Application>
  <PresentationFormat>宽屏</PresentationFormat>
  <Paragraphs>148</Paragraphs>
  <Slides>23</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vt:lpstr>
      <vt:lpstr>宋体</vt:lpstr>
      <vt:lpstr>Wingdings</vt:lpstr>
      <vt:lpstr>微软雅黑</vt:lpstr>
      <vt:lpstr>Wingdings</vt:lpstr>
      <vt:lpstr>思源黑体 CN Bold</vt:lpstr>
      <vt:lpstr>黑体</vt:lpstr>
      <vt:lpstr>思源黑体 CN Medium</vt:lpstr>
      <vt:lpstr>思源黑体 Medium</vt:lpstr>
      <vt:lpstr>思源黑体 CN Light</vt:lpstr>
      <vt:lpstr>思源黑体 CN Normal</vt:lpstr>
      <vt:lpstr>Arial Unicode MS</vt:lpstr>
      <vt:lpstr>Calibri</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彬</cp:lastModifiedBy>
  <cp:revision>285</cp:revision>
  <dcterms:created xsi:type="dcterms:W3CDTF">2022-12-31T05:43:00Z</dcterms:created>
  <dcterms:modified xsi:type="dcterms:W3CDTF">2025-10-31T06:19:02Z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89B7A6AACA724488BFD11EBF50377424_13</vt:lpwstr>
  </property>
</Properties>
</file>