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361" r:id="rId3"/>
    <p:sldId id="333" r:id="rId4"/>
    <p:sldId id="321" r:id="rId5"/>
    <p:sldId id="322" r:id="rId6"/>
    <p:sldId id="377" r:id="rId7"/>
    <p:sldId id="358" r:id="rId8"/>
    <p:sldId id="360" r:id="rId9"/>
    <p:sldId id="351" r:id="rId10"/>
    <p:sldId id="344" r:id="rId11"/>
    <p:sldId id="338" r:id="rId12"/>
    <p:sldId id="342" r:id="rId13"/>
    <p:sldId id="367" r:id="rId14"/>
    <p:sldId id="368" r:id="rId15"/>
    <p:sldId id="371" r:id="rId16"/>
    <p:sldId id="366" r:id="rId17"/>
    <p:sldId id="352" r:id="rId18"/>
    <p:sldId id="347" r:id="rId19"/>
    <p:sldId id="345" r:id="rId20"/>
    <p:sldId id="339" r:id="rId21"/>
    <p:sldId id="337" r:id="rId22"/>
    <p:sldId id="363" r:id="rId23"/>
    <p:sldId id="364" r:id="rId24"/>
    <p:sldId id="365" r:id="rId25"/>
    <p:sldId id="362" r:id="rId26"/>
    <p:sldId id="350" r:id="rId27"/>
    <p:sldId id="359" r:id="rId28"/>
    <p:sldId id="346" r:id="rId29"/>
    <p:sldId id="336" r:id="rId30"/>
    <p:sldId id="373" r:id="rId31"/>
    <p:sldId id="374" r:id="rId32"/>
    <p:sldId id="340" r:id="rId33"/>
    <p:sldId id="335" r:id="rId34"/>
    <p:sldId id="348" r:id="rId35"/>
    <p:sldId id="341" r:id="rId36"/>
    <p:sldId id="357" r:id="rId37"/>
    <p:sldId id="355" r:id="rId38"/>
    <p:sldId id="376" r:id="rId39"/>
    <p:sldId id="356" r:id="rId40"/>
    <p:sldId id="372" r:id="rId41"/>
    <p:sldId id="349" r:id="rId42"/>
    <p:sldId id="370" r:id="rId43"/>
    <p:sldId id="369" r:id="rId44"/>
    <p:sldId id="327" r:id="rId45"/>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3" name="Mia Vida Villanueva" initials="MVV" lastIdx="0" clrIdx="2"/>
  <p:cmAuthor id="4" name="1206988966@qq.com" initials="1" lastIdx="0" clrIdx="3"/>
  <p:cmAuthor id="5" name="姜伟光" initials="姜" lastIdx="0" clrIdx="4"/>
  <p:cmAuthor id="6" name="lenovo" initials="l" lastIdx="0" clrIdx="5"/>
  <p:cmAuthor id="7" name="Administrator" initials="A" lastIdx="0" clrIdx="6"/>
  <p:cmAuthor id="8" name="ming qiu" initials="m" lastIdx="0"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3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tags" Target="tags/tag160.xml"/><Relationship Id="rId50" Type="http://schemas.openxmlformats.org/officeDocument/2006/relationships/commentAuthors" Target="commentAuthors.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7" name="图片 6" descr="矢量智能对象"/>
          <p:cNvPicPr>
            <a:picLocks noChangeAspect="1"/>
          </p:cNvPicPr>
          <p:nvPr userDrawn="1">
            <p:custDataLst>
              <p:tags r:id="rId4"/>
            </p:custDataLst>
          </p:nvPr>
        </p:nvPicPr>
        <p:blipFill>
          <a:blip r:embed="rId5"/>
          <a:stretch>
            <a:fillRect/>
          </a:stretch>
        </p:blipFill>
        <p:spPr>
          <a:xfrm>
            <a:off x="10718165" y="327025"/>
            <a:ext cx="1220470" cy="260350"/>
          </a:xfrm>
          <a:prstGeom prst="rect">
            <a:avLst/>
          </a:prstGeom>
        </p:spPr>
      </p:pic>
      <p:pic>
        <p:nvPicPr>
          <p:cNvPr id="2" name="图片 1" descr="图片11"/>
          <p:cNvPicPr>
            <a:picLocks noChangeAspect="1"/>
          </p:cNvPicPr>
          <p:nvPr userDrawn="1"/>
        </p:nvPicPr>
        <p:blipFill>
          <a:blip r:embed="rId6"/>
          <a:stretch>
            <a:fillRect/>
          </a:stretch>
        </p:blipFill>
        <p:spPr>
          <a:xfrm>
            <a:off x="274320" y="327025"/>
            <a:ext cx="1671320" cy="43561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327025"/>
            <a:ext cx="1220470" cy="260350"/>
          </a:xfrm>
          <a:prstGeom prst="rect">
            <a:avLst/>
          </a:prstGeom>
        </p:spPr>
      </p:pic>
      <p:pic>
        <p:nvPicPr>
          <p:cNvPr id="2" name="图片 1" descr="图片11"/>
          <p:cNvPicPr>
            <a:picLocks noChangeAspect="1"/>
          </p:cNvPicPr>
          <p:nvPr userDrawn="1"/>
        </p:nvPicPr>
        <p:blipFill>
          <a:blip r:embed="rId5"/>
          <a:stretch>
            <a:fillRect/>
          </a:stretch>
        </p:blipFill>
        <p:spPr>
          <a:xfrm>
            <a:off x="274320" y="327025"/>
            <a:ext cx="1671320" cy="4356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矢量智能对象"/>
          <p:cNvPicPr>
            <a:picLocks noChangeAspect="1"/>
          </p:cNvPicPr>
          <p:nvPr userDrawn="1">
            <p:custDataLst>
              <p:tags r:id="rId4"/>
            </p:custDataLst>
          </p:nvPr>
        </p:nvPicPr>
        <p:blipFill>
          <a:blip r:embed="rId5"/>
          <a:stretch>
            <a:fillRect/>
          </a:stretch>
        </p:blipFill>
        <p:spPr>
          <a:xfrm>
            <a:off x="10718165" y="327025"/>
            <a:ext cx="1220470" cy="260350"/>
          </a:xfrm>
          <a:prstGeom prst="rect">
            <a:avLst/>
          </a:prstGeom>
        </p:spPr>
      </p:pic>
      <p:pic>
        <p:nvPicPr>
          <p:cNvPr id="3" name="图片 2" descr="图片11"/>
          <p:cNvPicPr>
            <a:picLocks noChangeAspect="1"/>
          </p:cNvPicPr>
          <p:nvPr userDrawn="1"/>
        </p:nvPicPr>
        <p:blipFill>
          <a:blip r:embed="rId6"/>
          <a:stretch>
            <a:fillRect/>
          </a:stretch>
        </p:blipFill>
        <p:spPr>
          <a:xfrm>
            <a:off x="274320" y="189865"/>
            <a:ext cx="1671320" cy="43561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7.xml"/><Relationship Id="rId2" Type="http://schemas.openxmlformats.org/officeDocument/2006/relationships/image" Target="../media/image22.png"/><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9.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tags" Target="../tags/tag58.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3.xml"/><Relationship Id="rId2" Type="http://schemas.openxmlformats.org/officeDocument/2006/relationships/image" Target="../media/image25.png"/><Relationship Id="rId1" Type="http://schemas.openxmlformats.org/officeDocument/2006/relationships/tags" Target="../tags/tag6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5.xml"/><Relationship Id="rId2" Type="http://schemas.openxmlformats.org/officeDocument/2006/relationships/image" Target="../media/image26.png"/><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7.xml"/><Relationship Id="rId2" Type="http://schemas.openxmlformats.org/officeDocument/2006/relationships/image" Target="../media/image27.png"/><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9.xml"/><Relationship Id="rId2" Type="http://schemas.openxmlformats.org/officeDocument/2006/relationships/image" Target="../media/image28.png"/><Relationship Id="rId1" Type="http://schemas.openxmlformats.org/officeDocument/2006/relationships/tags" Target="../tags/tag68.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1.xml"/><Relationship Id="rId2" Type="http://schemas.openxmlformats.org/officeDocument/2006/relationships/image" Target="../media/image29.png"/><Relationship Id="rId1" Type="http://schemas.openxmlformats.org/officeDocument/2006/relationships/tags" Target="../tags/tag70.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12.png"/><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6.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tags" Target="../tags/tag75.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8.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0.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79.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8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tags" Target="../tags/tag8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4.xml"/><Relationship Id="rId2" Type="http://schemas.openxmlformats.org/officeDocument/2006/relationships/image" Target="../media/image40.png"/><Relationship Id="rId1" Type="http://schemas.openxmlformats.org/officeDocument/2006/relationships/tags" Target="../tags/tag8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6.xml"/><Relationship Id="rId2" Type="http://schemas.openxmlformats.org/officeDocument/2006/relationships/image" Target="../media/image41.png"/><Relationship Id="rId1" Type="http://schemas.openxmlformats.org/officeDocument/2006/relationships/tags" Target="../tags/tag85.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8.xml"/><Relationship Id="rId2" Type="http://schemas.openxmlformats.org/officeDocument/2006/relationships/image" Target="../media/image42.png"/><Relationship Id="rId1" Type="http://schemas.openxmlformats.org/officeDocument/2006/relationships/tags" Target="../tags/tag87.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1.xml"/><Relationship Id="rId3" Type="http://schemas.openxmlformats.org/officeDocument/2006/relationships/image" Target="../media/image43.png"/><Relationship Id="rId2" Type="http://schemas.openxmlformats.org/officeDocument/2006/relationships/tags" Target="../tags/tag90.xml"/><Relationship Id="rId1" Type="http://schemas.openxmlformats.org/officeDocument/2006/relationships/tags" Target="../tags/tag89.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4.xml"/><Relationship Id="rId3" Type="http://schemas.openxmlformats.org/officeDocument/2006/relationships/image" Target="../media/image44.png"/><Relationship Id="rId2" Type="http://schemas.openxmlformats.org/officeDocument/2006/relationships/tags" Target="../tags/tag93.xml"/><Relationship Id="rId1" Type="http://schemas.openxmlformats.org/officeDocument/2006/relationships/tags" Target="../tags/tag92.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7.xml"/><Relationship Id="rId3" Type="http://schemas.openxmlformats.org/officeDocument/2006/relationships/image" Target="../media/image45.png"/><Relationship Id="rId2" Type="http://schemas.openxmlformats.org/officeDocument/2006/relationships/tags" Target="../tags/tag96.xml"/><Relationship Id="rId1" Type="http://schemas.openxmlformats.org/officeDocument/2006/relationships/tags" Target="../tags/tag95.xml"/></Relationships>
</file>

<file path=ppt/slides/_rels/slide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15.png"/><Relationship Id="rId3" Type="http://schemas.openxmlformats.org/officeDocument/2006/relationships/tags" Target="../tags/tag24.xml"/><Relationship Id="rId20" Type="http://schemas.openxmlformats.org/officeDocument/2006/relationships/slideLayout" Target="../slideLayouts/slideLayout4.xml"/><Relationship Id="rId2" Type="http://schemas.openxmlformats.org/officeDocument/2006/relationships/tags" Target="../tags/tag23.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0.xml"/><Relationship Id="rId3" Type="http://schemas.openxmlformats.org/officeDocument/2006/relationships/image" Target="../media/image46.png"/><Relationship Id="rId2" Type="http://schemas.openxmlformats.org/officeDocument/2006/relationships/tags" Target="../tags/tag99.xml"/><Relationship Id="rId1" Type="http://schemas.openxmlformats.org/officeDocument/2006/relationships/tags" Target="../tags/tag98.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32.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4" Type="http://schemas.openxmlformats.org/officeDocument/2006/relationships/slideLayout" Target="../slideLayouts/slideLayout4.xml"/><Relationship Id="rId33" Type="http://schemas.openxmlformats.org/officeDocument/2006/relationships/tags" Target="../tags/tag136.xml"/><Relationship Id="rId32" Type="http://schemas.openxmlformats.org/officeDocument/2006/relationships/tags" Target="../tags/tag135.xml"/><Relationship Id="rId31" Type="http://schemas.openxmlformats.org/officeDocument/2006/relationships/tags" Target="../tags/tag134.xml"/><Relationship Id="rId30" Type="http://schemas.openxmlformats.org/officeDocument/2006/relationships/tags" Target="../tags/tag133.xml"/><Relationship Id="rId3" Type="http://schemas.openxmlformats.org/officeDocument/2006/relationships/tags" Target="../tags/tag106.xml"/><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tags" Target="../tags/tag105.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38.xml"/><Relationship Id="rId2" Type="http://schemas.openxmlformats.org/officeDocument/2006/relationships/image" Target="../media/image47.png"/><Relationship Id="rId1" Type="http://schemas.openxmlformats.org/officeDocument/2006/relationships/tags" Target="../tags/tag137.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1.xml"/><Relationship Id="rId3" Type="http://schemas.openxmlformats.org/officeDocument/2006/relationships/image" Target="../media/image48.png"/><Relationship Id="rId2" Type="http://schemas.openxmlformats.org/officeDocument/2006/relationships/tags" Target="../tags/tag140.xml"/><Relationship Id="rId1" Type="http://schemas.openxmlformats.org/officeDocument/2006/relationships/tags" Target="../tags/tag139.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44.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tags" Target="../tags/tag143.xml"/><Relationship Id="rId1" Type="http://schemas.openxmlformats.org/officeDocument/2006/relationships/tags" Target="../tags/tag14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6.xml"/><Relationship Id="rId2" Type="http://schemas.openxmlformats.org/officeDocument/2006/relationships/image" Target="../media/image51.png"/><Relationship Id="rId1" Type="http://schemas.openxmlformats.org/officeDocument/2006/relationships/tags" Target="../tags/tag145.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8.xml"/><Relationship Id="rId2" Type="http://schemas.openxmlformats.org/officeDocument/2006/relationships/image" Target="../media/image52.png"/><Relationship Id="rId1" Type="http://schemas.openxmlformats.org/officeDocument/2006/relationships/tags" Target="../tags/tag147.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50.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tags" Target="../tags/tag149.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5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tags" Target="../tags/tag15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54.xml"/><Relationship Id="rId2" Type="http://schemas.openxmlformats.org/officeDocument/2006/relationships/image" Target="../media/image57.png"/><Relationship Id="rId1" Type="http://schemas.openxmlformats.org/officeDocument/2006/relationships/tags" Target="../tags/tag153.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56.xml"/><Relationship Id="rId2" Type="http://schemas.openxmlformats.org/officeDocument/2006/relationships/image" Target="../media/image58.png"/><Relationship Id="rId1" Type="http://schemas.openxmlformats.org/officeDocument/2006/relationships/tags" Target="../tags/tag155.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58.xml"/><Relationship Id="rId2" Type="http://schemas.openxmlformats.org/officeDocument/2006/relationships/image" Target="../media/image59.png"/><Relationship Id="rId1" Type="http://schemas.openxmlformats.org/officeDocument/2006/relationships/tags" Target="../tags/tag15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9.xml"/><Relationship Id="rId1" Type="http://schemas.openxmlformats.org/officeDocument/2006/relationships/image" Target="../media/image6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4.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0.xml"/><Relationship Id="rId2" Type="http://schemas.openxmlformats.org/officeDocument/2006/relationships/image" Target="../media/image19.png"/><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635" y="0"/>
            <a:ext cx="12192635" cy="6858635"/>
          </a:xfrm>
          <a:prstGeom prst="rect">
            <a:avLst/>
          </a:prstGeom>
        </p:spPr>
      </p:pic>
      <p:pic>
        <p:nvPicPr>
          <p:cNvPr id="3" name="图片 2" descr="加地址"/>
          <p:cNvPicPr>
            <a:picLocks noChangeAspect="1"/>
          </p:cNvPicPr>
          <p:nvPr/>
        </p:nvPicPr>
        <p:blipFill>
          <a:blip r:embed="rId2"/>
          <a:stretch>
            <a:fillRect/>
          </a:stretch>
        </p:blipFill>
        <p:spPr>
          <a:xfrm>
            <a:off x="0" y="0"/>
            <a:ext cx="12192000" cy="6858000"/>
          </a:xfrm>
          <a:prstGeom prst="rect">
            <a:avLst/>
          </a:prstGeom>
        </p:spPr>
      </p:pic>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descr="佛山加地址"/>
          <p:cNvPicPr>
            <a:picLocks noChangeAspect="1"/>
          </p:cNvPicPr>
          <p:nvPr/>
        </p:nvPicPr>
        <p:blipFill>
          <a:blip r:embed="rId4"/>
          <a:stretch>
            <a:fillRect/>
          </a:stretch>
        </p:blipFill>
        <p:spPr>
          <a:xfrm>
            <a:off x="0" y="0"/>
            <a:ext cx="12192000" cy="6858000"/>
          </a:xfrm>
          <a:prstGeom prst="rect">
            <a:avLst/>
          </a:prstGeom>
        </p:spPr>
      </p:pic>
      <p:pic>
        <p:nvPicPr>
          <p:cNvPr id="6" name="图片 5" descr="地址"/>
          <p:cNvPicPr>
            <a:picLocks noChangeAspect="1"/>
          </p:cNvPicPr>
          <p:nvPr/>
        </p:nvPicPr>
        <p:blipFill>
          <a:blip r:embed="rId5"/>
          <a:stretch>
            <a:fillRect/>
          </a:stretch>
        </p:blipFill>
        <p:spPr>
          <a:xfrm>
            <a:off x="0" y="0"/>
            <a:ext cx="12192000" cy="6858000"/>
          </a:xfrm>
          <a:prstGeom prst="rect">
            <a:avLst/>
          </a:prstGeom>
        </p:spPr>
      </p:pic>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561465" y="3064510"/>
            <a:ext cx="945642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聚焦主线，强者恒强</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15465" y="107950"/>
            <a:ext cx="9333865" cy="460375"/>
          </a:xfrm>
          <a:prstGeom prst="rect">
            <a:avLst/>
          </a:prstGeom>
        </p:spPr>
        <p:txBody>
          <a:bodyPr wrap="square">
            <a:spAutoFit/>
          </a:bodyPr>
          <a:p>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科技仍然是主线</a:t>
            </a:r>
            <a:r>
              <a:rPr lang="en-US" altLang="zh-CN"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聚焦“财富再分配”</a:t>
            </a:r>
            <a:r>
              <a:rPr lang="en-US" altLang="zh-CN"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“二次点火”型资产</a:t>
            </a:r>
            <a:endPar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283845" y="772160"/>
            <a:ext cx="11649710" cy="1814830"/>
          </a:xfrm>
          <a:prstGeom prst="rect">
            <a:avLst/>
          </a:prstGeom>
        </p:spPr>
        <p:txBody>
          <a:bodyPr wrap="square">
            <a:spAutoFit/>
          </a:bodyPr>
          <a:p>
            <a:r>
              <a:rPr lang="en-US" altLang="zh-CN"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本轮科技投资的本质，不是产业轮动，而是 </a:t>
            </a:r>
            <a:r>
              <a:rPr lang="en-US" altLang="zh-CN"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AI </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重构生产函数，引发利润再分配 </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谁会被</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替代？这是当下社会最火热的问题。我们认为当前</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对人类最大的影响，是财富的再分配，而不是生产力的提升。 </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因此本轮科技投资的思路，应该集中在：</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谁能够在再分配当中获得更大的份额？ </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 </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的冲击并非单一技术突破，而是对生产函数的系统性重构。技术（</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）提升全要素生产率，劳动（</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）被替代或重组，资本（</a:t>
            </a:r>
            <a:r>
              <a:rPr lang="en-US" altLang="zh-CN"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K</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议价权上升，利润分配结构随之改变。因此，科技投资的关键不在于“谁景气”，而在于“谁掌握入口”。</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算力资本、电力设施、 </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生态平台</a:t>
            </a:r>
            <a:r>
              <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，或将成为本轮财富再分配的核心受益者。</a:t>
            </a:r>
            <a:endParaRPr lang="zh-CN" altLang="en-US" sz="16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892300" y="2586990"/>
            <a:ext cx="8406765" cy="3804920"/>
          </a:xfrm>
          <a:prstGeom prst="rect">
            <a:avLst/>
          </a:prstGeom>
        </p:spPr>
      </p:pic>
      <p:sp>
        <p:nvSpPr>
          <p:cNvPr id="7" name="文本框 6"/>
          <p:cNvSpPr txBox="1"/>
          <p:nvPr/>
        </p:nvSpPr>
        <p:spPr>
          <a:xfrm>
            <a:off x="5219065" y="6146800"/>
            <a:ext cx="1964055" cy="245110"/>
          </a:xfrm>
          <a:prstGeom prst="rect">
            <a:avLst/>
          </a:prstGeom>
        </p:spPr>
        <p:txBody>
          <a:bodyPr wrap="square">
            <a:spAutoFit/>
          </a:bodyPr>
          <a:p>
            <a:r>
              <a:rPr lang="zh-CN" altLang="en-US" sz="1000" b="1">
                <a:solidFill>
                  <a:srgbClr val="FFFFFF"/>
                </a:solidFill>
                <a:latin typeface="妤蜂綋_GB2312"/>
                <a:ea typeface="妤蜂綋_GB2312"/>
              </a:rPr>
              <a:t>数据来源：开源证券研究所</a:t>
            </a:r>
            <a:endParaRPr lang="zh-CN" altLang="en-US" sz="1000" b="1">
              <a:solidFill>
                <a:srgbClr val="FFFFFF"/>
              </a:solidFill>
              <a:latin typeface="妤蜂綋_GB2312"/>
              <a:ea typeface="妤蜂綋_GB2312"/>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15465" y="107950"/>
            <a:ext cx="9333865" cy="460375"/>
          </a:xfrm>
          <a:prstGeom prst="rect">
            <a:avLst/>
          </a:prstGeom>
        </p:spPr>
        <p:txBody>
          <a:bodyPr wrap="square">
            <a:spAutoFit/>
          </a:bodyPr>
          <a:p>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算力资本：</a:t>
            </a:r>
            <a:r>
              <a:rPr lang="en-US" altLang="zh-CN"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生产力的物质基础</a:t>
            </a:r>
            <a:endPar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0" y="713740"/>
            <a:ext cx="12192635" cy="2499995"/>
          </a:xfrm>
          <a:prstGeom prst="rect">
            <a:avLst/>
          </a:prstGeom>
        </p:spPr>
        <p:txBody>
          <a:bodyPr wrap="square">
            <a:noAutofit/>
          </a:bodyPr>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资本开支上行×国产化率提升，国产算力链迎“二次点火”，盈利或加速兑现，契合牛三阶段</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算力需求爆发，驱动大厂</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资本开支加速上修。截至2026年3月，全国日均</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Token</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调用量突破140万亿次，同比激增超10万倍，</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算力需求呈跨越式增长。近来，字节、阿里、腾讯纷纷加速上调2026年</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资本开支，行业</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capex</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正式进入上行周期。</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政策+技术双轮护航，国产算力替代“从可选到必选”。在海外高端芯片供应限制未解除的背景下，政策引导与</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DeepSeek</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等</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大模型国产化适配形成双重推力，推动国产算力从“可选配置”升级为“必选基建”。国产算力链重点布局方向：</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GPU</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芯片、晶圆代工、先进封装、半导体设备、存储系统等。超节点：国产算力系统突围的核心抓手。华为昇腾超节点的推进，使国产算力竞争从单芯片能力转向芯片、封装、互联和系</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统工程的综合能力。</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4445000" y="6234430"/>
            <a:ext cx="3930015" cy="245110"/>
          </a:xfrm>
          <a:prstGeom prst="rect">
            <a:avLst/>
          </a:prstGeom>
        </p:spPr>
        <p:txBody>
          <a:bodyPr wrap="square">
            <a:spAutoFit/>
          </a:bodyPr>
          <a:p>
            <a:r>
              <a:rPr lang="zh-CN" altLang="en-US" sz="1000" b="1">
                <a:solidFill>
                  <a:srgbClr val="FFFFFF"/>
                </a:solidFill>
                <a:latin typeface="妤蜂綋_GB2312"/>
                <a:ea typeface="妤蜂綋_GB2312"/>
              </a:rPr>
              <a:t>数据来源：</a:t>
            </a:r>
            <a:r>
              <a:rPr lang="en-US" altLang="zh-CN" sz="1000" b="1">
                <a:solidFill>
                  <a:srgbClr val="FFFFFF"/>
                </a:solidFill>
                <a:latin typeface="妤蜂綋_GB2312"/>
                <a:ea typeface="妤蜂綋_GB2312"/>
              </a:rPr>
              <a:t>Wind、</a:t>
            </a:r>
            <a:r>
              <a:rPr lang="zh-CN" altLang="en-US" sz="1000" b="1">
                <a:solidFill>
                  <a:srgbClr val="FFFFFF"/>
                </a:solidFill>
                <a:latin typeface="妤蜂綋_GB2312"/>
                <a:ea typeface="妤蜂綋_GB2312"/>
              </a:rPr>
              <a:t>腾讯新闻、21经济网等、开源证券研究所</a:t>
            </a:r>
            <a:endParaRPr lang="zh-CN" altLang="en-US" sz="1000" b="1">
              <a:solidFill>
                <a:srgbClr val="FFFFFF"/>
              </a:solidFill>
              <a:latin typeface="妤蜂綋_GB2312"/>
              <a:ea typeface="妤蜂綋_GB2312"/>
            </a:endParaRPr>
          </a:p>
        </p:txBody>
      </p:sp>
      <p:pic>
        <p:nvPicPr>
          <p:cNvPr id="2" name="图片 1"/>
          <p:cNvPicPr>
            <a:picLocks noChangeAspect="1"/>
          </p:cNvPicPr>
          <p:nvPr/>
        </p:nvPicPr>
        <p:blipFill>
          <a:blip r:embed="rId2"/>
          <a:stretch>
            <a:fillRect/>
          </a:stretch>
        </p:blipFill>
        <p:spPr>
          <a:xfrm>
            <a:off x="506095" y="3213100"/>
            <a:ext cx="5697220" cy="2933700"/>
          </a:xfrm>
          <a:prstGeom prst="rect">
            <a:avLst/>
          </a:prstGeom>
        </p:spPr>
      </p:pic>
      <p:pic>
        <p:nvPicPr>
          <p:cNvPr id="8" name="图片 7"/>
          <p:cNvPicPr>
            <a:picLocks noChangeAspect="1"/>
          </p:cNvPicPr>
          <p:nvPr/>
        </p:nvPicPr>
        <p:blipFill>
          <a:blip r:embed="rId3"/>
          <a:stretch>
            <a:fillRect/>
          </a:stretch>
        </p:blipFill>
        <p:spPr>
          <a:xfrm>
            <a:off x="6411595" y="3213100"/>
            <a:ext cx="5337175" cy="293370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15465" y="107950"/>
            <a:ext cx="9333865" cy="460375"/>
          </a:xfrm>
          <a:prstGeom prst="rect">
            <a:avLst/>
          </a:prstGeom>
        </p:spPr>
        <p:txBody>
          <a:bodyPr wrap="square">
            <a:spAutoFit/>
          </a:bodyPr>
          <a:p>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电力设备：</a:t>
            </a:r>
            <a:r>
              <a:rPr lang="en-US" altLang="zh-CN"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叙事与能源安全的“压舱石</a:t>
            </a:r>
            <a:endPar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0" y="713740"/>
            <a:ext cx="12192635" cy="2499995"/>
          </a:xfrm>
          <a:prstGeom prst="rect">
            <a:avLst/>
          </a:prstGeom>
        </p:spPr>
        <p:txBody>
          <a:bodyPr wrap="square">
            <a:noAutofit/>
          </a:bodyPr>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资本开支上行×国产化率提升，国产算力链迎“二次点火”，盈利或加速兑现，契合牛三阶段</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算力需求爆发，驱动大厂</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资本开支加速上修。截至2026年3月，全国日均</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Token</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调用量突破140万亿次，同比激增超10万倍，</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算力需求呈跨越式增长。近来，字节、阿里、腾讯纷纷加速上调2026年</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资本开支，行业</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capex</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正式进入上行周期。</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政策+技术双轮护航，国产算力替代“从可选到必选”。在海外高端芯片供应限制未解除的背景下，政策引导与</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DeepSeek</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等</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大模型国产化适配形成双重推力，推动国产算力从“可选配置”升级为“必选基建”。国产算力链重点布局方向：</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GPU</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芯片、晶圆代工、先进封装、半导体设备、存储系统等。超节点：国产算力系统突围的核心抓手。华为昇腾超节点的推进，使国产算力竞争从单芯片能力转向芯片、封装、互联和系</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统工程的综合能力。</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4445000" y="6234430"/>
            <a:ext cx="3930015" cy="245110"/>
          </a:xfrm>
          <a:prstGeom prst="rect">
            <a:avLst/>
          </a:prstGeom>
        </p:spPr>
        <p:txBody>
          <a:bodyPr wrap="square">
            <a:spAutoFit/>
          </a:bodyPr>
          <a:p>
            <a:r>
              <a:rPr lang="zh-CN" altLang="en-US" sz="1000" b="1">
                <a:solidFill>
                  <a:srgbClr val="FFFFFF"/>
                </a:solidFill>
                <a:latin typeface="妤蜂綋_GB2312"/>
                <a:ea typeface="妤蜂綋_GB2312"/>
              </a:rPr>
              <a:t>数据来源：</a:t>
            </a:r>
            <a:r>
              <a:rPr lang="en-US" altLang="zh-CN" sz="1000" b="1">
                <a:solidFill>
                  <a:srgbClr val="FFFFFF"/>
                </a:solidFill>
                <a:latin typeface="妤蜂綋_GB2312"/>
                <a:ea typeface="妤蜂綋_GB2312"/>
              </a:rPr>
              <a:t>Wind、</a:t>
            </a:r>
            <a:r>
              <a:rPr lang="zh-CN" altLang="en-US" sz="1000" b="1">
                <a:solidFill>
                  <a:srgbClr val="FFFFFF"/>
                </a:solidFill>
                <a:latin typeface="妤蜂綋_GB2312"/>
                <a:ea typeface="妤蜂綋_GB2312"/>
              </a:rPr>
              <a:t>腾讯新闻、21经济网等、开源证券研究所</a:t>
            </a:r>
            <a:endParaRPr lang="zh-CN" altLang="en-US" sz="1000" b="1">
              <a:solidFill>
                <a:srgbClr val="FFFFFF"/>
              </a:solidFill>
              <a:latin typeface="妤蜂綋_GB2312"/>
              <a:ea typeface="妤蜂綋_GB2312"/>
            </a:endParaRPr>
          </a:p>
        </p:txBody>
      </p:sp>
      <p:pic>
        <p:nvPicPr>
          <p:cNvPr id="2" name="图片 1"/>
          <p:cNvPicPr>
            <a:picLocks noChangeAspect="1"/>
          </p:cNvPicPr>
          <p:nvPr/>
        </p:nvPicPr>
        <p:blipFill>
          <a:blip r:embed="rId2"/>
          <a:stretch>
            <a:fillRect/>
          </a:stretch>
        </p:blipFill>
        <p:spPr>
          <a:xfrm>
            <a:off x="506095" y="3213100"/>
            <a:ext cx="5697220" cy="2933700"/>
          </a:xfrm>
          <a:prstGeom prst="rect">
            <a:avLst/>
          </a:prstGeom>
        </p:spPr>
      </p:pic>
      <p:pic>
        <p:nvPicPr>
          <p:cNvPr id="8" name="图片 7"/>
          <p:cNvPicPr>
            <a:picLocks noChangeAspect="1"/>
          </p:cNvPicPr>
          <p:nvPr/>
        </p:nvPicPr>
        <p:blipFill>
          <a:blip r:embed="rId3"/>
          <a:stretch>
            <a:fillRect/>
          </a:stretch>
        </p:blipFill>
        <p:spPr>
          <a:xfrm>
            <a:off x="6411595" y="3213100"/>
            <a:ext cx="5337175" cy="2933700"/>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15465" y="107950"/>
            <a:ext cx="9333865" cy="460375"/>
          </a:xfrm>
          <a:prstGeom prst="rect">
            <a:avLst/>
          </a:prstGeom>
        </p:spPr>
        <p:txBody>
          <a:bodyPr wrap="square">
            <a:spAutoFit/>
          </a:bodyPr>
          <a:p>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生态平台——</a:t>
            </a:r>
            <a:r>
              <a:rPr lang="en-US" altLang="zh-CN"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下半场的赢家，潜在的“二次点火”</a:t>
            </a:r>
            <a:endParaRPr lang="zh-CN" altLang="en-US" sz="24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0" y="713740"/>
            <a:ext cx="12192635" cy="2499995"/>
          </a:xfrm>
          <a:prstGeom prst="rect">
            <a:avLst/>
          </a:prstGeom>
        </p:spPr>
        <p:txBody>
          <a:bodyPr wrap="square">
            <a:noAutofit/>
          </a:bodyPr>
          <a:p>
            <a:pPr indent="0" fontAlgn="auto">
              <a:lnSpc>
                <a:spcPct val="150000"/>
              </a:lnSpc>
            </a:pPr>
            <a:r>
              <a:rPr lang="en-US"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应用：重点在于真正的“应用入口”，关注预期差</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渗透率“二次点火”加速，</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应用的布局时机或已临近。当前，全球日均</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token</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消耗量正经历第二次斜率骤升，不同于第</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一次的0-1渗透，</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发展在</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 Coding</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等应用场景繁荣下，迎来</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下半场的盛宴。</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应用推荐互联网平台、</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 Coding、</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智能驾驶等。我们认为，互联网平台仍具备配置价值，核心逻辑在于，互联网平台大</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概率将成为</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时代的入口，但现金流状况以及平台主动作为不足，构成了互联网最大的预期差。</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4445000" y="6234430"/>
            <a:ext cx="3930015" cy="245110"/>
          </a:xfrm>
          <a:prstGeom prst="rect">
            <a:avLst/>
          </a:prstGeom>
        </p:spPr>
        <p:txBody>
          <a:bodyPr wrap="square">
            <a:spAutoFit/>
          </a:bodyPr>
          <a:p>
            <a:r>
              <a:rPr lang="zh-CN" altLang="en-US" sz="1000" b="1">
                <a:solidFill>
                  <a:srgbClr val="FFFFFF"/>
                </a:solidFill>
                <a:latin typeface="妤蜂綋_GB2312"/>
                <a:ea typeface="妤蜂綋_GB2312"/>
              </a:rPr>
              <a:t>数据来源：</a:t>
            </a:r>
            <a:r>
              <a:rPr lang="en-US" altLang="zh-CN" sz="1000" b="1">
                <a:solidFill>
                  <a:srgbClr val="FFFFFF"/>
                </a:solidFill>
                <a:latin typeface="妤蜂綋_GB2312"/>
                <a:ea typeface="妤蜂綋_GB2312"/>
              </a:rPr>
              <a:t>Wind、Wind、 openrouter</a:t>
            </a:r>
            <a:r>
              <a:rPr lang="zh-CN" altLang="en-US" sz="1000" b="1">
                <a:solidFill>
                  <a:srgbClr val="FFFFFF"/>
                </a:solidFill>
                <a:latin typeface="妤蜂綋_GB2312"/>
                <a:ea typeface="妤蜂綋_GB2312"/>
              </a:rPr>
              <a:t>、开源证券研究所</a:t>
            </a:r>
            <a:endParaRPr lang="zh-CN" altLang="en-US" sz="1000" b="1">
              <a:solidFill>
                <a:srgbClr val="FFFFFF"/>
              </a:solidFill>
              <a:latin typeface="妤蜂綋_GB2312"/>
              <a:ea typeface="妤蜂綋_GB2312"/>
            </a:endParaRPr>
          </a:p>
        </p:txBody>
      </p:sp>
      <p:sp>
        <p:nvSpPr>
          <p:cNvPr id="6" name="文本框 5"/>
          <p:cNvSpPr txBox="1"/>
          <p:nvPr/>
        </p:nvSpPr>
        <p:spPr>
          <a:xfrm>
            <a:off x="5803265" y="2591118"/>
            <a:ext cx="5080000" cy="275590"/>
          </a:xfrm>
          <a:prstGeom prst="rect">
            <a:avLst/>
          </a:prstGeom>
        </p:spPr>
        <p:txBody>
          <a:bodyPr>
            <a:spAutoFit/>
          </a:bodyPr>
          <a:p>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近期，日均</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token</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消耗量再度高斜率攀升（单位：</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1148715" y="2867025"/>
            <a:ext cx="9734550" cy="340296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19735" y="762000"/>
            <a:ext cx="11254105" cy="563054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44500" y="742950"/>
            <a:ext cx="11249025" cy="565404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0370" y="4445"/>
            <a:ext cx="9283065" cy="583565"/>
          </a:xfrm>
          <a:prstGeom prst="rect">
            <a:avLst/>
          </a:prstGeom>
          <a:noFill/>
        </p:spPr>
        <p:txBody>
          <a:bodyPr wrap="square" rtlCol="0" anchor="t">
            <a:spAutoFit/>
          </a:bodyPr>
          <a:p>
            <a:pPr algn="ctr"/>
            <a:r>
              <a:rPr lang="zh-CN" altLang="en-US" sz="3200" b="1" dirty="0">
                <a:solidFill>
                  <a:srgbClr val="FFFF00"/>
                </a:solidFill>
                <a:latin typeface="微软雅黑" panose="020B0503020204020204" pitchFamily="34" charset="-122"/>
                <a:ea typeface="微软雅黑" panose="020B0503020204020204" pitchFamily="34" charset="-122"/>
                <a:sym typeface="+mn-ea"/>
              </a:rPr>
              <a:t>算力：</a:t>
            </a:r>
            <a:r>
              <a:rPr lang="en-US" altLang="zh-CN" sz="3200" b="1" dirty="0">
                <a:solidFill>
                  <a:srgbClr val="FFFF00"/>
                </a:solidFill>
                <a:latin typeface="微软雅黑" panose="020B0503020204020204" pitchFamily="34" charset="-122"/>
                <a:ea typeface="微软雅黑" panose="020B0503020204020204" pitchFamily="34" charset="-122"/>
                <a:sym typeface="+mn-ea"/>
              </a:rPr>
              <a:t>CPO</a:t>
            </a:r>
            <a:r>
              <a:rPr lang="zh-CN" altLang="en-US" sz="3200" b="1" dirty="0">
                <a:solidFill>
                  <a:srgbClr val="FFFF00"/>
                </a:solidFill>
                <a:latin typeface="微软雅黑" panose="020B0503020204020204" pitchFamily="34" charset="-122"/>
                <a:ea typeface="微软雅黑" panose="020B0503020204020204" pitchFamily="34" charset="-122"/>
                <a:sym typeface="+mn-ea"/>
              </a:rPr>
              <a:t>更迭换代需求旺盛，</a:t>
            </a:r>
            <a:r>
              <a:rPr lang="en-US" altLang="zh-CN" sz="3200" b="1" dirty="0">
                <a:solidFill>
                  <a:srgbClr val="FFFF00"/>
                </a:solidFill>
                <a:latin typeface="微软雅黑" panose="020B0503020204020204" pitchFamily="34" charset="-122"/>
                <a:ea typeface="微软雅黑" panose="020B0503020204020204" pitchFamily="34" charset="-122"/>
                <a:sym typeface="+mn-ea"/>
              </a:rPr>
              <a:t>PCB</a:t>
            </a:r>
            <a:r>
              <a:rPr lang="zh-CN" altLang="en-US" sz="3200" b="1" dirty="0">
                <a:solidFill>
                  <a:srgbClr val="FFFF00"/>
                </a:solidFill>
                <a:latin typeface="微软雅黑" panose="020B0503020204020204" pitchFamily="34" charset="-122"/>
                <a:ea typeface="微软雅黑" panose="020B0503020204020204" pitchFamily="34" charset="-122"/>
                <a:sym typeface="+mn-ea"/>
              </a:rPr>
              <a:t>景气逐步兑现</a:t>
            </a:r>
            <a:endParaRPr lang="zh-CN" altLang="en-US" sz="3200" b="1" dirty="0">
              <a:solidFill>
                <a:srgbClr val="FFFF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35" y="879475"/>
            <a:ext cx="12192000" cy="2676525"/>
          </a:xfrm>
          <a:prstGeom prst="rect">
            <a:avLst/>
          </a:prstGeom>
        </p:spPr>
        <p:txBody>
          <a:bodyPr wrap="square">
            <a:spAutoFit/>
          </a:bodyPr>
          <a:p>
            <a:pPr indent="0" fontAlgn="auto">
              <a:lnSpc>
                <a:spcPct val="150000"/>
              </a:lnSpc>
              <a:spcBef>
                <a:spcPct val="0"/>
              </a:spcBef>
              <a:spcAft>
                <a:spcPct val="0"/>
              </a:spcAft>
            </a:pPr>
            <a:r>
              <a:rPr lang="zh-CN" altLang="en-US" sz="1600" b="1">
                <a:solidFill>
                  <a:schemeClr val="bg2"/>
                </a:solidFill>
              </a:rPr>
              <a:t>关注</a:t>
            </a:r>
            <a:r>
              <a:rPr lang="zh-CN" altLang="en-US" sz="1600" b="1">
                <a:solidFill>
                  <a:srgbClr val="FF0000"/>
                </a:solidFill>
              </a:rPr>
              <a:t>高端光模块，出货即将进入爆发式增长期</a:t>
            </a:r>
            <a:r>
              <a:rPr lang="zh-CN" altLang="en-US" sz="1600" b="1">
                <a:solidFill>
                  <a:schemeClr val="bg2"/>
                </a:solidFill>
              </a:rPr>
              <a:t>。鉴于算力升级迭代加速以及下游出现热点性智能体应用进一步带动上游</a:t>
            </a:r>
            <a:r>
              <a:rPr lang="en-US" altLang="zh-CN" sz="1600" b="1">
                <a:solidFill>
                  <a:schemeClr val="bg2"/>
                </a:solidFill>
              </a:rPr>
              <a:t>AI</a:t>
            </a:r>
            <a:r>
              <a:rPr lang="zh-CN" altLang="en-US" sz="1600" b="1">
                <a:solidFill>
                  <a:schemeClr val="bg2"/>
                </a:solidFill>
              </a:rPr>
              <a:t>建设需求增长等因素，带宽更大、传输成本及使用功耗等性价比指标更优的光模块组件需求愈发迫切，高速光模块产品正持续处于更新期，在传统</a:t>
            </a:r>
            <a:r>
              <a:rPr lang="en-US" altLang="zh-CN" sz="1600" b="1">
                <a:solidFill>
                  <a:schemeClr val="bg2"/>
                </a:solidFill>
              </a:rPr>
              <a:t>800G</a:t>
            </a:r>
            <a:r>
              <a:rPr lang="zh-CN" altLang="en-US" sz="1600" b="1">
                <a:solidFill>
                  <a:schemeClr val="bg2"/>
                </a:solidFill>
              </a:rPr>
              <a:t>光模块需求继续高增的支撑下，</a:t>
            </a:r>
            <a:r>
              <a:rPr lang="en-US" altLang="zh-CN" sz="1600" b="1">
                <a:solidFill>
                  <a:schemeClr val="bg2"/>
                </a:solidFill>
              </a:rPr>
              <a:t>1.6T</a:t>
            </a:r>
            <a:r>
              <a:rPr lang="zh-CN" altLang="en-US" sz="1600" b="1">
                <a:solidFill>
                  <a:schemeClr val="bg2"/>
                </a:solidFill>
              </a:rPr>
              <a:t>、</a:t>
            </a:r>
            <a:r>
              <a:rPr lang="en-US" altLang="zh-CN" sz="1600" b="1">
                <a:solidFill>
                  <a:schemeClr val="bg2"/>
                </a:solidFill>
              </a:rPr>
              <a:t>3.2T</a:t>
            </a:r>
            <a:r>
              <a:rPr lang="zh-CN" altLang="en-US" sz="1600" b="1">
                <a:solidFill>
                  <a:schemeClr val="bg2"/>
                </a:solidFill>
              </a:rPr>
              <a:t>等传输效率更高的光模块也将逐步进入爆发式增长阶段。据</a:t>
            </a:r>
            <a:r>
              <a:rPr lang="en-US" altLang="zh-CN" sz="1600" b="1">
                <a:solidFill>
                  <a:schemeClr val="bg2"/>
                </a:solidFill>
              </a:rPr>
              <a:t>LightCounting</a:t>
            </a:r>
            <a:r>
              <a:rPr lang="zh-CN" altLang="en-US" sz="1600" b="1">
                <a:solidFill>
                  <a:schemeClr val="bg2"/>
                </a:solidFill>
              </a:rPr>
              <a:t>测算，</a:t>
            </a:r>
            <a:r>
              <a:rPr lang="en-US" altLang="zh-CN" sz="1600" b="1">
                <a:solidFill>
                  <a:schemeClr val="bg2"/>
                </a:solidFill>
              </a:rPr>
              <a:t>2030</a:t>
            </a:r>
            <a:r>
              <a:rPr lang="zh-CN" altLang="en-US" sz="1600" b="1">
                <a:solidFill>
                  <a:schemeClr val="bg2"/>
                </a:solidFill>
              </a:rPr>
              <a:t>年</a:t>
            </a:r>
            <a:r>
              <a:rPr lang="en-US" altLang="zh-CN" sz="1600" b="1">
                <a:solidFill>
                  <a:schemeClr val="bg2"/>
                </a:solidFill>
              </a:rPr>
              <a:t>800G</a:t>
            </a:r>
            <a:r>
              <a:rPr lang="zh-CN" altLang="en-US" sz="1600" b="1">
                <a:solidFill>
                  <a:schemeClr val="bg2"/>
                </a:solidFill>
              </a:rPr>
              <a:t>、</a:t>
            </a:r>
            <a:r>
              <a:rPr lang="en-US" altLang="zh-CN" sz="1600" b="1">
                <a:solidFill>
                  <a:schemeClr val="bg2"/>
                </a:solidFill>
              </a:rPr>
              <a:t>1.6T</a:t>
            </a:r>
            <a:r>
              <a:rPr lang="zh-CN" altLang="en-US" sz="1600" b="1">
                <a:solidFill>
                  <a:schemeClr val="bg2"/>
                </a:solidFill>
              </a:rPr>
              <a:t>、</a:t>
            </a:r>
            <a:r>
              <a:rPr lang="en-US" altLang="zh-CN" sz="1600" b="1">
                <a:solidFill>
                  <a:schemeClr val="bg2"/>
                </a:solidFill>
              </a:rPr>
              <a:t>3.2T</a:t>
            </a:r>
            <a:r>
              <a:rPr lang="zh-CN" altLang="en-US" sz="1600" b="1">
                <a:solidFill>
                  <a:schemeClr val="bg2"/>
                </a:solidFill>
              </a:rPr>
              <a:t>光模块占比将分别达到</a:t>
            </a:r>
            <a:r>
              <a:rPr lang="en-US" altLang="zh-CN" sz="1600" b="1">
                <a:solidFill>
                  <a:schemeClr val="bg2"/>
                </a:solidFill>
              </a:rPr>
              <a:t>51%</a:t>
            </a:r>
            <a:r>
              <a:rPr lang="zh-CN" altLang="en-US" sz="1600" b="1">
                <a:solidFill>
                  <a:schemeClr val="bg2"/>
                </a:solidFill>
              </a:rPr>
              <a:t>、</a:t>
            </a:r>
            <a:r>
              <a:rPr lang="en-US" altLang="zh-CN" sz="1600" b="1">
                <a:solidFill>
                  <a:schemeClr val="bg2"/>
                </a:solidFill>
              </a:rPr>
              <a:t>30%</a:t>
            </a:r>
            <a:r>
              <a:rPr lang="zh-CN" altLang="en-US" sz="1600" b="1">
                <a:solidFill>
                  <a:schemeClr val="bg2"/>
                </a:solidFill>
              </a:rPr>
              <a:t>、</a:t>
            </a:r>
            <a:r>
              <a:rPr lang="en-US" altLang="zh-CN" sz="1600" b="1">
                <a:solidFill>
                  <a:schemeClr val="bg2"/>
                </a:solidFill>
              </a:rPr>
              <a:t>9%</a:t>
            </a:r>
            <a:r>
              <a:rPr lang="zh-CN" altLang="en-US" sz="1600" b="1">
                <a:solidFill>
                  <a:schemeClr val="bg2"/>
                </a:solidFill>
              </a:rPr>
              <a:t>，</a:t>
            </a:r>
            <a:r>
              <a:rPr lang="en-US" altLang="zh-CN" sz="1600" b="1">
                <a:solidFill>
                  <a:schemeClr val="bg2"/>
                </a:solidFill>
              </a:rPr>
              <a:t>2026</a:t>
            </a:r>
            <a:r>
              <a:rPr lang="zh-CN" altLang="en-US" sz="1600" b="1">
                <a:solidFill>
                  <a:schemeClr val="bg2"/>
                </a:solidFill>
              </a:rPr>
              <a:t>进入</a:t>
            </a:r>
            <a:r>
              <a:rPr lang="en-US" altLang="zh-CN" sz="1600" b="1">
                <a:solidFill>
                  <a:schemeClr val="bg2"/>
                </a:solidFill>
              </a:rPr>
              <a:t>1.6T</a:t>
            </a:r>
            <a:r>
              <a:rPr lang="zh-CN" altLang="en-US" sz="1600" b="1">
                <a:solidFill>
                  <a:schemeClr val="bg2"/>
                </a:solidFill>
              </a:rPr>
              <a:t>放量元年，</a:t>
            </a:r>
            <a:r>
              <a:rPr lang="en-US" altLang="zh-CN" sz="1600" b="1">
                <a:solidFill>
                  <a:schemeClr val="bg2"/>
                </a:solidFill>
              </a:rPr>
              <a:t>2028</a:t>
            </a:r>
            <a:r>
              <a:rPr lang="zh-CN" altLang="en-US" sz="1600" b="1">
                <a:solidFill>
                  <a:schemeClr val="bg2"/>
                </a:solidFill>
              </a:rPr>
              <a:t>进入</a:t>
            </a:r>
            <a:r>
              <a:rPr lang="en-US" altLang="zh-CN" sz="1600" b="1">
                <a:solidFill>
                  <a:schemeClr val="bg2"/>
                </a:solidFill>
              </a:rPr>
              <a:t>3.2T</a:t>
            </a:r>
            <a:r>
              <a:rPr lang="zh-CN" altLang="en-US" sz="1600" b="1">
                <a:solidFill>
                  <a:schemeClr val="bg2"/>
                </a:solidFill>
              </a:rPr>
              <a:t>放量元年，且在此期间</a:t>
            </a:r>
            <a:r>
              <a:rPr lang="en-US" altLang="zh-CN" sz="1600" b="1">
                <a:solidFill>
                  <a:srgbClr val="FF0000"/>
                </a:solidFill>
              </a:rPr>
              <a:t>800G</a:t>
            </a:r>
            <a:r>
              <a:rPr lang="zh-CN" altLang="en-US" sz="1600" b="1">
                <a:solidFill>
                  <a:srgbClr val="FF0000"/>
                </a:solidFill>
              </a:rPr>
              <a:t>光模块依旧将保持出货高增状态。</a:t>
            </a:r>
            <a:r>
              <a:rPr lang="en-US" altLang="zh-CN" sz="1600" b="1">
                <a:solidFill>
                  <a:srgbClr val="FF0000"/>
                </a:solidFill>
              </a:rPr>
              <a:t>PCB</a:t>
            </a:r>
            <a:r>
              <a:rPr lang="zh-CN" altLang="en-US" sz="1600" b="1">
                <a:solidFill>
                  <a:srgbClr val="FF0000"/>
                </a:solidFill>
              </a:rPr>
              <a:t>景气继续扩涨，产品涨价继续释放利润空间</a:t>
            </a:r>
            <a:r>
              <a:rPr lang="zh-CN" altLang="en-US" sz="1600" b="1">
                <a:solidFill>
                  <a:schemeClr val="bg2"/>
                </a:solidFill>
              </a:rPr>
              <a:t>。</a:t>
            </a:r>
            <a:r>
              <a:rPr lang="en-US" altLang="zh-CN" sz="1600" b="1">
                <a:solidFill>
                  <a:schemeClr val="bg2"/>
                </a:solidFill>
              </a:rPr>
              <a:t>PCB</a:t>
            </a:r>
            <a:r>
              <a:rPr lang="zh-CN" altLang="en-US" sz="1600" b="1">
                <a:solidFill>
                  <a:schemeClr val="bg2"/>
                </a:solidFill>
              </a:rPr>
              <a:t>板块景气正在兑现，</a:t>
            </a:r>
            <a:r>
              <a:rPr lang="en-US" altLang="zh-CN" sz="1600" b="1">
                <a:solidFill>
                  <a:schemeClr val="bg2"/>
                </a:solidFill>
              </a:rPr>
              <a:t>Wind</a:t>
            </a:r>
            <a:r>
              <a:rPr lang="zh-CN" altLang="en-US" sz="1600" b="1">
                <a:solidFill>
                  <a:schemeClr val="bg2"/>
                </a:solidFill>
              </a:rPr>
              <a:t>电路板指数累计营收、累计规模</a:t>
            </a:r>
            <a:r>
              <a:rPr lang="en-US" altLang="zh-CN" sz="1600" b="1">
                <a:solidFill>
                  <a:schemeClr val="bg2"/>
                </a:solidFill>
              </a:rPr>
              <a:t>2025Q3</a:t>
            </a:r>
            <a:r>
              <a:rPr lang="zh-CN" altLang="en-US" sz="1600" b="1">
                <a:solidFill>
                  <a:schemeClr val="bg2"/>
                </a:solidFill>
              </a:rPr>
              <a:t>同比增速分别达到</a:t>
            </a:r>
            <a:r>
              <a:rPr lang="en-US" altLang="zh-CN" sz="1600" b="1">
                <a:solidFill>
                  <a:schemeClr val="bg2"/>
                </a:solidFill>
              </a:rPr>
              <a:t>24.3%</a:t>
            </a:r>
            <a:r>
              <a:rPr lang="zh-CN" altLang="en-US" sz="1600" b="1">
                <a:solidFill>
                  <a:schemeClr val="bg2"/>
                </a:solidFill>
              </a:rPr>
              <a:t>、</a:t>
            </a:r>
            <a:r>
              <a:rPr lang="en-US" altLang="zh-CN" sz="1600" b="1">
                <a:solidFill>
                  <a:schemeClr val="bg2"/>
                </a:solidFill>
              </a:rPr>
              <a:t>54.8%</a:t>
            </a:r>
            <a:r>
              <a:rPr lang="zh-CN" altLang="en-US" sz="1600" b="1">
                <a:solidFill>
                  <a:schemeClr val="bg2"/>
                </a:solidFill>
              </a:rPr>
              <a:t>，显示在此前高增速上仍保持上行态势。同时</a:t>
            </a:r>
            <a:r>
              <a:rPr lang="en-US" altLang="zh-CN" sz="1600" b="1">
                <a:solidFill>
                  <a:schemeClr val="bg2"/>
                </a:solidFill>
              </a:rPr>
              <a:t>2025Q4</a:t>
            </a:r>
            <a:r>
              <a:rPr lang="zh-CN" altLang="en-US" sz="1600" b="1">
                <a:solidFill>
                  <a:schemeClr val="bg2"/>
                </a:solidFill>
              </a:rPr>
              <a:t>以来覆铜板等以及</a:t>
            </a:r>
            <a:r>
              <a:rPr lang="en-US" altLang="zh-CN" sz="1600" b="1">
                <a:solidFill>
                  <a:srgbClr val="FF0000"/>
                </a:solidFill>
              </a:rPr>
              <a:t>BT</a:t>
            </a:r>
            <a:r>
              <a:rPr lang="zh-CN" altLang="en-US" sz="1600" b="1">
                <a:solidFill>
                  <a:srgbClr val="FF0000"/>
                </a:solidFill>
              </a:rPr>
              <a:t>板载持续涨价</a:t>
            </a:r>
            <a:r>
              <a:rPr lang="zh-CN" altLang="en-US" sz="1600" b="1">
                <a:solidFill>
                  <a:schemeClr val="bg2"/>
                </a:solidFill>
              </a:rPr>
              <a:t>，</a:t>
            </a:r>
            <a:r>
              <a:rPr lang="en-US" altLang="zh-CN" sz="1600" b="1">
                <a:solidFill>
                  <a:schemeClr val="bg2"/>
                </a:solidFill>
              </a:rPr>
              <a:t>2026</a:t>
            </a:r>
            <a:r>
              <a:rPr lang="zh-CN" altLang="en-US" sz="1600" b="1">
                <a:solidFill>
                  <a:schemeClr val="bg2"/>
                </a:solidFill>
              </a:rPr>
              <a:t>年需求端景气继续上行将对</a:t>
            </a:r>
            <a:r>
              <a:rPr lang="en-US" altLang="zh-CN" sz="1600" b="1">
                <a:solidFill>
                  <a:schemeClr val="bg2"/>
                </a:solidFill>
              </a:rPr>
              <a:t>PCB</a:t>
            </a:r>
            <a:r>
              <a:rPr lang="zh-CN" altLang="en-US" sz="1600" b="1">
                <a:solidFill>
                  <a:schemeClr val="bg2"/>
                </a:solidFill>
              </a:rPr>
              <a:t>价格形成有利支撑，相关企业仍然具备较大利润弹性空间。</a:t>
            </a:r>
            <a:endParaRPr lang="zh-CN" altLang="en-US" sz="1600" b="1">
              <a:solidFill>
                <a:schemeClr val="bg2"/>
              </a:solidFill>
            </a:endParaRPr>
          </a:p>
        </p:txBody>
      </p:sp>
      <p:pic>
        <p:nvPicPr>
          <p:cNvPr id="6" name="图片 5"/>
          <p:cNvPicPr>
            <a:picLocks noChangeAspect="1"/>
          </p:cNvPicPr>
          <p:nvPr/>
        </p:nvPicPr>
        <p:blipFill>
          <a:blip r:embed="rId2"/>
          <a:stretch>
            <a:fillRect/>
          </a:stretch>
        </p:blipFill>
        <p:spPr>
          <a:xfrm>
            <a:off x="2731135" y="3566160"/>
            <a:ext cx="7073900" cy="282575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36395" y="4445"/>
            <a:ext cx="10271125" cy="1076325"/>
          </a:xfrm>
          <a:prstGeom prst="rect">
            <a:avLst/>
          </a:prstGeom>
          <a:noFill/>
        </p:spPr>
        <p:txBody>
          <a:bodyPr wrap="square" rtlCol="0" anchor="t">
            <a:spAutoFit/>
          </a:bodyPr>
          <a:p>
            <a:pPr algn="ctr"/>
            <a:r>
              <a:rPr lang="en-US" altLang="zh-CN" sz="3200" b="1" dirty="0">
                <a:solidFill>
                  <a:srgbClr val="FFFF00"/>
                </a:solidFill>
                <a:latin typeface="微软雅黑" panose="020B0503020204020204" pitchFamily="34" charset="-122"/>
                <a:ea typeface="微软雅黑" panose="020B0503020204020204" pitchFamily="34" charset="-122"/>
                <a:sym typeface="+mn-ea"/>
              </a:rPr>
              <a:t>AI</a:t>
            </a:r>
            <a:r>
              <a:rPr lang="zh-CN" altLang="en-US" sz="3200" b="1" dirty="0">
                <a:solidFill>
                  <a:srgbClr val="FFFF00"/>
                </a:solidFill>
                <a:latin typeface="微软雅黑" panose="020B0503020204020204" pitchFamily="34" charset="-122"/>
                <a:ea typeface="微软雅黑" panose="020B0503020204020204" pitchFamily="34" charset="-122"/>
                <a:sym typeface="+mn-ea"/>
              </a:rPr>
              <a:t>应用：国内机器人先发优势明显，</a:t>
            </a:r>
            <a:r>
              <a:rPr lang="en-US" altLang="zh-CN" sz="3200" b="1" dirty="0">
                <a:solidFill>
                  <a:srgbClr val="FFFF00"/>
                </a:solidFill>
                <a:latin typeface="微软雅黑" panose="020B0503020204020204" pitchFamily="34" charset="-122"/>
                <a:ea typeface="微软雅黑" panose="020B0503020204020204" pitchFamily="34" charset="-122"/>
                <a:sym typeface="+mn-ea"/>
              </a:rPr>
              <a:t>AI</a:t>
            </a:r>
            <a:r>
              <a:rPr lang="zh-CN" altLang="en-US" sz="3200" b="1" dirty="0">
                <a:solidFill>
                  <a:srgbClr val="FFFF00"/>
                </a:solidFill>
                <a:latin typeface="微软雅黑" panose="020B0503020204020204" pitchFamily="34" charset="-122"/>
                <a:ea typeface="微软雅黑" panose="020B0503020204020204" pitchFamily="34" charset="-122"/>
                <a:sym typeface="+mn-ea"/>
              </a:rPr>
              <a:t>显著提升软件、游戏领域的开发效率</a:t>
            </a:r>
            <a:endParaRPr lang="zh-CN" altLang="en-US" sz="3200" b="1" dirty="0">
              <a:solidFill>
                <a:srgbClr val="FFFF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0" y="991235"/>
            <a:ext cx="12191365" cy="2353310"/>
          </a:xfrm>
          <a:prstGeom prst="rect">
            <a:avLst/>
          </a:prstGeom>
        </p:spPr>
        <p:txBody>
          <a:bodyPr wrap="square">
            <a:spAutoFit/>
          </a:bodyPr>
          <a:p>
            <a:pPr indent="0" algn="just" fontAlgn="auto">
              <a:lnSpc>
                <a:spcPct val="150000"/>
              </a:lnSpc>
              <a:spcBef>
                <a:spcPct val="0"/>
              </a:spcBef>
              <a:spcAft>
                <a:spcPct val="0"/>
              </a:spcAft>
            </a:pP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中国机器人产业具备全产业链优势，出货量稳居全球首位</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。据工信部和赛迪咨询统计，</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年全球人形机器人市场规模达到</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28.8</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亿元，行业正处于成长初期，中国凭借完善的供应链体系以及多个应用场景具备先发优势，海外头部企业还仍未实现规模化量产。</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年中国人形机器人整机出货量约</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1.44</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万台，占全球总出货量比例高达近</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85%</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spcBef>
                <a:spcPct val="0"/>
              </a:spcBef>
              <a:spcAft>
                <a:spcPct val="0"/>
              </a:spcAft>
            </a:pP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头部软件公司依靠核心壁垒有望借助</a:t>
            </a:r>
            <a:r>
              <a:rPr lang="en-US" altLang="zh-CN"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继往开来</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。当前软件领域存在</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替代的争议，例如</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ClaudeCowork</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凭借智能体整合以及工作流自动化处理能力对传统软件盈利模式形成较大冲击，但头部软件公司凭借专业应用领域理解以及长期积累的客户别类有望形成独特优势，后续凭借</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有望巩固自身地位优势。游戏行业热点产品层出，良好发展形势有望延续。当前游戏行业正逐步从发行赚钱模式切换至内容导向模式，</a:t>
            </a: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未来国内游戏产业有望持续通过深化质量而带来长周期回报，同时在</a:t>
            </a:r>
            <a:r>
              <a:rPr lang="en-US" altLang="zh-CN"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便捷化开发工具的使用下，游戏行业利润也有望再上台阶。</a:t>
            </a:r>
            <a:endPar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2694940" y="3476625"/>
            <a:ext cx="6962775" cy="278320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633855" y="3064510"/>
            <a:ext cx="905065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兴起机遇，猎手出击</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5092065" y="883920"/>
            <a:ext cx="6404610" cy="2441575"/>
          </a:xfrm>
          <a:prstGeom prst="rect">
            <a:avLst/>
          </a:prstGeom>
          <a:noFill/>
        </p:spPr>
        <p:txBody>
          <a:bodyPr wrap="square" rtlCol="0">
            <a:noAutofit/>
          </a:bodyPr>
          <a:p>
            <a:pPr algn="l" fontAlgn="auto">
              <a:lnSpc>
                <a:spcPct val="100000"/>
              </a:lnSpc>
            </a:pPr>
            <a:r>
              <a:rPr lang="zh-CN" altLang="en-US" sz="7500" b="1" dirty="0">
                <a:solidFill>
                  <a:schemeClr val="bg2"/>
                </a:solidFill>
                <a:latin typeface="思源黑体 CN Bold" panose="020B0800000000000000" charset="-122"/>
                <a:ea typeface="思源黑体 CN Bold" panose="020B0800000000000000" charset="-122"/>
                <a:sym typeface="+mn-ea"/>
              </a:rPr>
              <a:t>价值量显</a:t>
            </a:r>
            <a:endParaRPr lang="en-US" altLang="zh-CN" sz="7500" b="1" dirty="0">
              <a:solidFill>
                <a:schemeClr val="bg2"/>
              </a:solidFill>
              <a:latin typeface="思源黑体 CN Bold" panose="020B0800000000000000" charset="-122"/>
              <a:ea typeface="思源黑体 CN Bold" panose="020B0800000000000000" charset="-122"/>
              <a:sym typeface="+mn-ea"/>
            </a:endParaRPr>
          </a:p>
          <a:p>
            <a:pPr algn="l" fontAlgn="auto">
              <a:lnSpc>
                <a:spcPct val="100000"/>
              </a:lnSpc>
            </a:pPr>
            <a:r>
              <a:rPr lang="zh-CN" altLang="en-US" sz="7500" b="1" dirty="0">
                <a:solidFill>
                  <a:schemeClr val="bg2"/>
                </a:solidFill>
                <a:latin typeface="思源黑体 CN Bold" panose="020B0800000000000000" charset="-122"/>
                <a:ea typeface="思源黑体 CN Bold" panose="020B0800000000000000" charset="-122"/>
                <a:sym typeface="+mn-ea"/>
              </a:rPr>
              <a:t>二次腾飞</a:t>
            </a:r>
            <a:endParaRPr lang="en-US" altLang="zh-CN" sz="7500" b="1" dirty="0">
              <a:solidFill>
                <a:schemeClr val="bg2"/>
              </a:solidFill>
              <a:latin typeface="思源黑体 CN Bold" panose="020B0800000000000000" charset="-122"/>
              <a:ea typeface="思源黑体 CN Bold" panose="020B0800000000000000" charset="-122"/>
              <a:sym typeface="+mn-ea"/>
            </a:endParaRPr>
          </a:p>
        </p:txBody>
      </p:sp>
      <p:pic>
        <p:nvPicPr>
          <p:cNvPr id="6" name="图片 5" descr="框"/>
          <p:cNvPicPr>
            <a:picLocks noChangeAspect="1"/>
          </p:cNvPicPr>
          <p:nvPr/>
        </p:nvPicPr>
        <p:blipFill>
          <a:blip r:embed="rId2"/>
          <a:stretch>
            <a:fillRect/>
          </a:stretch>
        </p:blipFill>
        <p:spPr>
          <a:xfrm>
            <a:off x="1046480" y="3359785"/>
            <a:ext cx="10088880" cy="2813050"/>
          </a:xfrm>
          <a:prstGeom prst="rect">
            <a:avLst/>
          </a:prstGeom>
        </p:spPr>
      </p:pic>
      <p:sp>
        <p:nvSpPr>
          <p:cNvPr id="11" name="文本框 10"/>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12" name="文本框 11"/>
          <p:cNvSpPr txBox="1"/>
          <p:nvPr>
            <p:custDataLst>
              <p:tags r:id="rId3"/>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14" name="圆角矩形 13"/>
          <p:cNvSpPr/>
          <p:nvPr/>
        </p:nvSpPr>
        <p:spPr>
          <a:xfrm>
            <a:off x="5308600" y="3583940"/>
            <a:ext cx="5719445" cy="68135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5773420" y="3618230"/>
            <a:ext cx="5191125" cy="6756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吴镇鸿</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投顾执业编号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:A1120618120002</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a:p>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基金从业编号：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A20250617005261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6" name="文本框 15"/>
          <p:cNvSpPr txBox="1"/>
          <p:nvPr>
            <p:custDataLst>
              <p:tags r:id="rId4"/>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7" name="文本框 16"/>
          <p:cNvSpPr txBox="1"/>
          <p:nvPr>
            <p:custDataLst>
              <p:tags r:id="rId5"/>
            </p:custDataLst>
          </p:nvPr>
        </p:nvSpPr>
        <p:spPr>
          <a:xfrm>
            <a:off x="5361305" y="4479925"/>
            <a:ext cx="5360035" cy="1245235"/>
          </a:xfrm>
          <a:prstGeom prst="rect">
            <a:avLst/>
          </a:prstGeom>
          <a:noFill/>
        </p:spPr>
        <p:txBody>
          <a:bodyPr wrap="square" rtlCol="0">
            <a:spAutoFit/>
          </a:bodyPr>
          <a:p>
            <a:pPr algn="just" fontAlgn="auto">
              <a:lnSpc>
                <a:spcPct val="125000"/>
              </a:lnSpc>
            </a:pP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10</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余年金融从业经验，专研究趋势理论，</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K</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线形态理论等，对于市场具有敏锐嗅觉。集十年大成研发双</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B</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龙头战法，成功帮助广大股民朋友看中做短，捕捉大波段强势股启动机会，精研盈利模式</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首创中线游龙黄金战法，波段复制涨停法，</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333</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战法！</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8" name="图片 17" descr="吴镇鸿_1699492350694"/>
          <p:cNvPicPr>
            <a:picLocks noChangeAspect="1"/>
          </p:cNvPicPr>
          <p:nvPr/>
        </p:nvPicPr>
        <p:blipFill>
          <a:blip r:embed="rId6"/>
          <a:stretch>
            <a:fillRect/>
          </a:stretch>
        </p:blipFill>
        <p:spPr>
          <a:xfrm>
            <a:off x="854710" y="883920"/>
            <a:ext cx="4608830" cy="5953760"/>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21180" y="4445"/>
            <a:ext cx="8906510" cy="583565"/>
          </a:xfrm>
          <a:prstGeom prst="rect">
            <a:avLst/>
          </a:prstGeom>
          <a:noFill/>
        </p:spPr>
        <p:txBody>
          <a:bodyPr wrap="square" rtlCol="0" anchor="t">
            <a:spAutoFit/>
          </a:bodyPr>
          <a:p>
            <a:pPr algn="ctr"/>
            <a:r>
              <a:rPr lang="zh-CN" altLang="en-US" sz="3200" b="1" dirty="0">
                <a:solidFill>
                  <a:schemeClr val="bg1"/>
                </a:solidFill>
                <a:latin typeface="微软雅黑" panose="020B0503020204020204" pitchFamily="34" charset="-122"/>
                <a:ea typeface="微软雅黑" panose="020B0503020204020204" pitchFamily="34" charset="-122"/>
                <a:sym typeface="+mn-ea"/>
              </a:rPr>
              <a:t>周期行业配置方向：关注创新带来新需求</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0" y="789940"/>
            <a:ext cx="12192000" cy="2676525"/>
          </a:xfrm>
          <a:prstGeom prst="rect">
            <a:avLst/>
          </a:prstGeom>
        </p:spPr>
        <p:txBody>
          <a:bodyPr wrap="square">
            <a:spAutoFit/>
          </a:bodyPr>
          <a:p>
            <a:pPr indent="0" fontAlgn="auto">
              <a:lnSpc>
                <a:spcPct val="150000"/>
              </a:lnSpc>
            </a:pP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以</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为代表的数据中心建设及过去几年新能源用电需求的提升，使得铜、有色等资源品需求出现明显增量，由此导致全球范围内的供需缺口进一 </a:t>
            </a:r>
            <a:endPar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步放大。据据</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IEA</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EIA</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数据，全球数据中心用电量增加值对总用电量增加值贡献将由</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24</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年的</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提升至</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27</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年的</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，数据中心用电占比将从</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24</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年 的</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1.4%</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提升至</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27</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年的</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能源（</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能源密集型）：电力</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、传统能源：煤炭、天然气；</a:t>
            </a: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、清洁能源：光伏、风电、核电、储能等。 </a:t>
            </a:r>
            <a:endPar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原材料：硅（半导体芯片）、铜（芯片内部电路）、稀土（抛光液、永磁体）、小金属（镓、锗、铟）； </a:t>
            </a:r>
            <a:endPar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基建材料（数据中心厂房、变电站等）：钢铁、铝、建材等。</a:t>
            </a:r>
            <a:endParaRPr lang="zh-CN" altLang="en-US" sz="160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1323340" y="3512185"/>
            <a:ext cx="4283075" cy="2879725"/>
          </a:xfrm>
          <a:prstGeom prst="rect">
            <a:avLst/>
          </a:prstGeom>
        </p:spPr>
      </p:pic>
      <p:pic>
        <p:nvPicPr>
          <p:cNvPr id="8" name="图片 7"/>
          <p:cNvPicPr>
            <a:picLocks noChangeAspect="1"/>
          </p:cNvPicPr>
          <p:nvPr/>
        </p:nvPicPr>
        <p:blipFill>
          <a:blip r:embed="rId3"/>
          <a:stretch>
            <a:fillRect/>
          </a:stretch>
        </p:blipFill>
        <p:spPr>
          <a:xfrm>
            <a:off x="6059805" y="3509645"/>
            <a:ext cx="4815840" cy="287972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9260" y="4445"/>
            <a:ext cx="9176385" cy="521970"/>
          </a:xfrm>
          <a:prstGeom prst="rect">
            <a:avLst/>
          </a:prstGeom>
          <a:noFill/>
        </p:spPr>
        <p:txBody>
          <a:bodyPr wrap="square" rtlCol="0" anchor="t">
            <a:spAutoFit/>
          </a:bodyPr>
          <a:p>
            <a:pPr algn="ctr"/>
            <a:r>
              <a:rPr lang="en-US" altLang="zh-CN" sz="2800" b="1" dirty="0">
                <a:solidFill>
                  <a:schemeClr val="bg1"/>
                </a:solidFill>
                <a:latin typeface="微软雅黑" panose="020B0503020204020204" pitchFamily="34" charset="-122"/>
                <a:ea typeface="微软雅黑" panose="020B0503020204020204" pitchFamily="34" charset="-122"/>
                <a:sym typeface="+mn-ea"/>
              </a:rPr>
              <a:t>PCB-</a:t>
            </a:r>
            <a:r>
              <a:rPr lang="zh-CN" altLang="en-US" sz="2800" b="1" dirty="0">
                <a:solidFill>
                  <a:schemeClr val="bg1"/>
                </a:solidFill>
                <a:latin typeface="微软雅黑" panose="020B0503020204020204" pitchFamily="34" charset="-122"/>
                <a:ea typeface="微软雅黑" panose="020B0503020204020204" pitchFamily="34" charset="-122"/>
                <a:sym typeface="+mn-ea"/>
              </a:rPr>
              <a:t>海外算力需求确定性强，存储-算力爆发下涨价延续</a:t>
            </a: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252095" y="1076325"/>
            <a:ext cx="11687175" cy="1885950"/>
          </a:xfrm>
          <a:prstGeom prst="rect">
            <a:avLst/>
          </a:prstGeom>
        </p:spPr>
      </p:pic>
      <p:pic>
        <p:nvPicPr>
          <p:cNvPr id="5" name="图片 4"/>
          <p:cNvPicPr>
            <a:picLocks noChangeAspect="1"/>
          </p:cNvPicPr>
          <p:nvPr/>
        </p:nvPicPr>
        <p:blipFill>
          <a:blip r:embed="rId3"/>
          <a:stretch>
            <a:fillRect/>
          </a:stretch>
        </p:blipFill>
        <p:spPr>
          <a:xfrm>
            <a:off x="698500" y="3512185"/>
            <a:ext cx="5562600" cy="2752725"/>
          </a:xfrm>
          <a:prstGeom prst="rect">
            <a:avLst/>
          </a:prstGeom>
        </p:spPr>
      </p:pic>
      <p:pic>
        <p:nvPicPr>
          <p:cNvPr id="9" name="图片 8"/>
          <p:cNvPicPr>
            <a:picLocks noChangeAspect="1"/>
          </p:cNvPicPr>
          <p:nvPr/>
        </p:nvPicPr>
        <p:blipFill>
          <a:blip r:embed="rId4"/>
          <a:stretch>
            <a:fillRect/>
          </a:stretch>
        </p:blipFill>
        <p:spPr>
          <a:xfrm>
            <a:off x="6834505" y="3167380"/>
            <a:ext cx="4731385" cy="3118485"/>
          </a:xfrm>
          <a:prstGeom prst="rect">
            <a:avLst/>
          </a:prstGeom>
        </p:spPr>
      </p:pic>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9260" y="4445"/>
            <a:ext cx="9176385" cy="521970"/>
          </a:xfrm>
          <a:prstGeom prst="rect">
            <a:avLst/>
          </a:prstGeom>
          <a:noFill/>
        </p:spPr>
        <p:txBody>
          <a:bodyPr wrap="square" rtlCol="0" anchor="t">
            <a:spAutoFit/>
          </a:bodyPr>
          <a:p>
            <a:pPr algn="ctr"/>
            <a:r>
              <a:rPr lang="en-US" altLang="zh-CN" sz="2800" b="1" dirty="0">
                <a:solidFill>
                  <a:schemeClr val="bg1"/>
                </a:solidFill>
                <a:latin typeface="微软雅黑" panose="020B0503020204020204" pitchFamily="34" charset="-122"/>
                <a:ea typeface="微软雅黑" panose="020B0503020204020204" pitchFamily="34" charset="-122"/>
                <a:sym typeface="+mn-ea"/>
              </a:rPr>
              <a:t>AIDC</a:t>
            </a:r>
            <a:r>
              <a:rPr lang="zh-CN" altLang="en-US" sz="2800" b="1" dirty="0">
                <a:solidFill>
                  <a:schemeClr val="bg1"/>
                </a:solidFill>
                <a:latin typeface="微软雅黑" panose="020B0503020204020204" pitchFamily="34" charset="-122"/>
                <a:ea typeface="微软雅黑" panose="020B0503020204020204" pitchFamily="34" charset="-122"/>
                <a:sym typeface="+mn-ea"/>
              </a:rPr>
              <a:t>自建电站-量价齐升，</a:t>
            </a:r>
            <a:r>
              <a:rPr lang="en-US" altLang="zh-CN" sz="2800" b="1" dirty="0">
                <a:solidFill>
                  <a:schemeClr val="bg1"/>
                </a:solidFill>
                <a:latin typeface="微软雅黑" panose="020B0503020204020204" pitchFamily="34" charset="-122"/>
                <a:ea typeface="微软雅黑" panose="020B0503020204020204" pitchFamily="34" charset="-122"/>
                <a:sym typeface="+mn-ea"/>
              </a:rPr>
              <a:t>PCB</a:t>
            </a:r>
            <a:r>
              <a:rPr lang="zh-CN" altLang="en-US" sz="2800" b="1" dirty="0">
                <a:solidFill>
                  <a:schemeClr val="bg1"/>
                </a:solidFill>
                <a:latin typeface="微软雅黑" panose="020B0503020204020204" pitchFamily="34" charset="-122"/>
                <a:ea typeface="微软雅黑" panose="020B0503020204020204" pitchFamily="34" charset="-122"/>
                <a:sym typeface="+mn-ea"/>
              </a:rPr>
              <a:t>设备耗材-国产替代加速</a:t>
            </a: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2"/>
          <a:stretch>
            <a:fillRect/>
          </a:stretch>
        </p:blipFill>
        <p:spPr>
          <a:xfrm>
            <a:off x="238125" y="925830"/>
            <a:ext cx="11715750" cy="2152650"/>
          </a:xfrm>
          <a:prstGeom prst="rect">
            <a:avLst/>
          </a:prstGeom>
        </p:spPr>
      </p:pic>
      <p:pic>
        <p:nvPicPr>
          <p:cNvPr id="7" name="图片 6"/>
          <p:cNvPicPr>
            <a:picLocks noChangeAspect="1"/>
          </p:cNvPicPr>
          <p:nvPr/>
        </p:nvPicPr>
        <p:blipFill>
          <a:blip r:embed="rId3"/>
          <a:stretch>
            <a:fillRect/>
          </a:stretch>
        </p:blipFill>
        <p:spPr>
          <a:xfrm>
            <a:off x="237490" y="3078480"/>
            <a:ext cx="11717020" cy="3313430"/>
          </a:xfrm>
          <a:prstGeom prst="rect">
            <a:avLst/>
          </a:prstGeom>
        </p:spPr>
      </p:pic>
      <p:sp>
        <p:nvSpPr>
          <p:cNvPr id="8" name="文本框 7"/>
          <p:cNvSpPr txBox="1"/>
          <p:nvPr/>
        </p:nvSpPr>
        <p:spPr>
          <a:xfrm>
            <a:off x="5401310" y="5860415"/>
            <a:ext cx="2348230" cy="531495"/>
          </a:xfrm>
          <a:prstGeom prst="rect">
            <a:avLst/>
          </a:prstGeom>
        </p:spPr>
        <p:txBody>
          <a:bodyPr wrap="square">
            <a:noAutofit/>
          </a:bodyPr>
          <a:p>
            <a:r>
              <a:rPr lang="zh-CN" altLang="en-US" sz="800" b="1">
                <a:solidFill>
                  <a:srgbClr val="7F7F7F"/>
                </a:solidFill>
                <a:latin typeface="榛戜綋"/>
                <a:ea typeface="榛戜綋"/>
              </a:rPr>
              <a:t>数据来源：</a:t>
            </a:r>
            <a:r>
              <a:rPr lang="en-US" altLang="zh-CN" sz="800" b="1">
                <a:solidFill>
                  <a:srgbClr val="7F7F7F"/>
                </a:solidFill>
                <a:latin typeface="Arial" panose="020B0604020202020204"/>
                <a:ea typeface="Arial" panose="020B0604020202020204"/>
              </a:rPr>
              <a:t>Thunder Said Energy</a:t>
            </a:r>
            <a:r>
              <a:rPr lang="zh-CN" altLang="en-US" sz="800" b="1">
                <a:solidFill>
                  <a:srgbClr val="7F7F7F"/>
                </a:solidFill>
                <a:latin typeface="榛戜綋"/>
                <a:ea typeface="榛戜綋"/>
              </a:rPr>
              <a:t>，大族数控招股说明书转引 </a:t>
            </a:r>
            <a:endParaRPr lang="zh-CN" altLang="en-US" sz="800" b="1">
              <a:solidFill>
                <a:srgbClr val="7F7F7F"/>
              </a:solidFill>
              <a:latin typeface="榛戜綋"/>
              <a:ea typeface="榛戜綋"/>
            </a:endParaRPr>
          </a:p>
          <a:p>
            <a:r>
              <a:rPr lang="en-US" altLang="zh-CN" sz="800" b="1">
                <a:solidFill>
                  <a:srgbClr val="7F7F7F"/>
                </a:solidFill>
                <a:latin typeface="Arial" panose="020B0604020202020204"/>
                <a:ea typeface="Arial" panose="020B0604020202020204"/>
              </a:rPr>
              <a:t>Prismark</a:t>
            </a:r>
            <a:r>
              <a:rPr lang="zh-CN" altLang="en-US" sz="800" b="1">
                <a:solidFill>
                  <a:srgbClr val="7F7F7F"/>
                </a:solidFill>
                <a:latin typeface="榛戜綋"/>
                <a:ea typeface="榛戜綋"/>
              </a:rPr>
              <a:t>及灼识咨询，华创证券；注释：按设备类型及收入计入</a:t>
            </a:r>
            <a:endParaRPr lang="zh-CN" altLang="en-US" sz="800" b="1">
              <a:solidFill>
                <a:srgbClr val="7F7F7F"/>
              </a:solidFill>
              <a:latin typeface="榛戜綋"/>
              <a:ea typeface="榛戜綋"/>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9260" y="4445"/>
            <a:ext cx="9176385" cy="521970"/>
          </a:xfrm>
          <a:prstGeom prst="rect">
            <a:avLst/>
          </a:prstGeom>
          <a:noFill/>
        </p:spPr>
        <p:txBody>
          <a:bodyPr wrap="square" rtlCol="0" anchor="t">
            <a:spAutoFit/>
          </a:bodyPr>
          <a:p>
            <a:pPr algn="ctr"/>
            <a:r>
              <a:rPr lang="zh-CN" altLang="en-US" sz="2800" b="1" dirty="0">
                <a:solidFill>
                  <a:schemeClr val="bg1"/>
                </a:solidFill>
                <a:latin typeface="微软雅黑" panose="020B0503020204020204" pitchFamily="34" charset="-122"/>
                <a:ea typeface="微软雅黑" panose="020B0503020204020204" pitchFamily="34" charset="-122"/>
                <a:sym typeface="+mn-ea"/>
              </a:rPr>
              <a:t>光模块-北美</a:t>
            </a:r>
            <a:r>
              <a:rPr lang="en-US" altLang="zh-CN" sz="2800" b="1" dirty="0">
                <a:solidFill>
                  <a:schemeClr val="bg1"/>
                </a:solidFill>
                <a:latin typeface="微软雅黑" panose="020B0503020204020204" pitchFamily="34" charset="-122"/>
                <a:ea typeface="微软雅黑" panose="020B0503020204020204" pitchFamily="34" charset="-122"/>
                <a:sym typeface="+mn-ea"/>
              </a:rPr>
              <a:t>AI</a:t>
            </a:r>
            <a:r>
              <a:rPr lang="zh-CN" altLang="en-US" sz="2800" b="1" dirty="0">
                <a:solidFill>
                  <a:schemeClr val="bg1"/>
                </a:solidFill>
                <a:latin typeface="微软雅黑" panose="020B0503020204020204" pitchFamily="34" charset="-122"/>
                <a:ea typeface="微软雅黑" panose="020B0503020204020204" pitchFamily="34" charset="-122"/>
                <a:sym typeface="+mn-ea"/>
              </a:rPr>
              <a:t>驱动需求，光纤光缆-供需紧张价格大涨</a:t>
            </a:r>
            <a:endParaRPr lang="zh-CN" altLang="en-US" sz="28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204470" y="824865"/>
            <a:ext cx="11782425" cy="2114550"/>
          </a:xfrm>
          <a:prstGeom prst="rect">
            <a:avLst/>
          </a:prstGeom>
        </p:spPr>
      </p:pic>
      <p:pic>
        <p:nvPicPr>
          <p:cNvPr id="5" name="图片 4"/>
          <p:cNvPicPr>
            <a:picLocks noChangeAspect="1"/>
          </p:cNvPicPr>
          <p:nvPr/>
        </p:nvPicPr>
        <p:blipFill>
          <a:blip r:embed="rId3"/>
          <a:stretch>
            <a:fillRect/>
          </a:stretch>
        </p:blipFill>
        <p:spPr>
          <a:xfrm>
            <a:off x="626110" y="3030855"/>
            <a:ext cx="5219700" cy="3064510"/>
          </a:xfrm>
          <a:prstGeom prst="rect">
            <a:avLst/>
          </a:prstGeom>
        </p:spPr>
      </p:pic>
      <p:pic>
        <p:nvPicPr>
          <p:cNvPr id="9" name="图片 8"/>
          <p:cNvPicPr>
            <a:picLocks noChangeAspect="1"/>
          </p:cNvPicPr>
          <p:nvPr/>
        </p:nvPicPr>
        <p:blipFill>
          <a:blip r:embed="rId4"/>
          <a:stretch>
            <a:fillRect/>
          </a:stretch>
        </p:blipFill>
        <p:spPr>
          <a:xfrm>
            <a:off x="6241415" y="2999740"/>
            <a:ext cx="5324475" cy="3095625"/>
          </a:xfrm>
          <a:prstGeom prst="rect">
            <a:avLst/>
          </a:prstGeom>
        </p:spPr>
      </p:pic>
      <p:sp>
        <p:nvSpPr>
          <p:cNvPr id="10" name="文本框 9"/>
          <p:cNvSpPr txBox="1"/>
          <p:nvPr/>
        </p:nvSpPr>
        <p:spPr>
          <a:xfrm>
            <a:off x="5209540" y="6095682"/>
            <a:ext cx="5080000" cy="398780"/>
          </a:xfrm>
          <a:prstGeom prst="rect">
            <a:avLst/>
          </a:prstGeom>
        </p:spPr>
        <p:txBody>
          <a:bodyPr>
            <a:spAutoFit/>
          </a:bodyPr>
          <a:p>
            <a:r>
              <a:rPr lang="zh-CN" altLang="en-US" sz="1000" b="1">
                <a:solidFill>
                  <a:srgbClr val="7F7F7F"/>
                </a:solidFill>
                <a:latin typeface="榛戜綋"/>
                <a:ea typeface="榛戜綋"/>
              </a:rPr>
              <a:t>数据来源：中际旭创</a:t>
            </a:r>
            <a:r>
              <a:rPr lang="en-US" altLang="zh-CN" sz="1000" b="1">
                <a:solidFill>
                  <a:srgbClr val="7F7F7F"/>
                </a:solidFill>
                <a:latin typeface="Arial" panose="020B0604020202020204"/>
                <a:ea typeface="Arial" panose="020B0604020202020204"/>
              </a:rPr>
              <a:t>2025</a:t>
            </a:r>
            <a:r>
              <a:rPr lang="zh-CN" altLang="en-US" sz="1000" b="1">
                <a:solidFill>
                  <a:srgbClr val="7F7F7F"/>
                </a:solidFill>
                <a:latin typeface="榛戜綋"/>
                <a:ea typeface="榛戜綋"/>
              </a:rPr>
              <a:t>年报， </a:t>
            </a:r>
            <a:endParaRPr lang="zh-CN" altLang="en-US" sz="1000" b="1">
              <a:solidFill>
                <a:srgbClr val="7F7F7F"/>
              </a:solidFill>
              <a:latin typeface="榛戜綋"/>
              <a:ea typeface="榛戜綋"/>
            </a:endParaRPr>
          </a:p>
          <a:p>
            <a:r>
              <a:rPr lang="en-US" altLang="zh-CN" sz="1000" b="1">
                <a:solidFill>
                  <a:srgbClr val="7F7F7F"/>
                </a:solidFill>
                <a:latin typeface="Arial" panose="020B0604020202020204"/>
                <a:ea typeface="Arial" panose="020B0604020202020204"/>
              </a:rPr>
              <a:t>Lightcounting</a:t>
            </a:r>
            <a:r>
              <a:rPr lang="zh-CN" altLang="en-US" sz="1000" b="1">
                <a:solidFill>
                  <a:srgbClr val="7F7F7F"/>
                </a:solidFill>
                <a:latin typeface="榛戜綋"/>
                <a:ea typeface="榛戜綋"/>
              </a:rPr>
              <a:t>，</a:t>
            </a:r>
            <a:r>
              <a:rPr lang="en-US" altLang="zh-CN" sz="1000" b="1">
                <a:solidFill>
                  <a:srgbClr val="7F7F7F"/>
                </a:solidFill>
                <a:latin typeface="Arial" panose="020B0604020202020204"/>
                <a:ea typeface="Arial" panose="020B0604020202020204"/>
              </a:rPr>
              <a:t>Wind</a:t>
            </a:r>
            <a:r>
              <a:rPr lang="zh-CN" altLang="en-US" sz="1000" b="1">
                <a:solidFill>
                  <a:srgbClr val="7F7F7F"/>
                </a:solidFill>
                <a:latin typeface="榛戜綋"/>
                <a:ea typeface="榛戜綋"/>
              </a:rPr>
              <a:t>，华创证券</a:t>
            </a:r>
            <a:endParaRPr lang="zh-CN" altLang="en-US" sz="1000" b="1">
              <a:solidFill>
                <a:srgbClr val="7F7F7F"/>
              </a:solidFill>
              <a:latin typeface="榛戜綋"/>
              <a:ea typeface="榛戜綋"/>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048000" y="4445"/>
            <a:ext cx="6096000" cy="706755"/>
          </a:xfrm>
          <a:prstGeom prst="rect">
            <a:avLst/>
          </a:prstGeom>
          <a:noFill/>
        </p:spPr>
        <p:txBody>
          <a:bodyPr wrap="square" rtlCol="0" anchor="t">
            <a:spAutoFit/>
          </a:bodyPr>
          <a:p>
            <a:pPr algn="ctr"/>
            <a:r>
              <a:rPr lang="zh-CN" altLang="en-US" sz="4000" b="1" dirty="0">
                <a:solidFill>
                  <a:schemeClr val="bg1"/>
                </a:solidFill>
                <a:latin typeface="微软雅黑" panose="020B0503020204020204" pitchFamily="34" charset="-122"/>
                <a:ea typeface="微软雅黑" panose="020B0503020204020204" pitchFamily="34" charset="-122"/>
                <a:sym typeface="+mn-ea"/>
              </a:rPr>
              <a:t>掘金行业方向</a:t>
            </a:r>
            <a:endParaRPr lang="zh-CN" altLang="en-US" sz="4000" b="1"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0" y="734060"/>
            <a:ext cx="12192000" cy="565785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048000" y="4445"/>
            <a:ext cx="6096000" cy="706755"/>
          </a:xfrm>
          <a:prstGeom prst="rect">
            <a:avLst/>
          </a:prstGeom>
          <a:noFill/>
        </p:spPr>
        <p:txBody>
          <a:bodyPr wrap="square" rtlCol="0" anchor="t">
            <a:spAutoFit/>
          </a:bodyPr>
          <a:p>
            <a:pPr algn="ctr"/>
            <a:r>
              <a:rPr lang="zh-CN" altLang="en-US" sz="4000" b="1" dirty="0">
                <a:solidFill>
                  <a:schemeClr val="bg1"/>
                </a:solidFill>
                <a:latin typeface="微软雅黑" panose="020B0503020204020204" pitchFamily="34" charset="-122"/>
                <a:ea typeface="微软雅黑" panose="020B0503020204020204" pitchFamily="34" charset="-122"/>
                <a:sym typeface="+mn-ea"/>
              </a:rPr>
              <a:t>产业链传导寻双</a:t>
            </a:r>
            <a:r>
              <a:rPr lang="en-US" altLang="zh-CN" sz="4000" b="1" dirty="0">
                <a:solidFill>
                  <a:schemeClr val="bg1"/>
                </a:solidFill>
                <a:latin typeface="微软雅黑" panose="020B0503020204020204" pitchFamily="34" charset="-122"/>
                <a:ea typeface="微软雅黑" panose="020B0503020204020204" pitchFamily="34" charset="-122"/>
                <a:sym typeface="+mn-ea"/>
              </a:rPr>
              <a:t>B</a:t>
            </a:r>
            <a:r>
              <a:rPr lang="zh-CN" altLang="en-US" sz="4000" b="1" dirty="0">
                <a:solidFill>
                  <a:schemeClr val="bg1"/>
                </a:solidFill>
                <a:latin typeface="微软雅黑" panose="020B0503020204020204" pitchFamily="34" charset="-122"/>
                <a:ea typeface="微软雅黑" panose="020B0503020204020204" pitchFamily="34" charset="-122"/>
                <a:sym typeface="+mn-ea"/>
              </a:rPr>
              <a:t>牛</a:t>
            </a:r>
            <a:endParaRPr lang="zh-CN" altLang="en-US" sz="4000" b="1"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0" y="749935"/>
            <a:ext cx="12192000" cy="5603240"/>
          </a:xfrm>
          <a:prstGeom prst="rect">
            <a:avLst/>
          </a:prstGeom>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048000" y="4445"/>
            <a:ext cx="6096000" cy="706755"/>
          </a:xfrm>
          <a:prstGeom prst="rect">
            <a:avLst/>
          </a:prstGeom>
          <a:noFill/>
        </p:spPr>
        <p:txBody>
          <a:bodyPr wrap="square" rtlCol="0" anchor="t">
            <a:spAutoFit/>
          </a:bodyPr>
          <a:p>
            <a:pPr algn="ctr"/>
            <a:r>
              <a:rPr lang="zh-CN" altLang="en-US" sz="4000" b="1" dirty="0">
                <a:solidFill>
                  <a:schemeClr val="bg1"/>
                </a:solidFill>
                <a:latin typeface="微软雅黑" panose="020B0503020204020204" pitchFamily="34" charset="-122"/>
                <a:ea typeface="微软雅黑" panose="020B0503020204020204" pitchFamily="34" charset="-122"/>
                <a:sym typeface="+mn-ea"/>
              </a:rPr>
              <a:t>产业链传导寻双</a:t>
            </a:r>
            <a:r>
              <a:rPr lang="en-US" altLang="zh-CN" sz="4000" b="1" dirty="0">
                <a:solidFill>
                  <a:schemeClr val="bg1"/>
                </a:solidFill>
                <a:latin typeface="微软雅黑" panose="020B0503020204020204" pitchFamily="34" charset="-122"/>
                <a:ea typeface="微软雅黑" panose="020B0503020204020204" pitchFamily="34" charset="-122"/>
                <a:sym typeface="+mn-ea"/>
              </a:rPr>
              <a:t>B</a:t>
            </a:r>
            <a:r>
              <a:rPr lang="zh-CN" altLang="en-US" sz="4000" b="1" dirty="0">
                <a:solidFill>
                  <a:schemeClr val="bg1"/>
                </a:solidFill>
                <a:latin typeface="微软雅黑" panose="020B0503020204020204" pitchFamily="34" charset="-122"/>
                <a:ea typeface="微软雅黑" panose="020B0503020204020204" pitchFamily="34" charset="-122"/>
                <a:sym typeface="+mn-ea"/>
              </a:rPr>
              <a:t>牛</a:t>
            </a:r>
            <a:endParaRPr lang="zh-CN" altLang="en-US" sz="40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0" y="743585"/>
            <a:ext cx="12192000" cy="5647690"/>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2"/>
            </p:custDataLst>
          </p:nvPr>
        </p:nvSpPr>
        <p:spPr>
          <a:xfrm>
            <a:off x="2264410" y="78740"/>
            <a:ext cx="8091805" cy="645160"/>
          </a:xfrm>
          <a:prstGeom prst="rect">
            <a:avLst/>
          </a:prstGeom>
          <a:noFill/>
        </p:spPr>
        <p:txBody>
          <a:bodyPr wrap="square" rtlCol="0">
            <a:spAutoFit/>
          </a:bodyPr>
          <a:p>
            <a:pPr algn="ctr" fontAlgn="auto"/>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猎手：产品异动挖掘绩优控盘双紫牛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0" y="757555"/>
            <a:ext cx="12192000" cy="5633720"/>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2264410" y="78740"/>
            <a:ext cx="8091805" cy="645160"/>
          </a:xfrm>
          <a:prstGeom prst="rect">
            <a:avLst/>
          </a:prstGeom>
          <a:noFill/>
        </p:spPr>
        <p:txBody>
          <a:bodyPr wrap="square" rtlCol="0">
            <a:spAutoFit/>
          </a:bodyPr>
          <a:p>
            <a:pPr algn="ctr" fontAlgn="auto"/>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猎手：产品异动挖掘绩优控盘双紫牛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0" y="751205"/>
            <a:ext cx="12192000" cy="5640705"/>
          </a:xfrm>
          <a:prstGeom prst="rect">
            <a:avLst/>
          </a:prstGeom>
        </p:spPr>
      </p:pic>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2264410" y="78740"/>
            <a:ext cx="8091805" cy="645160"/>
          </a:xfrm>
          <a:prstGeom prst="rect">
            <a:avLst/>
          </a:prstGeom>
          <a:noFill/>
        </p:spPr>
        <p:txBody>
          <a:bodyPr wrap="square" rtlCol="0">
            <a:spAutoFit/>
          </a:bodyPr>
          <a:p>
            <a:pPr algn="ctr" fontAlgn="auto"/>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猎手：产品异动挖掘绩优控盘双紫牛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3"/>
          <a:stretch>
            <a:fillRect/>
          </a:stretch>
        </p:blipFill>
        <p:spPr>
          <a:xfrm>
            <a:off x="0" y="742950"/>
            <a:ext cx="12192000" cy="5629910"/>
          </a:xfrm>
          <a:prstGeom prst="rect">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目录"/>
          <p:cNvPicPr>
            <a:picLocks noChangeAspect="1"/>
          </p:cNvPicPr>
          <p:nvPr/>
        </p:nvPicPr>
        <p:blipFill>
          <a:blip r:embed="rId1"/>
          <a:stretch>
            <a:fillRect/>
          </a:stretch>
        </p:blipFill>
        <p:spPr>
          <a:xfrm>
            <a:off x="1392555" y="1383030"/>
            <a:ext cx="1457325" cy="3444240"/>
          </a:xfrm>
          <a:prstGeom prst="rect">
            <a:avLst/>
          </a:prstGeom>
        </p:spPr>
      </p:pic>
      <p:grpSp>
        <p:nvGrpSpPr>
          <p:cNvPr id="4" name="组合 3"/>
          <p:cNvGrpSpPr/>
          <p:nvPr>
            <p:custDataLst>
              <p:tags r:id="rId2"/>
            </p:custDataLst>
          </p:nvPr>
        </p:nvGrpSpPr>
        <p:grpSpPr>
          <a:xfrm>
            <a:off x="4187825" y="1383030"/>
            <a:ext cx="6595745" cy="808355"/>
            <a:chOff x="6595" y="2178"/>
            <a:chExt cx="10387" cy="1273"/>
          </a:xfrm>
        </p:grpSpPr>
        <p:pic>
          <p:nvPicPr>
            <p:cNvPr id="5" name="图片 4" descr="第一章"/>
            <p:cNvPicPr>
              <a:picLocks noChangeAspect="1"/>
            </p:cNvPicPr>
            <p:nvPr>
              <p:custDataLst>
                <p:tags r:id="rId3"/>
              </p:custDataLst>
            </p:nvPr>
          </p:nvPicPr>
          <p:blipFill>
            <a:blip r:embed="rId4"/>
            <a:stretch>
              <a:fillRect/>
            </a:stretch>
          </p:blipFill>
          <p:spPr>
            <a:xfrm>
              <a:off x="6595" y="2178"/>
              <a:ext cx="10387" cy="1273"/>
            </a:xfrm>
            <a:prstGeom prst="rect">
              <a:avLst/>
            </a:prstGeom>
          </p:spPr>
        </p:pic>
        <p:sp>
          <p:nvSpPr>
            <p:cNvPr id="7" name="文本框 6"/>
            <p:cNvSpPr txBox="1"/>
            <p:nvPr>
              <p:custDataLst>
                <p:tags r:id="rId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6"/>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价值量显，二次腾飞</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7"/>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8"/>
              </p:custDataLst>
            </p:nvPr>
          </p:nvPicPr>
          <p:blipFill>
            <a:blip r:embed="rId4"/>
            <a:stretch>
              <a:fillRect/>
            </a:stretch>
          </p:blipFill>
          <p:spPr>
            <a:xfrm>
              <a:off x="6595" y="2178"/>
              <a:ext cx="10387" cy="1273"/>
            </a:xfrm>
            <a:prstGeom prst="rect">
              <a:avLst/>
            </a:prstGeom>
          </p:spPr>
        </p:pic>
        <p:sp>
          <p:nvSpPr>
            <p:cNvPr id="13" name="文本框 12"/>
            <p:cNvSpPr txBox="1"/>
            <p:nvPr>
              <p:custDataLst>
                <p:tags r:id="rId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0"/>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聚焦主线，强者恒强</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1"/>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2"/>
              </p:custDataLst>
            </p:nvPr>
          </p:nvPicPr>
          <p:blipFill>
            <a:blip r:embed="rId4"/>
            <a:stretch>
              <a:fillRect/>
            </a:stretch>
          </p:blipFill>
          <p:spPr>
            <a:xfrm>
              <a:off x="6595" y="2178"/>
              <a:ext cx="10387" cy="1273"/>
            </a:xfrm>
            <a:prstGeom prst="rect">
              <a:avLst/>
            </a:prstGeom>
          </p:spPr>
        </p:pic>
        <p:sp>
          <p:nvSpPr>
            <p:cNvPr id="20" name="文本框 19"/>
            <p:cNvSpPr txBox="1"/>
            <p:nvPr>
              <p:custDataLst>
                <p:tags r:id="rId13"/>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4"/>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兴起机遇，猎手出击</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5"/>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6"/>
              </p:custDataLst>
            </p:nvPr>
          </p:nvPicPr>
          <p:blipFill>
            <a:blip r:embed="rId4"/>
            <a:stretch>
              <a:fillRect/>
            </a:stretch>
          </p:blipFill>
          <p:spPr>
            <a:xfrm>
              <a:off x="6595" y="2178"/>
              <a:ext cx="10387" cy="1273"/>
            </a:xfrm>
            <a:prstGeom prst="rect">
              <a:avLst/>
            </a:prstGeom>
          </p:spPr>
        </p:pic>
        <p:sp>
          <p:nvSpPr>
            <p:cNvPr id="33" name="文本框 32"/>
            <p:cNvSpPr txBox="1"/>
            <p:nvPr>
              <p:custDataLst>
                <p:tags r:id="rId1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8"/>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绩优为王，行动至上</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1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2264410" y="78740"/>
            <a:ext cx="8091805" cy="645160"/>
          </a:xfrm>
          <a:prstGeom prst="rect">
            <a:avLst/>
          </a:prstGeom>
          <a:noFill/>
        </p:spPr>
        <p:txBody>
          <a:bodyPr wrap="square" rtlCol="0">
            <a:spAutoFit/>
          </a:bodyPr>
          <a:p>
            <a:pPr algn="ctr" fontAlgn="auto"/>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策略猎手：</a:t>
            </a:r>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ETF</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决策定乾坤！</a:t>
            </a:r>
            <a:endParaRPr lang="en-US" altLang="zh-CN" sz="3600" b="1">
              <a:ln w="19050">
                <a:solidFill>
                  <a:srgbClr val="BA2125">
                    <a:alpha val="55000"/>
                  </a:srgbClr>
                </a:solidFill>
              </a:ln>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0" y="803910"/>
            <a:ext cx="12192000" cy="5588000"/>
          </a:xfrm>
          <a:prstGeom prst="rect">
            <a:avLst/>
          </a:prstGeom>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615440" y="3064510"/>
            <a:ext cx="902462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绩优为王，行动至上</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任意多边形: 形状 17"/>
          <p:cNvSpPr/>
          <p:nvPr>
            <p:custDataLst>
              <p:tags r:id="rId2"/>
            </p:custDataLst>
          </p:nvPr>
        </p:nvSpPr>
        <p:spPr>
          <a:xfrm>
            <a:off x="1063625" y="4205288"/>
            <a:ext cx="9848488" cy="200636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rgbClr val="376FFF">
                  <a:alpha val="15000"/>
                </a:srgbClr>
              </a:gs>
              <a:gs pos="100000">
                <a:srgbClr val="376FFF">
                  <a:alpha val="0"/>
                </a:srgbClr>
              </a:gs>
            </a:gsLst>
            <a:lin ang="5400000" scaled="1"/>
          </a:gradFill>
          <a:ln>
            <a:gradFill>
              <a:gsLst>
                <a:gs pos="0">
                  <a:srgbClr val="376FFF"/>
                </a:gs>
                <a:gs pos="87000">
                  <a:srgbClr val="376FFF">
                    <a:alpha val="0"/>
                  </a:srgbClr>
                </a:gs>
              </a:gsLst>
              <a:lin ang="5400000" scaled="1"/>
            </a:grad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5" name="任意多边形: 形状 4"/>
          <p:cNvSpPr/>
          <p:nvPr>
            <p:custDataLst>
              <p:tags r:id="rId3"/>
            </p:custDataLst>
          </p:nvPr>
        </p:nvSpPr>
        <p:spPr>
          <a:xfrm>
            <a:off x="5608955" y="5510213"/>
            <a:ext cx="808347" cy="409216"/>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rgbClr val="376FFF">
                  <a:lumMod val="78000"/>
                  <a:lumOff val="22000"/>
                </a:srgbClr>
              </a:gs>
              <a:gs pos="78000">
                <a:srgbClr val="376FFF">
                  <a:lumMod val="91000"/>
                </a:srgb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6" name="任意多边形: 形状 5"/>
          <p:cNvSpPr/>
          <p:nvPr>
            <p:custDataLst>
              <p:tags r:id="rId4"/>
            </p:custDataLst>
          </p:nvPr>
        </p:nvSpPr>
        <p:spPr>
          <a:xfrm>
            <a:off x="5169535" y="5237798"/>
            <a:ext cx="529699" cy="681496"/>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rgbClr val="376FFF">
                  <a:lumMod val="60000"/>
                  <a:lumOff val="40000"/>
                </a:srgbClr>
              </a:gs>
              <a:gs pos="92000">
                <a:srgbClr val="376FFF"/>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7" name="任意多边形: 形状 6"/>
          <p:cNvSpPr/>
          <p:nvPr>
            <p:custDataLst>
              <p:tags r:id="rId5"/>
            </p:custDataLst>
          </p:nvPr>
        </p:nvSpPr>
        <p:spPr>
          <a:xfrm>
            <a:off x="5169535" y="4606608"/>
            <a:ext cx="439469" cy="903353"/>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rgbClr val="376FFF">
                  <a:lumMod val="50000"/>
                  <a:lumOff val="50000"/>
                </a:srgbClr>
              </a:gs>
              <a:gs pos="100000">
                <a:srgbClr val="376FFF">
                  <a:lumMod val="86000"/>
                  <a:lumOff val="14000"/>
                </a:srgbClr>
              </a:gs>
            </a:gsLst>
            <a:lin ang="600000" scaled="0"/>
          </a:gradFill>
          <a:ln w="48331" cap="flat">
            <a:noFill/>
            <a:prstDash val="solid"/>
            <a:miter/>
          </a:ln>
        </p:spPr>
        <p:txBody>
          <a:bodyPr rtlCol="0" anchor="ctr"/>
          <a:p>
            <a:endParaRPr lang="zh-CN" altLang="en-US"/>
          </a:p>
        </p:txBody>
      </p:sp>
      <p:sp>
        <p:nvSpPr>
          <p:cNvPr id="8" name="任意多边形: 形状 7"/>
          <p:cNvSpPr/>
          <p:nvPr>
            <p:custDataLst>
              <p:tags r:id="rId6"/>
            </p:custDataLst>
          </p:nvPr>
        </p:nvSpPr>
        <p:spPr>
          <a:xfrm>
            <a:off x="5608955" y="4939348"/>
            <a:ext cx="808347" cy="862485"/>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rgbClr val="376FFF">
                  <a:lumMod val="75000"/>
                </a:srgbClr>
              </a:gs>
              <a:gs pos="100000">
                <a:srgbClr val="376FFF">
                  <a:lumMod val="70000"/>
                  <a:lumOff val="30000"/>
                </a:srgbClr>
              </a:gs>
            </a:gsLst>
            <a:lin ang="1800000" scaled="0"/>
            <a:tileRect/>
          </a:gradFill>
          <a:ln w="48331" cap="flat">
            <a:noFill/>
            <a:prstDash val="solid"/>
            <a:miter/>
          </a:ln>
        </p:spPr>
        <p:txBody>
          <a:bodyPr rtlCol="0" anchor="ctr"/>
          <a:p>
            <a:endParaRPr lang="zh-CN" altLang="en-US"/>
          </a:p>
        </p:txBody>
      </p:sp>
      <p:sp>
        <p:nvSpPr>
          <p:cNvPr id="10" name="任意多边形: 形状 9"/>
          <p:cNvSpPr/>
          <p:nvPr>
            <p:custDataLst>
              <p:tags r:id="rId7"/>
            </p:custDataLst>
          </p:nvPr>
        </p:nvSpPr>
        <p:spPr>
          <a:xfrm>
            <a:off x="6297930" y="4398963"/>
            <a:ext cx="513775" cy="702726"/>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rgbClr val="376FFF">
                  <a:lumMod val="60000"/>
                  <a:lumOff val="40000"/>
                </a:srgbClr>
              </a:gs>
              <a:gs pos="92000">
                <a:srgbClr val="376FFF"/>
              </a:gs>
            </a:gsLst>
            <a:lin ang="9600000" scaled="0"/>
          </a:gradFill>
          <a:ln w="48331" cap="flat">
            <a:noFill/>
            <a:prstDash val="solid"/>
            <a:miter/>
          </a:ln>
        </p:spPr>
        <p:txBody>
          <a:bodyPr rtlCol="0" anchor="ctr"/>
          <a:p>
            <a:endParaRPr lang="zh-CN" altLang="en-US"/>
          </a:p>
        </p:txBody>
      </p:sp>
      <p:sp>
        <p:nvSpPr>
          <p:cNvPr id="11" name="任意多边形: 形状 10"/>
          <p:cNvSpPr/>
          <p:nvPr>
            <p:custDataLst>
              <p:tags r:id="rId8"/>
            </p:custDataLst>
          </p:nvPr>
        </p:nvSpPr>
        <p:spPr>
          <a:xfrm>
            <a:off x="6381115" y="4939348"/>
            <a:ext cx="430446" cy="862485"/>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rgbClr val="376FFF">
                  <a:lumMod val="75000"/>
                </a:srgbClr>
              </a:gs>
              <a:gs pos="100000">
                <a:srgbClr val="376FFF">
                  <a:lumMod val="70000"/>
                  <a:lumOff val="30000"/>
                </a:srgbClr>
              </a:gs>
            </a:gsLst>
            <a:lin ang="21594000" scaled="0"/>
          </a:gradFill>
          <a:ln w="48331" cap="flat">
            <a:noFill/>
            <a:prstDash val="solid"/>
            <a:miter/>
          </a:ln>
        </p:spPr>
        <p:txBody>
          <a:bodyPr rtlCol="0" anchor="ctr"/>
          <a:p>
            <a:endParaRPr lang="zh-CN" altLang="en-US"/>
          </a:p>
        </p:txBody>
      </p:sp>
      <p:sp>
        <p:nvSpPr>
          <p:cNvPr id="12" name="任意多边形: 形状 11"/>
          <p:cNvSpPr/>
          <p:nvPr>
            <p:custDataLst>
              <p:tags r:id="rId9"/>
            </p:custDataLst>
          </p:nvPr>
        </p:nvSpPr>
        <p:spPr>
          <a:xfrm>
            <a:off x="5514340" y="4398963"/>
            <a:ext cx="866730" cy="540314"/>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rgbClr val="376FFF">
                  <a:lumMod val="55000"/>
                  <a:lumOff val="45000"/>
                </a:srgbClr>
              </a:gs>
              <a:gs pos="100000">
                <a:srgbClr val="376FFF"/>
              </a:gs>
            </a:gsLst>
            <a:lin ang="7200000" scaled="0"/>
            <a:tileRect/>
          </a:gradFill>
          <a:ln w="48331" cap="flat">
            <a:noFill/>
            <a:prstDash val="solid"/>
            <a:miter/>
          </a:ln>
        </p:spPr>
        <p:txBody>
          <a:bodyPr rtlCol="0" anchor="ctr"/>
          <a:p>
            <a:endParaRPr lang="zh-CN" altLang="en-US"/>
          </a:p>
        </p:txBody>
      </p:sp>
      <p:sp>
        <p:nvSpPr>
          <p:cNvPr id="4" name="任意多边形: 形状 12"/>
          <p:cNvSpPr/>
          <p:nvPr>
            <p:custDataLst>
              <p:tags r:id="rId10"/>
            </p:custDataLst>
          </p:nvPr>
        </p:nvSpPr>
        <p:spPr>
          <a:xfrm>
            <a:off x="5514340" y="4606608"/>
            <a:ext cx="866730" cy="903353"/>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rgbClr val="376FFF">
                  <a:lumMod val="36000"/>
                  <a:lumOff val="64000"/>
                </a:srgbClr>
              </a:gs>
              <a:gs pos="100000">
                <a:srgbClr val="376FFF">
                  <a:lumMod val="77000"/>
                  <a:lumOff val="23000"/>
                </a:srgbClr>
              </a:gs>
            </a:gsLst>
            <a:lin ang="2700000" scaled="1"/>
            <a:tileRect/>
          </a:gradFill>
          <a:ln w="48331" cap="flat">
            <a:noFill/>
            <a:prstDash val="solid"/>
            <a:miter/>
          </a:ln>
        </p:spPr>
        <p:txBody>
          <a:bodyPr rtlCol="0" anchor="ctr"/>
          <a:p>
            <a:endParaRPr lang="zh-CN" altLang="en-US"/>
          </a:p>
        </p:txBody>
      </p:sp>
      <p:sp>
        <p:nvSpPr>
          <p:cNvPr id="15" name="椭圆 14"/>
          <p:cNvSpPr/>
          <p:nvPr>
            <p:custDataLst>
              <p:tags r:id="rId11"/>
            </p:custDataLst>
          </p:nvPr>
        </p:nvSpPr>
        <p:spPr>
          <a:xfrm rot="20464926">
            <a:off x="4614545" y="4912678"/>
            <a:ext cx="2828015" cy="590804"/>
          </a:xfrm>
          <a:prstGeom prst="ellipse">
            <a:avLst/>
          </a:prstGeom>
          <a:noFill/>
          <a:ln w="9525">
            <a:gradFill flip="none" rotWithShape="1">
              <a:gsLst>
                <a:gs pos="0">
                  <a:srgbClr val="376FFF"/>
                </a:gs>
                <a:gs pos="100000">
                  <a:srgbClr val="376FFF">
                    <a:alpha val="0"/>
                  </a:srgbClr>
                </a:gs>
              </a:gsLst>
              <a:lin ang="16200000" scaled="1"/>
              <a:tileRect/>
            </a:grad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23" name="椭圆 22"/>
          <p:cNvSpPr/>
          <p:nvPr>
            <p:custDataLst>
              <p:tags r:id="rId12"/>
            </p:custDataLst>
          </p:nvPr>
        </p:nvSpPr>
        <p:spPr>
          <a:xfrm rot="997938">
            <a:off x="4725035" y="4912678"/>
            <a:ext cx="2606541" cy="590804"/>
          </a:xfrm>
          <a:prstGeom prst="ellipse">
            <a:avLst/>
          </a:prstGeom>
          <a:noFill/>
          <a:ln w="19050">
            <a:gradFill flip="none" rotWithShape="1">
              <a:gsLst>
                <a:gs pos="0">
                  <a:srgbClr val="376FFF"/>
                </a:gs>
                <a:gs pos="100000">
                  <a:srgbClr val="376FFF">
                    <a:alpha val="0"/>
                  </a:srgbClr>
                </a:gs>
              </a:gsLst>
              <a:lin ang="16200000" scaled="1"/>
              <a:tileRect/>
            </a:grad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27" name="椭圆 26"/>
          <p:cNvSpPr/>
          <p:nvPr>
            <p:custDataLst>
              <p:tags r:id="rId13"/>
            </p:custDataLst>
          </p:nvPr>
        </p:nvSpPr>
        <p:spPr>
          <a:xfrm rot="19668910">
            <a:off x="4533900" y="4912678"/>
            <a:ext cx="2828015" cy="590804"/>
          </a:xfrm>
          <a:prstGeom prst="ellipse">
            <a:avLst/>
          </a:prstGeom>
          <a:noFill/>
          <a:ln w="19050">
            <a:gradFill flip="none" rotWithShape="1">
              <a:gsLst>
                <a:gs pos="1000">
                  <a:srgbClr val="376FFF">
                    <a:lumMod val="60000"/>
                    <a:lumOff val="40000"/>
                  </a:srgbClr>
                </a:gs>
                <a:gs pos="100000">
                  <a:srgbClr val="376FFF">
                    <a:alpha val="0"/>
                  </a:srgbClr>
                </a:gs>
              </a:gsLst>
              <a:lin ang="16200000" scaled="1"/>
              <a:tileRect/>
            </a:gra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2" name="椭圆 31"/>
          <p:cNvSpPr/>
          <p:nvPr>
            <p:custDataLst>
              <p:tags r:id="rId14"/>
            </p:custDataLst>
          </p:nvPr>
        </p:nvSpPr>
        <p:spPr>
          <a:xfrm>
            <a:off x="6856730" y="5098098"/>
            <a:ext cx="110257" cy="110257"/>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3" name="椭圆 32"/>
          <p:cNvSpPr/>
          <p:nvPr>
            <p:custDataLst>
              <p:tags r:id="rId15"/>
            </p:custDataLst>
          </p:nvPr>
        </p:nvSpPr>
        <p:spPr>
          <a:xfrm>
            <a:off x="6228715" y="5512118"/>
            <a:ext cx="110257" cy="110257"/>
          </a:xfrm>
          <a:prstGeom prst="ellipse">
            <a:avLst/>
          </a:prstGeom>
          <a:gradFill flip="none" rotWithShape="1">
            <a:gsLst>
              <a:gs pos="1000">
                <a:srgbClr val="376FFF">
                  <a:lumMod val="20000"/>
                  <a:lumOff val="80000"/>
                </a:srgbClr>
              </a:gs>
              <a:gs pos="100000">
                <a:srgbClr val="376FFF"/>
              </a:gs>
            </a:gsLst>
            <a:lin ang="2700000" scaled="1"/>
            <a:tileRect/>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4" name="任意多边形: 形状 21"/>
          <p:cNvSpPr/>
          <p:nvPr>
            <p:custDataLst>
              <p:tags r:id="rId16"/>
            </p:custDataLst>
          </p:nvPr>
        </p:nvSpPr>
        <p:spPr>
          <a:xfrm>
            <a:off x="926465" y="3988753"/>
            <a:ext cx="10122776" cy="200636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rgbClr val="376FFF">
                    <a:lumMod val="40000"/>
                    <a:lumOff val="60000"/>
                  </a:srgbClr>
                </a:gs>
                <a:gs pos="92000">
                  <a:srgbClr val="376FFF">
                    <a:alpha val="0"/>
                  </a:srgbClr>
                </a:gs>
              </a:gsLst>
              <a:lin ang="5400000" scaled="1"/>
            </a:gra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86" name="椭圆 85"/>
          <p:cNvSpPr/>
          <p:nvPr>
            <p:custDataLst>
              <p:tags r:id="rId17"/>
            </p:custDataLst>
          </p:nvPr>
        </p:nvSpPr>
        <p:spPr>
          <a:xfrm>
            <a:off x="2261235" y="4677093"/>
            <a:ext cx="146385" cy="146385"/>
          </a:xfrm>
          <a:prstGeom prst="ellipse">
            <a:avLst/>
          </a:prstGeom>
          <a:solidFill>
            <a:srgbClr val="FFFFFF"/>
          </a:solidFill>
          <a:ln w="3175">
            <a:solidFill>
              <a:srgbClr val="376FFF"/>
            </a:solidFill>
          </a:ln>
          <a:effectLst>
            <a:outerShdw blurRad="63500" sx="102000" sy="102000" algn="ctr" rotWithShape="0">
              <a:srgbClr val="376FFF">
                <a:lumMod val="75000"/>
                <a:alpha val="40000"/>
              </a:srgbClr>
            </a:outerShdw>
          </a:effectLst>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87" name="椭圆 86"/>
          <p:cNvSpPr/>
          <p:nvPr>
            <p:custDataLst>
              <p:tags r:id="rId18"/>
            </p:custDataLst>
          </p:nvPr>
        </p:nvSpPr>
        <p:spPr>
          <a:xfrm>
            <a:off x="2289175" y="4705033"/>
            <a:ext cx="90445" cy="90445"/>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5" name="矩形 34"/>
          <p:cNvSpPr/>
          <p:nvPr>
            <p:custDataLst>
              <p:tags r:id="rId19"/>
            </p:custDataLst>
          </p:nvPr>
        </p:nvSpPr>
        <p:spPr>
          <a:xfrm>
            <a:off x="858520" y="3384868"/>
            <a:ext cx="2952750" cy="64897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a:solidFill>
                  <a:schemeClr val="bg1"/>
                </a:solidFill>
                <a:latin typeface="+mn-ea"/>
                <a:cs typeface="+mn-ea"/>
                <a:sym typeface="+mn-ea"/>
              </a:rPr>
              <a:t>低位有空间，趋势当先</a:t>
            </a:r>
            <a:endParaRPr lang="zh-CN" altLang="en-US">
              <a:solidFill>
                <a:schemeClr val="bg1"/>
              </a:solidFill>
              <a:latin typeface="+mn-ea"/>
              <a:cs typeface="+mn-ea"/>
              <a:sym typeface="+mn-ea"/>
            </a:endParaRPr>
          </a:p>
        </p:txBody>
      </p:sp>
      <p:sp>
        <p:nvSpPr>
          <p:cNvPr id="36" name="矩形 35"/>
          <p:cNvSpPr/>
          <p:nvPr>
            <p:custDataLst>
              <p:tags r:id="rId20"/>
            </p:custDataLst>
          </p:nvPr>
        </p:nvSpPr>
        <p:spPr>
          <a:xfrm>
            <a:off x="858520" y="2896553"/>
            <a:ext cx="2952750" cy="3683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mn-ea"/>
                <a:cs typeface="+mn-ea"/>
                <a:sym typeface="+mn-ea"/>
              </a:rPr>
              <a:t>底部双</a:t>
            </a:r>
            <a:r>
              <a:rPr lang="en-US" altLang="zh-CN" sz="2400" b="1">
                <a:solidFill>
                  <a:srgbClr val="FF0000"/>
                </a:solidFill>
                <a:latin typeface="+mn-ea"/>
                <a:cs typeface="+mn-ea"/>
                <a:sym typeface="+mn-ea"/>
              </a:rPr>
              <a:t>B</a:t>
            </a:r>
            <a:r>
              <a:rPr lang="zh-CN" altLang="en-US" sz="2400" b="1">
                <a:solidFill>
                  <a:srgbClr val="FF0000"/>
                </a:solidFill>
                <a:latin typeface="+mn-ea"/>
                <a:cs typeface="+mn-ea"/>
                <a:sym typeface="+mn-ea"/>
              </a:rPr>
              <a:t>做起</a:t>
            </a:r>
            <a:endParaRPr lang="zh-CN" altLang="en-US" sz="2400" b="1">
              <a:solidFill>
                <a:srgbClr val="FF0000"/>
              </a:solidFill>
              <a:latin typeface="+mn-ea"/>
              <a:cs typeface="+mn-ea"/>
              <a:sym typeface="+mn-ea"/>
            </a:endParaRPr>
          </a:p>
        </p:txBody>
      </p:sp>
      <p:cxnSp>
        <p:nvCxnSpPr>
          <p:cNvPr id="83" name="直接连接符 82"/>
          <p:cNvCxnSpPr/>
          <p:nvPr>
            <p:custDataLst>
              <p:tags r:id="rId21"/>
            </p:custDataLst>
          </p:nvPr>
        </p:nvCxnSpPr>
        <p:spPr>
          <a:xfrm flipV="1">
            <a:off x="2335530" y="4027488"/>
            <a:ext cx="0" cy="649254"/>
          </a:xfrm>
          <a:prstGeom prst="line">
            <a:avLst/>
          </a:prstGeom>
          <a:noFill/>
          <a:ln>
            <a:gradFill flip="none" rotWithShape="1">
              <a:gsLst>
                <a:gs pos="0">
                  <a:srgbClr val="376FFF">
                    <a:alpha val="0"/>
                  </a:srgbClr>
                </a:gs>
                <a:gs pos="100000">
                  <a:srgbClr val="376FFF"/>
                </a:gs>
              </a:gsLst>
              <a:lin ang="16200000" scaled="0"/>
              <a:tileRect/>
            </a:gradFill>
          </a:ln>
        </p:spPr>
        <p:style>
          <a:lnRef idx="2">
            <a:srgbClr val="376FFF">
              <a:shade val="15000"/>
            </a:srgbClr>
          </a:lnRef>
          <a:fillRef idx="1">
            <a:srgbClr val="376FFF"/>
          </a:fillRef>
          <a:effectRef idx="0">
            <a:srgbClr val="376FFF"/>
          </a:effectRef>
          <a:fontRef idx="minor">
            <a:srgbClr val="FFFFFF"/>
          </a:fontRef>
        </p:style>
      </p:cxnSp>
      <p:sp>
        <p:nvSpPr>
          <p:cNvPr id="94" name="椭圆 93"/>
          <p:cNvSpPr/>
          <p:nvPr>
            <p:custDataLst>
              <p:tags r:id="rId22"/>
            </p:custDataLst>
          </p:nvPr>
        </p:nvSpPr>
        <p:spPr>
          <a:xfrm>
            <a:off x="9783445" y="4795203"/>
            <a:ext cx="146385" cy="146385"/>
          </a:xfrm>
          <a:prstGeom prst="ellipse">
            <a:avLst/>
          </a:prstGeom>
          <a:solidFill>
            <a:srgbClr val="FFFFFF"/>
          </a:solidFill>
          <a:ln w="3175">
            <a:solidFill>
              <a:srgbClr val="376FFF"/>
            </a:solidFill>
          </a:ln>
          <a:effectLst>
            <a:outerShdw blurRad="63500" sx="102000" sy="102000" algn="ctr" rotWithShape="0">
              <a:srgbClr val="376FFF">
                <a:lumMod val="75000"/>
                <a:alpha val="40000"/>
              </a:srgbClr>
            </a:outerShdw>
          </a:effectLst>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95" name="椭圆 94"/>
          <p:cNvSpPr/>
          <p:nvPr>
            <p:custDataLst>
              <p:tags r:id="rId23"/>
            </p:custDataLst>
          </p:nvPr>
        </p:nvSpPr>
        <p:spPr>
          <a:xfrm>
            <a:off x="9811385" y="4823143"/>
            <a:ext cx="90445" cy="90445"/>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7" name="矩形 36"/>
          <p:cNvSpPr/>
          <p:nvPr>
            <p:custDataLst>
              <p:tags r:id="rId24"/>
            </p:custDataLst>
          </p:nvPr>
        </p:nvSpPr>
        <p:spPr>
          <a:xfrm>
            <a:off x="8380730" y="3502978"/>
            <a:ext cx="2952750" cy="64897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dirty="0">
                <a:solidFill>
                  <a:schemeClr val="bg1"/>
                </a:solidFill>
                <a:latin typeface="+mn-ea"/>
                <a:cs typeface="+mn-ea"/>
                <a:sym typeface="+mn-ea"/>
              </a:rPr>
              <a:t>中期</a:t>
            </a:r>
            <a:r>
              <a:rPr lang="en-US" altLang="zh-CN" dirty="0">
                <a:solidFill>
                  <a:schemeClr val="bg1"/>
                </a:solidFill>
                <a:latin typeface="+mn-ea"/>
                <a:cs typeface="+mn-ea"/>
                <a:sym typeface="+mn-ea"/>
              </a:rPr>
              <a:t>+</a:t>
            </a:r>
            <a:r>
              <a:rPr lang="zh-CN" altLang="en-US" dirty="0">
                <a:solidFill>
                  <a:schemeClr val="bg1"/>
                </a:solidFill>
                <a:latin typeface="+mn-ea"/>
                <a:cs typeface="+mn-ea"/>
                <a:sym typeface="+mn-ea"/>
              </a:rPr>
              <a:t>短期资金活跃</a:t>
            </a:r>
            <a:endParaRPr lang="zh-CN" altLang="en-US" dirty="0">
              <a:solidFill>
                <a:schemeClr val="bg1"/>
              </a:solidFill>
              <a:latin typeface="+mn-ea"/>
              <a:cs typeface="+mn-ea"/>
              <a:sym typeface="+mn-ea"/>
            </a:endParaRPr>
          </a:p>
        </p:txBody>
      </p:sp>
      <p:sp>
        <p:nvSpPr>
          <p:cNvPr id="38" name="矩形 37"/>
          <p:cNvSpPr/>
          <p:nvPr>
            <p:custDataLst>
              <p:tags r:id="rId25"/>
            </p:custDataLst>
          </p:nvPr>
        </p:nvSpPr>
        <p:spPr>
          <a:xfrm>
            <a:off x="8380730" y="3014663"/>
            <a:ext cx="2952750" cy="3683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mn-ea"/>
                <a:cs typeface="+mn-ea"/>
                <a:sym typeface="+mn-ea"/>
              </a:rPr>
              <a:t>控盘双紫出击</a:t>
            </a:r>
            <a:endParaRPr lang="zh-CN" altLang="en-US" sz="2400" b="1">
              <a:solidFill>
                <a:srgbClr val="FF0000"/>
              </a:solidFill>
              <a:latin typeface="+mn-ea"/>
              <a:cs typeface="+mn-ea"/>
              <a:sym typeface="+mn-ea"/>
            </a:endParaRPr>
          </a:p>
        </p:txBody>
      </p:sp>
      <p:cxnSp>
        <p:nvCxnSpPr>
          <p:cNvPr id="91" name="直接连接符 90"/>
          <p:cNvCxnSpPr/>
          <p:nvPr>
            <p:custDataLst>
              <p:tags r:id="rId26"/>
            </p:custDataLst>
          </p:nvPr>
        </p:nvCxnSpPr>
        <p:spPr>
          <a:xfrm flipV="1">
            <a:off x="9857740" y="4145598"/>
            <a:ext cx="0" cy="649254"/>
          </a:xfrm>
          <a:prstGeom prst="line">
            <a:avLst/>
          </a:prstGeom>
          <a:noFill/>
          <a:ln>
            <a:gradFill flip="none" rotWithShape="1">
              <a:gsLst>
                <a:gs pos="0">
                  <a:srgbClr val="376FFF">
                    <a:alpha val="0"/>
                  </a:srgbClr>
                </a:gs>
                <a:gs pos="100000">
                  <a:srgbClr val="376FFF"/>
                </a:gs>
              </a:gsLst>
              <a:lin ang="16200000" scaled="0"/>
              <a:tileRect/>
            </a:gradFill>
          </a:ln>
        </p:spPr>
        <p:style>
          <a:lnRef idx="2">
            <a:srgbClr val="376FFF">
              <a:shade val="15000"/>
            </a:srgbClr>
          </a:lnRef>
          <a:fillRef idx="1">
            <a:srgbClr val="376FFF"/>
          </a:fillRef>
          <a:effectRef idx="0">
            <a:srgbClr val="376FFF"/>
          </a:effectRef>
          <a:fontRef idx="minor">
            <a:srgbClr val="FFFFFF"/>
          </a:fontRef>
        </p:style>
      </p:cxnSp>
      <p:sp>
        <p:nvSpPr>
          <p:cNvPr id="103" name="椭圆 102"/>
          <p:cNvSpPr/>
          <p:nvPr>
            <p:custDataLst>
              <p:tags r:id="rId27"/>
            </p:custDataLst>
          </p:nvPr>
        </p:nvSpPr>
        <p:spPr>
          <a:xfrm>
            <a:off x="5915025" y="3899218"/>
            <a:ext cx="146385" cy="146385"/>
          </a:xfrm>
          <a:prstGeom prst="ellipse">
            <a:avLst/>
          </a:prstGeom>
          <a:solidFill>
            <a:srgbClr val="FFFFFF"/>
          </a:solidFill>
          <a:ln w="3175">
            <a:solidFill>
              <a:srgbClr val="376FFF"/>
            </a:solidFill>
          </a:ln>
          <a:effectLst>
            <a:outerShdw blurRad="63500" sx="102000" sy="102000" algn="ctr" rotWithShape="0">
              <a:srgbClr val="376FFF">
                <a:lumMod val="75000"/>
                <a:alpha val="40000"/>
              </a:srgbClr>
            </a:outerShdw>
          </a:effectLst>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104" name="椭圆 103"/>
          <p:cNvSpPr/>
          <p:nvPr>
            <p:custDataLst>
              <p:tags r:id="rId28"/>
            </p:custDataLst>
          </p:nvPr>
        </p:nvSpPr>
        <p:spPr>
          <a:xfrm>
            <a:off x="5942965" y="3927158"/>
            <a:ext cx="90445" cy="90445"/>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9" name="矩形 38"/>
          <p:cNvSpPr/>
          <p:nvPr>
            <p:custDataLst>
              <p:tags r:id="rId29"/>
            </p:custDataLst>
          </p:nvPr>
        </p:nvSpPr>
        <p:spPr>
          <a:xfrm>
            <a:off x="4512310" y="2607628"/>
            <a:ext cx="2952750" cy="64897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a:solidFill>
                  <a:schemeClr val="bg1"/>
                </a:solidFill>
                <a:sym typeface="+mn-ea"/>
              </a:rPr>
              <a:t>低估加成长是核心</a:t>
            </a:r>
            <a:endParaRPr lang="zh-CN" altLang="en-US">
              <a:solidFill>
                <a:schemeClr val="bg1"/>
              </a:solidFill>
              <a:latin typeface="+mn-ea"/>
              <a:cs typeface="+mn-ea"/>
              <a:sym typeface="+mn-ea"/>
            </a:endParaRPr>
          </a:p>
        </p:txBody>
      </p:sp>
      <p:sp>
        <p:nvSpPr>
          <p:cNvPr id="40" name="矩形 39"/>
          <p:cNvSpPr/>
          <p:nvPr>
            <p:custDataLst>
              <p:tags r:id="rId30"/>
            </p:custDataLst>
          </p:nvPr>
        </p:nvSpPr>
        <p:spPr>
          <a:xfrm>
            <a:off x="4512310" y="2118678"/>
            <a:ext cx="2952750" cy="3683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mn-ea"/>
                <a:cs typeface="+mn-ea"/>
                <a:sym typeface="+mn-ea"/>
              </a:rPr>
              <a:t>绩优为王</a:t>
            </a:r>
            <a:endParaRPr lang="zh-CN" altLang="en-US" sz="2400" b="1">
              <a:solidFill>
                <a:srgbClr val="FF0000"/>
              </a:solidFill>
              <a:latin typeface="+mn-ea"/>
              <a:cs typeface="+mn-ea"/>
              <a:sym typeface="+mn-ea"/>
            </a:endParaRPr>
          </a:p>
        </p:txBody>
      </p:sp>
      <p:cxnSp>
        <p:nvCxnSpPr>
          <p:cNvPr id="100" name="直接连接符 99"/>
          <p:cNvCxnSpPr/>
          <p:nvPr>
            <p:custDataLst>
              <p:tags r:id="rId31"/>
            </p:custDataLst>
          </p:nvPr>
        </p:nvCxnSpPr>
        <p:spPr>
          <a:xfrm flipV="1">
            <a:off x="5989320" y="3250248"/>
            <a:ext cx="0" cy="649254"/>
          </a:xfrm>
          <a:prstGeom prst="line">
            <a:avLst/>
          </a:prstGeom>
          <a:noFill/>
          <a:ln>
            <a:gradFill flip="none" rotWithShape="1">
              <a:gsLst>
                <a:gs pos="0">
                  <a:srgbClr val="376FFF">
                    <a:alpha val="0"/>
                  </a:srgbClr>
                </a:gs>
                <a:gs pos="100000">
                  <a:srgbClr val="376FFF"/>
                </a:gs>
              </a:gsLst>
              <a:lin ang="16200000" scaled="0"/>
              <a:tileRect/>
            </a:gradFill>
          </a:ln>
        </p:spPr>
        <p:style>
          <a:lnRef idx="2">
            <a:srgbClr val="376FFF">
              <a:shade val="15000"/>
            </a:srgbClr>
          </a:lnRef>
          <a:fillRef idx="1">
            <a:srgbClr val="376FFF"/>
          </a:fillRef>
          <a:effectRef idx="0">
            <a:srgbClr val="376FFF"/>
          </a:effectRef>
          <a:fontRef idx="minor">
            <a:srgbClr val="FFFFFF"/>
          </a:fontRef>
        </p:style>
      </p:cxnSp>
      <p:sp>
        <p:nvSpPr>
          <p:cNvPr id="9" name="文本框 8"/>
          <p:cNvSpPr txBox="1"/>
          <p:nvPr>
            <p:custDataLst>
              <p:tags r:id="rId32"/>
            </p:custDataLst>
          </p:nvPr>
        </p:nvSpPr>
        <p:spPr>
          <a:xfrm>
            <a:off x="3052445" y="78740"/>
            <a:ext cx="6532880" cy="589280"/>
          </a:xfrm>
          <a:prstGeom prst="rect">
            <a:avLst/>
          </a:prstGeom>
          <a:noFill/>
        </p:spPr>
        <p:txBody>
          <a:bodyPr wrap="square" rtlCol="0">
            <a:spAutoFit/>
          </a:bodyPr>
          <a:p>
            <a:pPr algn="ctr">
              <a:lnSpc>
                <a:spcPct val="90000"/>
              </a:lnSpc>
              <a:spcBef>
                <a:spcPct val="0"/>
              </a:spcBef>
              <a:spcAft>
                <a:spcPct val="0"/>
              </a:spcAft>
            </a:pP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sym typeface="+mn-ea"/>
              </a:rPr>
              <a:t>当下最好的投资策略</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sym typeface="+mn-ea"/>
            </a:endParaRPr>
          </a:p>
        </p:txBody>
      </p:sp>
    </p:spTree>
    <p:custDataLst>
      <p:tags r:id="rId3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0370" y="4445"/>
            <a:ext cx="10271125" cy="583565"/>
          </a:xfrm>
          <a:prstGeom prst="rect">
            <a:avLst/>
          </a:prstGeom>
          <a:noFill/>
        </p:spPr>
        <p:txBody>
          <a:bodyPr wrap="square" rtlCol="0" anchor="t">
            <a:spAutoFit/>
          </a:bodyPr>
          <a:p>
            <a:pPr algn="ctr"/>
            <a:r>
              <a:rPr lang="zh-CN" sz="3200" b="1" dirty="0">
                <a:solidFill>
                  <a:srgbClr val="FFFF00"/>
                </a:solidFill>
                <a:latin typeface="微软雅黑" panose="020B0503020204020204" pitchFamily="34" charset="-122"/>
                <a:ea typeface="微软雅黑" panose="020B0503020204020204" pitchFamily="34" charset="-122"/>
                <a:sym typeface="+mn-ea"/>
              </a:rPr>
              <a:t>把心打开，跟对主题是最重要的</a:t>
            </a:r>
            <a:endParaRPr lang="zh-CN" sz="3200" b="1" dirty="0">
              <a:solidFill>
                <a:srgbClr val="FFFF00"/>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0" y="734060"/>
            <a:ext cx="12192000" cy="5657850"/>
          </a:xfrm>
          <a:prstGeom prst="rect">
            <a:avLst/>
          </a:prstGeom>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custDataLst>
              <p:tags r:id="rId2"/>
            </p:custDataLst>
          </p:nvPr>
        </p:nvSpPr>
        <p:spPr>
          <a:xfrm>
            <a:off x="2369820" y="78740"/>
            <a:ext cx="7959725" cy="589280"/>
          </a:xfrm>
          <a:prstGeom prst="rect">
            <a:avLst/>
          </a:prstGeom>
          <a:noFill/>
        </p:spPr>
        <p:txBody>
          <a:bodyPr wrap="square" rtlCol="0">
            <a:spAutoFit/>
          </a:bodyPr>
          <a:p>
            <a:pPr algn="ctr">
              <a:lnSpc>
                <a:spcPct val="90000"/>
              </a:lnSpc>
              <a:spcBef>
                <a:spcPct val="0"/>
              </a:spcBef>
              <a:spcAft>
                <a:spcPct val="0"/>
              </a:spcAft>
            </a:pP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当下最好的选股思路：</a:t>
            </a:r>
            <a:r>
              <a:rPr 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绩优控盘双</a:t>
            </a:r>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0" y="799465"/>
            <a:ext cx="12192000" cy="5592445"/>
          </a:xfrm>
          <a:prstGeom prst="rect">
            <a:avLst/>
          </a:prstGeom>
        </p:spPr>
      </p:pic>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custDataLst>
              <p:tags r:id="rId2"/>
            </p:custDataLst>
          </p:nvPr>
        </p:nvSpPr>
        <p:spPr>
          <a:xfrm>
            <a:off x="2499360" y="78740"/>
            <a:ext cx="7831455" cy="706755"/>
          </a:xfrm>
          <a:prstGeom prst="rect">
            <a:avLst/>
          </a:prstGeom>
          <a:noFill/>
        </p:spPr>
        <p:txBody>
          <a:bodyPr wrap="square" rtlCol="0">
            <a:spAutoFit/>
          </a:bodyPr>
          <a:p>
            <a:pPr algn="ctr" fontAlgn="auto"/>
            <a:r>
              <a:rPr lang="zh-CN" altLang="en-US" sz="40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跟对主题，绩优有主力，回档低吸</a:t>
            </a:r>
            <a:endParaRPr lang="zh-CN" altLang="en-US" sz="4000">
              <a:ln w="19050">
                <a:solidFill>
                  <a:srgbClr val="BA2125">
                    <a:alpha val="55000"/>
                  </a:srgbClr>
                </a:solidFill>
              </a:ln>
              <a:gradFill>
                <a:gsLst>
                  <a:gs pos="0">
                    <a:srgbClr val="FEF988"/>
                  </a:gs>
                  <a:gs pos="100000">
                    <a:srgbClr val="F0F7FC"/>
                  </a:gs>
                </a:gsLst>
                <a:lin ang="11280000" scaled="1"/>
              </a:gradFill>
              <a:latin typeface="思源黑体 CN Heavy" panose="020B0A00000000000000" charset="-122"/>
              <a:ea typeface="思源黑体 CN Heavy" panose="020B0A00000000000000" charset="-122"/>
              <a:sym typeface="+mn-ea"/>
            </a:endParaRPr>
          </a:p>
        </p:txBody>
      </p:sp>
      <p:pic>
        <p:nvPicPr>
          <p:cNvPr id="2" name="图片 1"/>
          <p:cNvPicPr>
            <a:picLocks noChangeAspect="1"/>
          </p:cNvPicPr>
          <p:nvPr/>
        </p:nvPicPr>
        <p:blipFill>
          <a:blip r:embed="rId3"/>
          <a:stretch>
            <a:fillRect/>
          </a:stretch>
        </p:blipFill>
        <p:spPr>
          <a:xfrm>
            <a:off x="0" y="784860"/>
            <a:ext cx="12192000" cy="5607050"/>
          </a:xfrm>
          <a:prstGeom prst="rect">
            <a:avLst/>
          </a:prstGeom>
        </p:spPr>
      </p:pic>
      <p:pic>
        <p:nvPicPr>
          <p:cNvPr id="4" name="图片 3"/>
          <p:cNvPicPr>
            <a:picLocks noChangeAspect="1"/>
          </p:cNvPicPr>
          <p:nvPr/>
        </p:nvPicPr>
        <p:blipFill>
          <a:blip r:embed="rId4"/>
          <a:stretch>
            <a:fillRect/>
          </a:stretch>
        </p:blipFill>
        <p:spPr>
          <a:xfrm>
            <a:off x="5544185" y="4093210"/>
            <a:ext cx="6456680" cy="2141855"/>
          </a:xfrm>
          <a:prstGeom prst="rect">
            <a:avLst/>
          </a:prstGeom>
        </p:spPr>
      </p:pic>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023110" y="0"/>
            <a:ext cx="8495030" cy="706755"/>
          </a:xfrm>
          <a:prstGeom prst="rect">
            <a:avLst/>
          </a:prstGeom>
          <a:noFill/>
        </p:spPr>
        <p:txBody>
          <a:bodyPr wrap="square" rtlCol="0" anchor="t">
            <a:spAutoFit/>
          </a:bodyPr>
          <a:p>
            <a:pPr algn="ctr" fontAlgn="auto"/>
            <a:r>
              <a:rPr lang="en-US" altLang="zh-CN"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未来空间，赢在底部绩优双</a:t>
            </a:r>
            <a:r>
              <a:rPr lang="en-US" altLang="zh-CN"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牛</a:t>
            </a:r>
            <a:endPar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2"/>
          <a:stretch>
            <a:fillRect/>
          </a:stretch>
        </p:blipFill>
        <p:spPr>
          <a:xfrm>
            <a:off x="625475" y="749300"/>
            <a:ext cx="10940415" cy="5643245"/>
          </a:xfrm>
          <a:prstGeom prst="rect">
            <a:avLst/>
          </a:prstGeom>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023110" y="0"/>
            <a:ext cx="8495030" cy="706755"/>
          </a:xfrm>
          <a:prstGeom prst="rect">
            <a:avLst/>
          </a:prstGeom>
          <a:noFill/>
        </p:spPr>
        <p:txBody>
          <a:bodyPr wrap="square" rtlCol="0" anchor="t">
            <a:spAutoFit/>
          </a:bodyPr>
          <a:p>
            <a:pPr algn="ctr" fontAlgn="auto"/>
            <a:r>
              <a:rPr lang="en-US" altLang="zh-CN"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未来空间，赢在底部绩优双</a:t>
            </a:r>
            <a:r>
              <a:rPr lang="en-US" altLang="zh-CN"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牛</a:t>
            </a:r>
            <a:endPar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470535" y="758825"/>
            <a:ext cx="11095355" cy="5628640"/>
          </a:xfrm>
          <a:prstGeom prst="rect">
            <a:avLst/>
          </a:prstGeom>
        </p:spPr>
      </p:pic>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318135" y="737870"/>
            <a:ext cx="5842635" cy="5653405"/>
          </a:xfrm>
          <a:prstGeom prst="rect">
            <a:avLst/>
          </a:prstGeom>
        </p:spPr>
      </p:pic>
      <p:pic>
        <p:nvPicPr>
          <p:cNvPr id="6" name="图片 5"/>
          <p:cNvPicPr>
            <a:picLocks noChangeAspect="1"/>
          </p:cNvPicPr>
          <p:nvPr/>
        </p:nvPicPr>
        <p:blipFill>
          <a:blip r:embed="rId3"/>
          <a:stretch>
            <a:fillRect/>
          </a:stretch>
        </p:blipFill>
        <p:spPr>
          <a:xfrm>
            <a:off x="5621020" y="737870"/>
            <a:ext cx="6370320" cy="5653405"/>
          </a:xfrm>
          <a:prstGeom prst="rect">
            <a:avLst/>
          </a:prstGeom>
        </p:spPr>
      </p:pic>
      <p:sp>
        <p:nvSpPr>
          <p:cNvPr id="4" name="文本框 3"/>
          <p:cNvSpPr txBox="1"/>
          <p:nvPr/>
        </p:nvSpPr>
        <p:spPr>
          <a:xfrm>
            <a:off x="1825625" y="4445"/>
            <a:ext cx="8905240" cy="645160"/>
          </a:xfrm>
          <a:prstGeom prst="rect">
            <a:avLst/>
          </a:prstGeom>
          <a:noFill/>
        </p:spPr>
        <p:txBody>
          <a:bodyPr wrap="square" rtlCol="0" anchor="t">
            <a:spAutoFit/>
          </a:bodyPr>
          <a:p>
            <a:pPr algn="ctr"/>
            <a:r>
              <a:rPr lang="zh-CN" sz="3600" b="1" dirty="0">
                <a:solidFill>
                  <a:srgbClr val="FFFF00"/>
                </a:solidFill>
                <a:latin typeface="微软雅黑" panose="020B0503020204020204" pitchFamily="34" charset="-122"/>
                <a:ea typeface="微软雅黑" panose="020B0503020204020204" pitchFamily="34" charset="-122"/>
                <a:sym typeface="+mn-ea"/>
              </a:rPr>
              <a:t>把心打开，学会跟就是一种幸福！</a:t>
            </a:r>
            <a:endParaRPr lang="zh-CN" sz="3600" b="1" dirty="0">
              <a:solidFill>
                <a:srgbClr val="FFFF00"/>
              </a:solidFill>
              <a:latin typeface="微软雅黑" panose="020B0503020204020204" pitchFamily="34" charset="-122"/>
              <a:ea typeface="微软雅黑" panose="020B0503020204020204" pitchFamily="34" charset="-122"/>
              <a:sym typeface="+mn-ea"/>
            </a:endParaRPr>
          </a:p>
        </p:txBody>
      </p:sp>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25625" y="4445"/>
            <a:ext cx="8905240" cy="645160"/>
          </a:xfrm>
          <a:prstGeom prst="rect">
            <a:avLst/>
          </a:prstGeom>
          <a:noFill/>
        </p:spPr>
        <p:txBody>
          <a:bodyPr wrap="square" rtlCol="0" anchor="t">
            <a:spAutoFit/>
          </a:bodyPr>
          <a:p>
            <a:pPr algn="ctr"/>
            <a:r>
              <a:rPr lang="zh-CN" sz="3600" b="1" dirty="0">
                <a:solidFill>
                  <a:srgbClr val="FFFF00"/>
                </a:solidFill>
                <a:latin typeface="微软雅黑" panose="020B0503020204020204" pitchFamily="34" charset="-122"/>
                <a:ea typeface="微软雅黑" panose="020B0503020204020204" pitchFamily="34" charset="-122"/>
                <a:sym typeface="+mn-ea"/>
              </a:rPr>
              <a:t>把心打开，学会跟就是一种幸福！</a:t>
            </a:r>
            <a:endParaRPr lang="zh-CN" sz="3600" b="1" dirty="0">
              <a:solidFill>
                <a:srgbClr val="FFFF00"/>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2"/>
          <a:stretch>
            <a:fillRect/>
          </a:stretch>
        </p:blipFill>
        <p:spPr>
          <a:xfrm>
            <a:off x="6096635" y="737235"/>
            <a:ext cx="5659120" cy="5654040"/>
          </a:xfrm>
          <a:prstGeom prst="rect">
            <a:avLst/>
          </a:prstGeom>
        </p:spPr>
      </p:pic>
      <p:pic>
        <p:nvPicPr>
          <p:cNvPr id="8" name="图片 7"/>
          <p:cNvPicPr>
            <a:picLocks noChangeAspect="1"/>
          </p:cNvPicPr>
          <p:nvPr/>
        </p:nvPicPr>
        <p:blipFill>
          <a:blip r:embed="rId3"/>
          <a:stretch>
            <a:fillRect/>
          </a:stretch>
        </p:blipFill>
        <p:spPr>
          <a:xfrm>
            <a:off x="438150" y="764540"/>
            <a:ext cx="5835015" cy="562737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713865" y="3064510"/>
            <a:ext cx="896175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价值量显，二次腾飞</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6350" y="0"/>
            <a:ext cx="12179300" cy="6858000"/>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851025" y="0"/>
            <a:ext cx="8895715" cy="521970"/>
          </a:xfrm>
          <a:prstGeom prst="rect">
            <a:avLst/>
          </a:prstGeom>
          <a:noFill/>
        </p:spPr>
        <p:txBody>
          <a:bodyPr wrap="square" rtlCol="0">
            <a:spAutoFit/>
          </a:bodyPr>
          <a:p>
            <a:pPr algn="ct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战略视角：</a:t>
            </a: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股首次高夏普慢牛</a:t>
            </a:r>
            <a:endPar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5" y="764540"/>
            <a:ext cx="12191365" cy="6250940"/>
          </a:xfrm>
          <a:prstGeom prst="rect">
            <a:avLst/>
          </a:prstGeom>
        </p:spPr>
        <p:txBody>
          <a:bodyPr wrap="square">
            <a:noAutofit/>
          </a:bodyPr>
          <a:p>
            <a:pPr indent="0" fontAlgn="auto">
              <a:lnSpc>
                <a:spcPct val="150000"/>
              </a:lnSpc>
              <a:spcBef>
                <a:spcPts val="1600"/>
              </a:spcBef>
              <a:spcAft>
                <a:spcPts val="1600"/>
              </a:spcAft>
            </a:pPr>
            <a:endParaRPr lang="zh-CN" altLang="en-US" sz="1600" b="0" i="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90500" y="952500"/>
            <a:ext cx="11811000" cy="1143000"/>
          </a:xfrm>
          <a:prstGeom prst="rect">
            <a:avLst/>
          </a:prstGeom>
        </p:spPr>
      </p:pic>
      <p:pic>
        <p:nvPicPr>
          <p:cNvPr id="6" name="图片 5"/>
          <p:cNvPicPr>
            <a:picLocks noChangeAspect="1"/>
          </p:cNvPicPr>
          <p:nvPr/>
        </p:nvPicPr>
        <p:blipFill>
          <a:blip r:embed="rId3"/>
          <a:stretch>
            <a:fillRect/>
          </a:stretch>
        </p:blipFill>
        <p:spPr>
          <a:xfrm>
            <a:off x="190500" y="3632835"/>
            <a:ext cx="11811000" cy="2152650"/>
          </a:xfrm>
          <a:prstGeom prst="rect">
            <a:avLst/>
          </a:prstGeom>
        </p:spPr>
      </p:pic>
      <p:pic>
        <p:nvPicPr>
          <p:cNvPr id="7" name="图片 6"/>
          <p:cNvPicPr>
            <a:picLocks noChangeAspect="1"/>
          </p:cNvPicPr>
          <p:nvPr/>
        </p:nvPicPr>
        <p:blipFill>
          <a:blip r:embed="rId4"/>
          <a:stretch>
            <a:fillRect/>
          </a:stretch>
        </p:blipFill>
        <p:spPr>
          <a:xfrm>
            <a:off x="190500" y="2077085"/>
            <a:ext cx="11811000" cy="984250"/>
          </a:xfrm>
          <a:prstGeom prst="rect">
            <a:avLst/>
          </a:prstGeom>
        </p:spPr>
      </p:pic>
      <p:sp>
        <p:nvSpPr>
          <p:cNvPr id="8" name="文本框 7"/>
          <p:cNvSpPr txBox="1"/>
          <p:nvPr/>
        </p:nvSpPr>
        <p:spPr>
          <a:xfrm>
            <a:off x="5225415" y="5972810"/>
            <a:ext cx="4064000" cy="460375"/>
          </a:xfrm>
          <a:prstGeom prst="rect">
            <a:avLst/>
          </a:prstGeom>
          <a:noFill/>
        </p:spPr>
        <p:txBody>
          <a:bodyPr wrap="square" rtlCol="0">
            <a:spAutoFit/>
          </a:bodyPr>
          <a:p>
            <a:r>
              <a:rPr lang="zh-CN" altLang="en-US" sz="1200">
                <a:solidFill>
                  <a:schemeClr val="bg1"/>
                </a:solidFill>
                <a:latin typeface="微软雅黑" panose="020B0503020204020204" pitchFamily="34" charset="-122"/>
                <a:ea typeface="微软雅黑" panose="020B0503020204020204" pitchFamily="34" charset="-122"/>
                <a:sym typeface="+mn-ea"/>
              </a:rPr>
              <a:t>数据来源：</a:t>
            </a:r>
            <a:r>
              <a:rPr lang="en-US" altLang="zh-CN" sz="1200">
                <a:solidFill>
                  <a:schemeClr val="bg1"/>
                </a:solidFill>
                <a:latin typeface="微软雅黑" panose="020B0503020204020204" pitchFamily="34" charset="-122"/>
                <a:ea typeface="微软雅黑" panose="020B0503020204020204" pitchFamily="34" charset="-122"/>
                <a:sym typeface="+mn-ea"/>
              </a:rPr>
              <a:t>Wind，</a:t>
            </a:r>
            <a:r>
              <a:rPr lang="zh-CN" altLang="en-US" sz="1200">
                <a:solidFill>
                  <a:schemeClr val="bg1"/>
                </a:solidFill>
                <a:latin typeface="微软雅黑" panose="020B0503020204020204" pitchFamily="34" charset="-122"/>
                <a:ea typeface="微软雅黑" panose="020B0503020204020204" pitchFamily="34" charset="-122"/>
                <a:sym typeface="+mn-ea"/>
              </a:rPr>
              <a:t>华创证券</a:t>
            </a:r>
            <a:endParaRPr lang="zh-CN" altLang="en-US" sz="1200" b="0" i="0">
              <a:solidFill>
                <a:schemeClr val="bg1"/>
              </a:solidFill>
              <a:latin typeface="微软雅黑" panose="020B0503020204020204" pitchFamily="34" charset="-122"/>
              <a:ea typeface="微软雅黑" panose="020B0503020204020204" pitchFamily="34" charset="-122"/>
            </a:endParaRPr>
          </a:p>
          <a:p>
            <a:endParaRPr lang="zh-CN" altLang="en-US" sz="1200"/>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869440" y="0"/>
            <a:ext cx="8877300" cy="583565"/>
          </a:xfrm>
          <a:prstGeom prst="rect">
            <a:avLst/>
          </a:prstGeom>
          <a:noFill/>
        </p:spPr>
        <p:txBody>
          <a:bodyPr wrap="square" rtlCol="0">
            <a:spAutoFit/>
          </a:bodyPr>
          <a:p>
            <a:pPr algn="ct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产量将起飞！机器人产业</a:t>
            </a:r>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军备竞赛</a:t>
            </a:r>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来了？</a:t>
            </a:r>
            <a:endPar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5" y="716915"/>
            <a:ext cx="12191365" cy="3780790"/>
          </a:xfrm>
          <a:prstGeom prst="rect">
            <a:avLst/>
          </a:prstGeom>
        </p:spPr>
        <p:txBody>
          <a:bodyPr wrap="square">
            <a:noAutofit/>
          </a:bodyPr>
          <a:p>
            <a:pPr indent="0" fontAlgn="auto">
              <a:lnSpc>
                <a:spcPct val="150000"/>
              </a:lnSpc>
              <a:spcBef>
                <a:spcPts val="1600"/>
              </a:spcBef>
              <a:spcAft>
                <a:spcPts val="1600"/>
              </a:spcAft>
            </a:pP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400" b="1" i="0">
                <a:solidFill>
                  <a:schemeClr val="bg1"/>
                </a:solidFill>
                <a:latin typeface="微软雅黑" panose="020B0503020204020204" pitchFamily="34" charset="-122"/>
                <a:ea typeface="微软雅黑" panose="020B0503020204020204" pitchFamily="34" charset="-122"/>
              </a:rPr>
              <a:t>机构预估</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年中国人形机器人市场产量将年增</a:t>
            </a:r>
            <a:r>
              <a:rPr lang="en-US" altLang="zh-CN" sz="1400" b="1" i="0">
                <a:solidFill>
                  <a:schemeClr val="bg1"/>
                </a:solidFill>
                <a:latin typeface="微软雅黑" panose="020B0503020204020204" pitchFamily="34" charset="-122"/>
                <a:ea typeface="微软雅黑" panose="020B0503020204020204" pitchFamily="34" charset="-122"/>
              </a:rPr>
              <a:t>94%</a:t>
            </a:r>
            <a:r>
              <a:rPr lang="zh-CN" altLang="en-US" sz="1400" b="1" i="0">
                <a:solidFill>
                  <a:schemeClr val="bg1"/>
                </a:solidFill>
                <a:latin typeface="微软雅黑" panose="020B0503020204020204" pitchFamily="34" charset="-122"/>
                <a:ea typeface="微软雅黑" panose="020B0503020204020204" pitchFamily="34" charset="-122"/>
              </a:rPr>
              <a:t>。</a:t>
            </a:r>
            <a:r>
              <a:rPr lang="en-US" altLang="zh-CN" sz="1400" b="1" i="0">
                <a:solidFill>
                  <a:schemeClr val="bg1"/>
                </a:solidFill>
                <a:latin typeface="微软雅黑" panose="020B0503020204020204" pitchFamily="34" charset="-122"/>
                <a:ea typeface="微软雅黑" panose="020B0503020204020204" pitchFamily="34" charset="-122"/>
              </a:rPr>
              <a:t>4</a:t>
            </a:r>
            <a:r>
              <a:rPr lang="zh-CN" altLang="en-US" sz="1400" b="1" i="0">
                <a:solidFill>
                  <a:schemeClr val="bg1"/>
                </a:solidFill>
                <a:latin typeface="微软雅黑" panose="020B0503020204020204" pitchFamily="34" charset="-122"/>
                <a:ea typeface="微软雅黑" panose="020B0503020204020204" pitchFamily="34" charset="-122"/>
              </a:rPr>
              <a:t>月</a:t>
            </a:r>
            <a:r>
              <a:rPr lang="en-US" altLang="zh-CN" sz="1400" b="1" i="0">
                <a:solidFill>
                  <a:schemeClr val="bg1"/>
                </a:solidFill>
                <a:latin typeface="微软雅黑" panose="020B0503020204020204" pitchFamily="34" charset="-122"/>
                <a:ea typeface="微软雅黑" panose="020B0503020204020204" pitchFamily="34" charset="-122"/>
              </a:rPr>
              <a:t>9</a:t>
            </a:r>
            <a:r>
              <a:rPr lang="zh-CN" altLang="en-US" sz="1400" b="1" i="0">
                <a:solidFill>
                  <a:schemeClr val="bg1"/>
                </a:solidFill>
                <a:latin typeface="微软雅黑" panose="020B0503020204020204" pitchFamily="34" charset="-122"/>
                <a:ea typeface="微软雅黑" panose="020B0503020204020204" pitchFamily="34" charset="-122"/>
              </a:rPr>
              <a:t>日，</a:t>
            </a:r>
            <a:r>
              <a:rPr lang="en-US" altLang="zh-CN" sz="1400" b="1" i="0">
                <a:solidFill>
                  <a:schemeClr val="bg1"/>
                </a:solidFill>
                <a:latin typeface="微软雅黑" panose="020B0503020204020204" pitchFamily="34" charset="-122"/>
                <a:ea typeface="微软雅黑" panose="020B0503020204020204" pitchFamily="34" charset="-122"/>
              </a:rPr>
              <a:t>TrendForce</a:t>
            </a:r>
            <a:r>
              <a:rPr lang="zh-CN" altLang="en-US" sz="1400" b="1" i="0">
                <a:solidFill>
                  <a:schemeClr val="bg1"/>
                </a:solidFill>
                <a:latin typeface="微软雅黑" panose="020B0503020204020204" pitchFamily="34" charset="-122"/>
                <a:ea typeface="微软雅黑" panose="020B0503020204020204" pitchFamily="34" charset="-122"/>
              </a:rPr>
              <a:t>集邦咨询发布人形机器人深度研究报告表示，</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下半年全球人形机器人产业将进入商业化的关键期。其中，中国厂商锁定的商用化目标与场景逐渐明确，并积极提升产量，预估将激励</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全年中国人形机器人市场产量年增高达</a:t>
            </a:r>
            <a:r>
              <a:rPr lang="en-US" altLang="zh-CN" sz="1400" b="1" i="0">
                <a:solidFill>
                  <a:schemeClr val="bg1"/>
                </a:solidFill>
                <a:latin typeface="微软雅黑" panose="020B0503020204020204" pitchFamily="34" charset="-122"/>
                <a:ea typeface="微软雅黑" panose="020B0503020204020204" pitchFamily="34" charset="-122"/>
              </a:rPr>
              <a:t>94%</a:t>
            </a:r>
            <a:r>
              <a:rPr lang="zh-CN" altLang="en-US" sz="1400" b="1" i="0">
                <a:solidFill>
                  <a:schemeClr val="bg1"/>
                </a:solidFill>
                <a:latin typeface="微软雅黑" panose="020B0503020204020204" pitchFamily="34" charset="-122"/>
                <a:ea typeface="微软雅黑" panose="020B0503020204020204" pitchFamily="34" charset="-122"/>
              </a:rPr>
              <a:t>。从市场占有率来看，宇树科技、智元机器人凭借盈利能力与量产进度，在激烈竞争中脱颖而出，预估两者合计将囊括近</a:t>
            </a:r>
            <a:r>
              <a:rPr lang="en-US" altLang="zh-CN" sz="1400" b="1" i="0">
                <a:solidFill>
                  <a:schemeClr val="bg1"/>
                </a:solidFill>
                <a:latin typeface="微软雅黑" panose="020B0503020204020204" pitchFamily="34" charset="-122"/>
                <a:ea typeface="微软雅黑" panose="020B0503020204020204" pitchFamily="34" charset="-122"/>
              </a:rPr>
              <a:t>80%</a:t>
            </a:r>
            <a:r>
              <a:rPr lang="zh-CN" altLang="en-US" sz="1400" b="1" i="0">
                <a:solidFill>
                  <a:schemeClr val="bg1"/>
                </a:solidFill>
                <a:latin typeface="微软雅黑" panose="020B0503020204020204" pitchFamily="34" charset="-122"/>
                <a:ea typeface="微软雅黑" panose="020B0503020204020204" pitchFamily="34" charset="-122"/>
              </a:rPr>
              <a:t>的出货占比。</a:t>
            </a:r>
            <a:endParaRPr lang="en-US" altLang="zh-CN" sz="1400" b="1" i="0">
              <a:solidFill>
                <a:schemeClr val="bg1"/>
              </a:solidFill>
              <a:latin typeface="微软雅黑" panose="020B0503020204020204" pitchFamily="34" charset="-122"/>
              <a:ea typeface="微软雅黑" panose="020B0503020204020204" pitchFamily="34" charset="-122"/>
            </a:endParaRPr>
          </a:p>
          <a:p>
            <a:pPr indent="0" fontAlgn="auto">
              <a:lnSpc>
                <a:spcPct val="150000"/>
              </a:lnSpc>
              <a:spcBef>
                <a:spcPts val="1600"/>
              </a:spcBef>
              <a:spcAft>
                <a:spcPts val="1600"/>
              </a:spcAft>
            </a:pPr>
            <a:r>
              <a:rPr lang="zh-CN" altLang="en-US" sz="1400" b="1" i="0">
                <a:solidFill>
                  <a:schemeClr val="bg1"/>
                </a:solidFill>
                <a:latin typeface="微软雅黑" panose="020B0503020204020204" pitchFamily="34" charset="-122"/>
                <a:ea typeface="微软雅黑" panose="020B0503020204020204" pitchFamily="34" charset="-122"/>
              </a:rPr>
              <a:t>　　</a:t>
            </a:r>
            <a:r>
              <a:rPr lang="en-US" altLang="zh-CN" sz="1400" b="1" i="0">
                <a:solidFill>
                  <a:schemeClr val="bg1"/>
                </a:solidFill>
                <a:latin typeface="微软雅黑" panose="020B0503020204020204" pitchFamily="34" charset="-122"/>
                <a:ea typeface="微软雅黑" panose="020B0503020204020204" pitchFamily="34" charset="-122"/>
              </a:rPr>
              <a:t>TrendForce</a:t>
            </a:r>
            <a:r>
              <a:rPr lang="zh-CN" altLang="en-US" sz="1400" b="1" i="0">
                <a:solidFill>
                  <a:schemeClr val="bg1"/>
                </a:solidFill>
                <a:latin typeface="微软雅黑" panose="020B0503020204020204" pitchFamily="34" charset="-122"/>
                <a:ea typeface="微软雅黑" panose="020B0503020204020204" pitchFamily="34" charset="-122"/>
              </a:rPr>
              <a:t>集邦咨询表示，过去多数人形机器人厂商专注在感知、动态平衡与语意理解等底层能力的累积，</a:t>
            </a:r>
            <a:r>
              <a:rPr lang="en-US" altLang="zh-CN" sz="1600" b="1" i="0">
                <a:solidFill>
                  <a:srgbClr val="FF0000"/>
                </a:solidFill>
                <a:latin typeface="微软雅黑" panose="020B0503020204020204" pitchFamily="34" charset="-122"/>
                <a:ea typeface="微软雅黑" panose="020B0503020204020204" pitchFamily="34" charset="-122"/>
              </a:rPr>
              <a:t>2026</a:t>
            </a:r>
            <a:r>
              <a:rPr lang="zh-CN" altLang="en-US" sz="1600" b="1" i="0">
                <a:solidFill>
                  <a:srgbClr val="FF0000"/>
                </a:solidFill>
                <a:latin typeface="微软雅黑" panose="020B0503020204020204" pitchFamily="34" charset="-122"/>
                <a:ea typeface="微软雅黑" panose="020B0503020204020204" pitchFamily="34" charset="-122"/>
              </a:rPr>
              <a:t>下半年焦点将转向提供给用户的真实价值。</a:t>
            </a:r>
            <a:r>
              <a:rPr lang="en-US" altLang="zh-CN" sz="1600" b="1" i="0">
                <a:solidFill>
                  <a:srgbClr val="FF0000"/>
                </a:solidFill>
                <a:latin typeface="微软雅黑" panose="020B0503020204020204" pitchFamily="34" charset="-122"/>
                <a:ea typeface="微软雅黑" panose="020B0503020204020204" pitchFamily="34" charset="-122"/>
              </a:rPr>
              <a:t>2026</a:t>
            </a:r>
            <a:r>
              <a:rPr lang="zh-CN" altLang="en-US" sz="1600" b="1" i="0">
                <a:solidFill>
                  <a:srgbClr val="FF0000"/>
                </a:solidFill>
                <a:latin typeface="微软雅黑" panose="020B0503020204020204" pitchFamily="34" charset="-122"/>
                <a:ea typeface="微软雅黑" panose="020B0503020204020204" pitchFamily="34" charset="-122"/>
              </a:rPr>
              <a:t>年，国内人形机器人产业将迎来关键转折点</a:t>
            </a:r>
            <a:r>
              <a:rPr lang="zh-CN" altLang="en-US" sz="1400" b="1" i="0">
                <a:solidFill>
                  <a:schemeClr val="bg1"/>
                </a:solidFill>
                <a:latin typeface="微软雅黑" panose="020B0503020204020204" pitchFamily="34" charset="-122"/>
                <a:ea typeface="微软雅黑" panose="020B0503020204020204" pitchFamily="34" charset="-122"/>
              </a:rPr>
              <a:t>。国金证券日前发布研报称，</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年是人形机器人</a:t>
            </a:r>
            <a:r>
              <a:rPr lang="en-US" altLang="zh-CN" sz="1400" b="1" i="0">
                <a:solidFill>
                  <a:schemeClr val="bg1"/>
                </a:solidFill>
                <a:latin typeface="微软雅黑" panose="020B0503020204020204" pitchFamily="34" charset="-122"/>
                <a:ea typeface="微软雅黑" panose="020B0503020204020204" pitchFamily="34" charset="-122"/>
              </a:rPr>
              <a:t>“0—1”</a:t>
            </a:r>
            <a:r>
              <a:rPr lang="zh-CN" altLang="en-US" sz="1400" b="1" i="0">
                <a:solidFill>
                  <a:schemeClr val="bg1"/>
                </a:solidFill>
                <a:latin typeface="微软雅黑" panose="020B0503020204020204" pitchFamily="34" charset="-122"/>
                <a:ea typeface="微软雅黑" panose="020B0503020204020204" pitchFamily="34" charset="-122"/>
              </a:rPr>
              <a:t>兑现的重要节点，特斯拉链预计</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年上半年供应链大批量产线建设完成，</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a:t>
            </a:r>
            <a:r>
              <a:rPr lang="en-US" altLang="zh-CN" sz="1400" b="1" i="0">
                <a:solidFill>
                  <a:schemeClr val="bg1"/>
                </a:solidFill>
                <a:latin typeface="微软雅黑" panose="020B0503020204020204" pitchFamily="34" charset="-122"/>
                <a:ea typeface="微软雅黑" panose="020B0503020204020204" pitchFamily="34" charset="-122"/>
              </a:rPr>
              <a:t>8</a:t>
            </a:r>
            <a:r>
              <a:rPr lang="zh-CN" altLang="en-US" sz="1400" b="1" i="0">
                <a:solidFill>
                  <a:schemeClr val="bg1"/>
                </a:solidFill>
                <a:latin typeface="微软雅黑" panose="020B0503020204020204" pitchFamily="34" charset="-122"/>
                <a:ea typeface="微软雅黑" panose="020B0503020204020204" pitchFamily="34" charset="-122"/>
              </a:rPr>
              <a:t>月开启大规模量产；国产链头部本体出货量规模有望从数千台跨越到数万台。当前阶段，行业龙头公司供应链、技术都会趋于收敛，全球将会迈入机器人</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军备竞赛</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。产业链公司今年以来也动作频频。</a:t>
            </a:r>
            <a:r>
              <a:rPr lang="en-US" altLang="zh-CN" sz="1400" b="1" i="0">
                <a:solidFill>
                  <a:schemeClr val="bg1"/>
                </a:solidFill>
                <a:latin typeface="微软雅黑" panose="020B0503020204020204" pitchFamily="34" charset="-122"/>
                <a:ea typeface="微软雅黑" panose="020B0503020204020204" pitchFamily="34" charset="-122"/>
              </a:rPr>
              <a:t>3</a:t>
            </a:r>
            <a:r>
              <a:rPr lang="zh-CN" altLang="en-US" sz="1400" b="1" i="0">
                <a:solidFill>
                  <a:schemeClr val="bg1"/>
                </a:solidFill>
                <a:latin typeface="微软雅黑" panose="020B0503020204020204" pitchFamily="34" charset="-122"/>
                <a:ea typeface="微软雅黑" panose="020B0503020204020204" pitchFamily="34" charset="-122"/>
              </a:rPr>
              <a:t>月</a:t>
            </a:r>
            <a:r>
              <a:rPr lang="en-US" altLang="zh-CN" sz="1400" b="1" i="0">
                <a:solidFill>
                  <a:schemeClr val="bg1"/>
                </a:solidFill>
                <a:latin typeface="微软雅黑" panose="020B0503020204020204" pitchFamily="34" charset="-122"/>
                <a:ea typeface="微软雅黑" panose="020B0503020204020204" pitchFamily="34" charset="-122"/>
              </a:rPr>
              <a:t>16</a:t>
            </a:r>
            <a:r>
              <a:rPr lang="zh-CN" altLang="en-US" sz="1400" b="1" i="0">
                <a:solidFill>
                  <a:schemeClr val="bg1"/>
                </a:solidFill>
                <a:latin typeface="微软雅黑" panose="020B0503020204020204" pitchFamily="34" charset="-122"/>
                <a:ea typeface="微软雅黑" panose="020B0503020204020204" pitchFamily="34" charset="-122"/>
              </a:rPr>
              <a:t>日，优必选宣布已与西门子工业软件签署战略合作框架协议，双方将围绕人形机器人全价值链展开深度合作，旨在为优必选</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年实现年产万台工业人形机器人的产能目标提供支撑。　宇树机器人日前也披露了招股书，公司预计募资约</a:t>
            </a:r>
            <a:r>
              <a:rPr lang="en-US" altLang="zh-CN" sz="1400" b="1" i="0">
                <a:solidFill>
                  <a:schemeClr val="bg1"/>
                </a:solidFill>
                <a:latin typeface="微软雅黑" panose="020B0503020204020204" pitchFamily="34" charset="-122"/>
                <a:ea typeface="微软雅黑" panose="020B0503020204020204" pitchFamily="34" charset="-122"/>
              </a:rPr>
              <a:t>42</a:t>
            </a:r>
            <a:r>
              <a:rPr lang="zh-CN" altLang="en-US" sz="1400" b="1" i="0">
                <a:solidFill>
                  <a:schemeClr val="bg1"/>
                </a:solidFill>
                <a:latin typeface="微软雅黑" panose="020B0503020204020204" pitchFamily="34" charset="-122"/>
                <a:ea typeface="微软雅黑" panose="020B0503020204020204" pitchFamily="34" charset="-122"/>
              </a:rPr>
              <a:t>亿元，除了主要用于研发外，在机器人量产方面将投入超过</a:t>
            </a:r>
            <a:r>
              <a:rPr lang="en-US" altLang="zh-CN" sz="1400" b="1" i="0">
                <a:solidFill>
                  <a:schemeClr val="bg1"/>
                </a:solidFill>
                <a:latin typeface="微软雅黑" panose="020B0503020204020204" pitchFamily="34" charset="-122"/>
                <a:ea typeface="微软雅黑" panose="020B0503020204020204" pitchFamily="34" charset="-122"/>
              </a:rPr>
              <a:t>6</a:t>
            </a:r>
            <a:r>
              <a:rPr lang="zh-CN" altLang="en-US" sz="1400" b="1" i="0">
                <a:solidFill>
                  <a:schemeClr val="bg1"/>
                </a:solidFill>
                <a:latin typeface="微软雅黑" panose="020B0503020204020204" pitchFamily="34" charset="-122"/>
                <a:ea typeface="微软雅黑" panose="020B0503020204020204" pitchFamily="34" charset="-122"/>
              </a:rPr>
              <a:t>亿元，建设智能机器人制造基地，项目建成后预计可实现年产</a:t>
            </a:r>
            <a:r>
              <a:rPr lang="en-US" altLang="zh-CN" sz="1400" b="1" i="0">
                <a:solidFill>
                  <a:schemeClr val="bg1"/>
                </a:solidFill>
                <a:latin typeface="微软雅黑" panose="020B0503020204020204" pitchFamily="34" charset="-122"/>
                <a:ea typeface="微软雅黑" panose="020B0503020204020204" pitchFamily="34" charset="-122"/>
              </a:rPr>
              <a:t>7.5 </a:t>
            </a:r>
            <a:r>
              <a:rPr lang="zh-CN" altLang="en-US" sz="1400" b="1" i="0">
                <a:solidFill>
                  <a:schemeClr val="bg1"/>
                </a:solidFill>
                <a:latin typeface="微软雅黑" panose="020B0503020204020204" pitchFamily="34" charset="-122"/>
                <a:ea typeface="微软雅黑" panose="020B0503020204020204" pitchFamily="34" charset="-122"/>
              </a:rPr>
              <a:t>万台人形机器人、</a:t>
            </a:r>
            <a:r>
              <a:rPr lang="en-US" altLang="zh-CN" sz="1400" b="1" i="0">
                <a:solidFill>
                  <a:schemeClr val="bg1"/>
                </a:solidFill>
                <a:latin typeface="微软雅黑" panose="020B0503020204020204" pitchFamily="34" charset="-122"/>
                <a:ea typeface="微软雅黑" panose="020B0503020204020204" pitchFamily="34" charset="-122"/>
              </a:rPr>
              <a:t>11.5</a:t>
            </a:r>
            <a:r>
              <a:rPr lang="zh-CN" altLang="en-US" sz="1400" b="1" i="0">
                <a:solidFill>
                  <a:schemeClr val="bg1"/>
                </a:solidFill>
                <a:latin typeface="微软雅黑" panose="020B0503020204020204" pitchFamily="34" charset="-122"/>
                <a:ea typeface="微软雅黑" panose="020B0503020204020204" pitchFamily="34" charset="-122"/>
              </a:rPr>
              <a:t>万台四足机器人的规模化产能。</a:t>
            </a:r>
            <a:r>
              <a:rPr lang="en-US" altLang="zh-CN" sz="1400" b="1" i="0">
                <a:solidFill>
                  <a:schemeClr val="bg1"/>
                </a:solidFill>
                <a:latin typeface="微软雅黑" panose="020B0503020204020204" pitchFamily="34" charset="-122"/>
                <a:ea typeface="微软雅黑" panose="020B0503020204020204" pitchFamily="34" charset="-122"/>
              </a:rPr>
              <a:t>3</a:t>
            </a:r>
            <a:r>
              <a:rPr lang="zh-CN" altLang="en-US" sz="1400" b="1" i="0">
                <a:solidFill>
                  <a:schemeClr val="bg1"/>
                </a:solidFill>
                <a:latin typeface="微软雅黑" panose="020B0503020204020204" pitchFamily="34" charset="-122"/>
                <a:ea typeface="微软雅黑" panose="020B0503020204020204" pitchFamily="34" charset="-122"/>
              </a:rPr>
              <a:t>月</a:t>
            </a:r>
            <a:r>
              <a:rPr lang="en-US" altLang="zh-CN" sz="1400" b="1" i="0">
                <a:solidFill>
                  <a:schemeClr val="bg1"/>
                </a:solidFill>
                <a:latin typeface="微软雅黑" panose="020B0503020204020204" pitchFamily="34" charset="-122"/>
                <a:ea typeface="微软雅黑" panose="020B0503020204020204" pitchFamily="34" charset="-122"/>
              </a:rPr>
              <a:t>30</a:t>
            </a:r>
            <a:r>
              <a:rPr lang="zh-CN" altLang="en-US" sz="1400" b="1" i="0">
                <a:solidFill>
                  <a:schemeClr val="bg1"/>
                </a:solidFill>
                <a:latin typeface="微软雅黑" panose="020B0503020204020204" pitchFamily="34" charset="-122"/>
                <a:ea typeface="微软雅黑" panose="020B0503020204020204" pitchFamily="34" charset="-122"/>
              </a:rPr>
              <a:t>日，智元机器人联合创始人、总裁兼</a:t>
            </a:r>
            <a:r>
              <a:rPr lang="en-US" altLang="zh-CN" sz="1400" b="1" i="0">
                <a:solidFill>
                  <a:schemeClr val="bg1"/>
                </a:solidFill>
                <a:latin typeface="微软雅黑" panose="020B0503020204020204" pitchFamily="34" charset="-122"/>
                <a:ea typeface="微软雅黑" panose="020B0503020204020204" pitchFamily="34" charset="-122"/>
              </a:rPr>
              <a:t>CTO</a:t>
            </a:r>
            <a:r>
              <a:rPr lang="zh-CN" altLang="en-US" sz="1400" b="1" i="0">
                <a:solidFill>
                  <a:schemeClr val="bg1"/>
                </a:solidFill>
                <a:latin typeface="微软雅黑" panose="020B0503020204020204" pitchFamily="34" charset="-122"/>
                <a:ea typeface="微软雅黑" panose="020B0503020204020204" pitchFamily="34" charset="-122"/>
              </a:rPr>
              <a:t>彭志辉宣布，智元机器人第</a:t>
            </a:r>
            <a:r>
              <a:rPr lang="en-US" altLang="zh-CN" sz="1400" b="1" i="0">
                <a:solidFill>
                  <a:schemeClr val="bg1"/>
                </a:solidFill>
                <a:latin typeface="微软雅黑" panose="020B0503020204020204" pitchFamily="34" charset="-122"/>
                <a:ea typeface="微软雅黑" panose="020B0503020204020204" pitchFamily="34" charset="-122"/>
              </a:rPr>
              <a:t>10000</a:t>
            </a:r>
            <a:r>
              <a:rPr lang="zh-CN" altLang="en-US" sz="1400" b="1" i="0">
                <a:solidFill>
                  <a:schemeClr val="bg1"/>
                </a:solidFill>
                <a:latin typeface="微软雅黑" panose="020B0503020204020204" pitchFamily="34" charset="-122"/>
                <a:ea typeface="微软雅黑" panose="020B0503020204020204" pitchFamily="34" charset="-122"/>
              </a:rPr>
              <a:t>台通用具身机器人正式下线，公司仅用了三个多月的时间，便实现了量产</a:t>
            </a:r>
            <a:r>
              <a:rPr lang="en-US" altLang="zh-CN" sz="1400" b="1" i="0">
                <a:solidFill>
                  <a:schemeClr val="bg1"/>
                </a:solidFill>
                <a:latin typeface="微软雅黑" panose="020B0503020204020204" pitchFamily="34" charset="-122"/>
                <a:ea typeface="微软雅黑" panose="020B0503020204020204" pitchFamily="34" charset="-122"/>
              </a:rPr>
              <a:t>5000</a:t>
            </a:r>
            <a:r>
              <a:rPr lang="zh-CN" altLang="en-US" sz="1400" b="1" i="0">
                <a:solidFill>
                  <a:schemeClr val="bg1"/>
                </a:solidFill>
                <a:latin typeface="微软雅黑" panose="020B0503020204020204" pitchFamily="34" charset="-122"/>
                <a:ea typeface="微软雅黑" panose="020B0503020204020204" pitchFamily="34" charset="-122"/>
              </a:rPr>
              <a:t>台到</a:t>
            </a:r>
            <a:r>
              <a:rPr lang="en-US" altLang="zh-CN" sz="1400" b="1" i="0">
                <a:solidFill>
                  <a:schemeClr val="bg1"/>
                </a:solidFill>
                <a:latin typeface="微软雅黑" panose="020B0503020204020204" pitchFamily="34" charset="-122"/>
                <a:ea typeface="微软雅黑" panose="020B0503020204020204" pitchFamily="34" charset="-122"/>
              </a:rPr>
              <a:t>10000</a:t>
            </a:r>
            <a:r>
              <a:rPr lang="zh-CN" altLang="en-US" sz="1400" b="1" i="0">
                <a:solidFill>
                  <a:schemeClr val="bg1"/>
                </a:solidFill>
                <a:latin typeface="微软雅黑" panose="020B0503020204020204" pitchFamily="34" charset="-122"/>
                <a:ea typeface="微软雅黑" panose="020B0503020204020204" pitchFamily="34" charset="-122"/>
              </a:rPr>
              <a:t>台的历史性突破，标志着全球人形机器人迈入规模化部署新阶段。特斯拉的人形机器人也进入量产倒计时。在今年</a:t>
            </a:r>
            <a:r>
              <a:rPr lang="en-US" altLang="zh-CN" sz="1400" b="1" i="0">
                <a:solidFill>
                  <a:schemeClr val="bg1"/>
                </a:solidFill>
                <a:latin typeface="微软雅黑" panose="020B0503020204020204" pitchFamily="34" charset="-122"/>
                <a:ea typeface="微软雅黑" panose="020B0503020204020204" pitchFamily="34" charset="-122"/>
              </a:rPr>
              <a:t>4</a:t>
            </a:r>
            <a:r>
              <a:rPr lang="zh-CN" altLang="en-US" sz="1400" b="1" i="0">
                <a:solidFill>
                  <a:schemeClr val="bg1"/>
                </a:solidFill>
                <a:latin typeface="微软雅黑" panose="020B0503020204020204" pitchFamily="34" charset="-122"/>
                <a:ea typeface="微软雅黑" panose="020B0503020204020204" pitchFamily="34" charset="-122"/>
              </a:rPr>
              <a:t>月的财报电话会上，马斯克就人形机器人量产定下时间表：</a:t>
            </a:r>
            <a:r>
              <a:rPr lang="en-US" altLang="zh-CN" sz="1400" b="1" i="0">
                <a:solidFill>
                  <a:schemeClr val="bg1"/>
                </a:solidFill>
                <a:latin typeface="微软雅黑" panose="020B0503020204020204" pitchFamily="34" charset="-122"/>
                <a:ea typeface="微软雅黑" panose="020B0503020204020204" pitchFamily="34" charset="-122"/>
              </a:rPr>
              <a:t>Optimus Gen3</a:t>
            </a:r>
            <a:r>
              <a:rPr lang="zh-CN" altLang="en-US" sz="1400" b="1" i="0">
                <a:solidFill>
                  <a:schemeClr val="bg1"/>
                </a:solidFill>
                <a:latin typeface="微软雅黑" panose="020B0503020204020204" pitchFamily="34" charset="-122"/>
                <a:ea typeface="微软雅黑" panose="020B0503020204020204" pitchFamily="34" charset="-122"/>
              </a:rPr>
              <a:t>将于今夏启动生产，</a:t>
            </a:r>
            <a:r>
              <a:rPr lang="en-US" altLang="zh-CN" sz="1400" b="1" i="0">
                <a:solidFill>
                  <a:schemeClr val="bg1"/>
                </a:solidFill>
                <a:latin typeface="微软雅黑" panose="020B0503020204020204" pitchFamily="34" charset="-122"/>
                <a:ea typeface="微软雅黑" panose="020B0503020204020204" pitchFamily="34" charset="-122"/>
              </a:rPr>
              <a:t>2027</a:t>
            </a:r>
            <a:r>
              <a:rPr lang="zh-CN" altLang="en-US" sz="1400" b="1" i="0">
                <a:solidFill>
                  <a:schemeClr val="bg1"/>
                </a:solidFill>
                <a:latin typeface="微软雅黑" panose="020B0503020204020204" pitchFamily="34" charset="-122"/>
                <a:ea typeface="微软雅黑" panose="020B0503020204020204" pitchFamily="34" charset="-122"/>
              </a:rPr>
              <a:t>年走向大规模量产，最终规划年产能为</a:t>
            </a:r>
            <a:r>
              <a:rPr lang="en-US" altLang="zh-CN" sz="1400" b="1" i="0">
                <a:solidFill>
                  <a:schemeClr val="bg1"/>
                </a:solidFill>
                <a:latin typeface="微软雅黑" panose="020B0503020204020204" pitchFamily="34" charset="-122"/>
                <a:ea typeface="微软雅黑" panose="020B0503020204020204" pitchFamily="34" charset="-122"/>
              </a:rPr>
              <a:t>100</a:t>
            </a:r>
            <a:r>
              <a:rPr lang="zh-CN" altLang="en-US" sz="1400" b="1" i="0">
                <a:solidFill>
                  <a:schemeClr val="bg1"/>
                </a:solidFill>
                <a:latin typeface="微软雅黑" panose="020B0503020204020204" pitchFamily="34" charset="-122"/>
                <a:ea typeface="微软雅黑" panose="020B0503020204020204" pitchFamily="34" charset="-122"/>
              </a:rPr>
              <a:t>万台。据证券时报</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数据宝统计，</a:t>
            </a:r>
            <a:r>
              <a:rPr lang="en-US" altLang="zh-CN" sz="1400" b="1" i="0">
                <a:solidFill>
                  <a:schemeClr val="bg1"/>
                </a:solidFill>
                <a:latin typeface="微软雅黑" panose="020B0503020204020204" pitchFamily="34" charset="-122"/>
                <a:ea typeface="微软雅黑" panose="020B0503020204020204" pitchFamily="34" charset="-122"/>
              </a:rPr>
              <a:t>A</a:t>
            </a:r>
            <a:r>
              <a:rPr lang="zh-CN" altLang="en-US" sz="1400" b="1" i="0">
                <a:solidFill>
                  <a:schemeClr val="bg1"/>
                </a:solidFill>
                <a:latin typeface="微软雅黑" panose="020B0503020204020204" pitchFamily="34" charset="-122"/>
                <a:ea typeface="微软雅黑" panose="020B0503020204020204" pitchFamily="34" charset="-122"/>
              </a:rPr>
              <a:t>股人形机器人概念股中，年内有</a:t>
            </a:r>
            <a:r>
              <a:rPr lang="en-US" altLang="zh-CN" sz="1400" b="1" i="0">
                <a:solidFill>
                  <a:schemeClr val="bg1"/>
                </a:solidFill>
                <a:latin typeface="微软雅黑" panose="020B0503020204020204" pitchFamily="34" charset="-122"/>
                <a:ea typeface="微软雅黑" panose="020B0503020204020204" pitchFamily="34" charset="-122"/>
              </a:rPr>
              <a:t>40</a:t>
            </a:r>
            <a:r>
              <a:rPr lang="zh-CN" altLang="en-US" sz="1400" b="1" i="0">
                <a:solidFill>
                  <a:schemeClr val="bg1"/>
                </a:solidFill>
                <a:latin typeface="微软雅黑" panose="020B0503020204020204" pitchFamily="34" charset="-122"/>
                <a:ea typeface="微软雅黑" panose="020B0503020204020204" pitchFamily="34" charset="-122"/>
              </a:rPr>
              <a:t>余只个股获机构调研，其中</a:t>
            </a:r>
            <a:r>
              <a:rPr lang="en-US" altLang="zh-CN" sz="1400" b="1" i="0">
                <a:solidFill>
                  <a:schemeClr val="bg1"/>
                </a:solidFill>
                <a:latin typeface="微软雅黑" panose="020B0503020204020204" pitchFamily="34" charset="-122"/>
                <a:ea typeface="微软雅黑" panose="020B0503020204020204" pitchFamily="34" charset="-122"/>
              </a:rPr>
              <a:t>35</a:t>
            </a:r>
            <a:r>
              <a:rPr lang="zh-CN" altLang="en-US" sz="1400" b="1" i="0">
                <a:solidFill>
                  <a:schemeClr val="bg1"/>
                </a:solidFill>
                <a:latin typeface="微软雅黑" panose="020B0503020204020204" pitchFamily="34" charset="-122"/>
                <a:ea typeface="微软雅黑" panose="020B0503020204020204" pitchFamily="34" charset="-122"/>
              </a:rPr>
              <a:t>股在</a:t>
            </a:r>
            <a:r>
              <a:rPr lang="en-US" altLang="zh-CN" sz="1400" b="1" i="0">
                <a:solidFill>
                  <a:schemeClr val="bg1"/>
                </a:solidFill>
                <a:latin typeface="微软雅黑" panose="020B0503020204020204" pitchFamily="34" charset="-122"/>
                <a:ea typeface="微软雅黑" panose="020B0503020204020204" pitchFamily="34" charset="-122"/>
              </a:rPr>
              <a:t>10</a:t>
            </a:r>
            <a:r>
              <a:rPr lang="zh-CN" altLang="en-US" sz="1400" b="1" i="0">
                <a:solidFill>
                  <a:schemeClr val="bg1"/>
                </a:solidFill>
                <a:latin typeface="微软雅黑" panose="020B0503020204020204" pitchFamily="34" charset="-122"/>
                <a:ea typeface="微软雅黑" panose="020B0503020204020204" pitchFamily="34" charset="-122"/>
              </a:rPr>
              <a:t>家以上，三花智控、奥比中光</a:t>
            </a:r>
            <a:r>
              <a:rPr lang="en-US" altLang="zh-CN" sz="1400" b="1" i="0">
                <a:solidFill>
                  <a:schemeClr val="bg1"/>
                </a:solidFill>
                <a:latin typeface="微软雅黑" panose="020B0503020204020204" pitchFamily="34" charset="-122"/>
                <a:ea typeface="微软雅黑" panose="020B0503020204020204" pitchFamily="34" charset="-122"/>
              </a:rPr>
              <a:t>-UW</a:t>
            </a:r>
            <a:r>
              <a:rPr lang="zh-CN" altLang="en-US" sz="1400" b="1" i="0">
                <a:solidFill>
                  <a:schemeClr val="bg1"/>
                </a:solidFill>
                <a:latin typeface="微软雅黑" panose="020B0503020204020204" pitchFamily="34" charset="-122"/>
                <a:ea typeface="微软雅黑" panose="020B0503020204020204" pitchFamily="34" charset="-122"/>
              </a:rPr>
              <a:t>、胜宏科技、怡合达等</a:t>
            </a:r>
            <a:r>
              <a:rPr lang="en-US" altLang="zh-CN" sz="1400" b="1" i="0">
                <a:solidFill>
                  <a:schemeClr val="bg1"/>
                </a:solidFill>
                <a:latin typeface="微软雅黑" panose="020B0503020204020204" pitchFamily="34" charset="-122"/>
                <a:ea typeface="微软雅黑" panose="020B0503020204020204" pitchFamily="34" charset="-122"/>
              </a:rPr>
              <a:t>11</a:t>
            </a:r>
            <a:r>
              <a:rPr lang="zh-CN" altLang="en-US" sz="1400" b="1" i="0">
                <a:solidFill>
                  <a:schemeClr val="bg1"/>
                </a:solidFill>
                <a:latin typeface="微软雅黑" panose="020B0503020204020204" pitchFamily="34" charset="-122"/>
                <a:ea typeface="微软雅黑" panose="020B0503020204020204" pitchFamily="34" charset="-122"/>
              </a:rPr>
              <a:t>股调研机构甚至超百家（证券时报网）</a:t>
            </a:r>
            <a:endParaRPr lang="zh-CN" altLang="en-US" sz="14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endParaRPr lang="en-US" altLang="zh-CN" sz="16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851025" y="0"/>
            <a:ext cx="8895715" cy="521970"/>
          </a:xfrm>
          <a:prstGeom prst="rect">
            <a:avLst/>
          </a:prstGeom>
          <a:noFill/>
        </p:spPr>
        <p:txBody>
          <a:bodyPr wrap="square" rtlCol="0">
            <a:spAutoFit/>
          </a:bodyPr>
          <a:p>
            <a:pPr algn="ct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价值量显著飙升！</a:t>
            </a: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PCB</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概念密集涨停 多只龙头股翻倍</a:t>
            </a:r>
            <a:endPar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5" y="764540"/>
            <a:ext cx="12191365" cy="6250940"/>
          </a:xfrm>
          <a:prstGeom prst="rect">
            <a:avLst/>
          </a:prstGeom>
        </p:spPr>
        <p:txBody>
          <a:bodyPr wrap="square">
            <a:noAutofit/>
          </a:bodyPr>
          <a:p>
            <a:pPr indent="0" fontAlgn="auto">
              <a:lnSpc>
                <a:spcPct val="150000"/>
              </a:lnSpc>
              <a:spcBef>
                <a:spcPts val="1600"/>
              </a:spcBef>
              <a:spcAft>
                <a:spcPts val="1600"/>
              </a:spcAft>
            </a:pP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1" i="0">
                <a:solidFill>
                  <a:schemeClr val="bg1"/>
                </a:solidFill>
                <a:latin typeface="微软雅黑" panose="020B0503020204020204" pitchFamily="34" charset="-122"/>
                <a:ea typeface="微软雅黑" panose="020B0503020204020204" pitchFamily="34" charset="-122"/>
              </a:rPr>
              <a:t>（5月22日）的盘面依然是</a:t>
            </a:r>
            <a:r>
              <a:rPr lang="en-US" altLang="zh-CN" sz="1600" b="1" i="0">
                <a:solidFill>
                  <a:schemeClr val="bg1"/>
                </a:solidFill>
                <a:latin typeface="微软雅黑" panose="020B0503020204020204" pitchFamily="34" charset="-122"/>
                <a:ea typeface="微软雅黑" panose="020B0503020204020204" pitchFamily="34" charset="-122"/>
              </a:rPr>
              <a:t>AI</a:t>
            </a:r>
            <a:r>
              <a:rPr lang="zh-CN" altLang="en-US" sz="1600" b="1" i="0">
                <a:solidFill>
                  <a:schemeClr val="bg1"/>
                </a:solidFill>
                <a:latin typeface="微软雅黑" panose="020B0503020204020204" pitchFamily="34" charset="-122"/>
                <a:ea typeface="微软雅黑" panose="020B0503020204020204" pitchFamily="34" charset="-122"/>
              </a:rPr>
              <a:t>行情在驱动。早盘</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概念表现强势，天承科技、强达电路、宏和科技、鹏鼎控股、景旺电子、中钨高新、宝鼎科技涨停。大摩：</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价值量大增！消息面上，英伟达</a:t>
            </a:r>
            <a:r>
              <a:rPr lang="en-US" altLang="zh-CN" sz="1600" b="1" i="0">
                <a:solidFill>
                  <a:schemeClr val="bg1"/>
                </a:solidFill>
                <a:latin typeface="微软雅黑" panose="020B0503020204020204" pitchFamily="34" charset="-122"/>
                <a:ea typeface="微软雅黑" panose="020B0503020204020204" pitchFamily="34" charset="-122"/>
              </a:rPr>
              <a:t>CEO</a:t>
            </a:r>
            <a:r>
              <a:rPr lang="zh-CN" altLang="en-US" sz="1600" b="1" i="0">
                <a:solidFill>
                  <a:schemeClr val="bg1"/>
                </a:solidFill>
                <a:latin typeface="微软雅黑" panose="020B0503020204020204" pitchFamily="34" charset="-122"/>
                <a:ea typeface="微软雅黑" panose="020B0503020204020204" pitchFamily="34" charset="-122"/>
              </a:rPr>
              <a:t>黄仁勋在财报电话会上透露，公司下一代</a:t>
            </a:r>
            <a:r>
              <a:rPr lang="en-US" altLang="zh-CN" sz="1600" b="1" i="0">
                <a:solidFill>
                  <a:schemeClr val="bg1"/>
                </a:solidFill>
                <a:latin typeface="微软雅黑" panose="020B0503020204020204" pitchFamily="34" charset="-122"/>
                <a:ea typeface="微软雅黑" panose="020B0503020204020204" pitchFamily="34" charset="-122"/>
              </a:rPr>
              <a:t>AI</a:t>
            </a:r>
            <a:r>
              <a:rPr lang="zh-CN" altLang="en-US" sz="1600" b="1" i="0">
                <a:solidFill>
                  <a:schemeClr val="bg1"/>
                </a:solidFill>
                <a:latin typeface="微软雅黑" panose="020B0503020204020204" pitchFamily="34" charset="-122"/>
                <a:ea typeface="微软雅黑" panose="020B0503020204020204" pitchFamily="34" charset="-122"/>
              </a:rPr>
              <a:t>计算平台</a:t>
            </a:r>
            <a:r>
              <a:rPr lang="en-US" altLang="zh-CN" sz="1600" b="1" i="0">
                <a:solidFill>
                  <a:schemeClr val="bg1"/>
                </a:solidFill>
                <a:latin typeface="微软雅黑" panose="020B0503020204020204" pitchFamily="34" charset="-122"/>
                <a:ea typeface="微软雅黑" panose="020B0503020204020204" pitchFamily="34" charset="-122"/>
              </a:rPr>
              <a:t>Vera Rubin</a:t>
            </a:r>
            <a:r>
              <a:rPr lang="zh-CN" altLang="en-US" sz="1600" b="1" i="0">
                <a:solidFill>
                  <a:schemeClr val="bg1"/>
                </a:solidFill>
                <a:latin typeface="微软雅黑" panose="020B0503020204020204" pitchFamily="34" charset="-122"/>
                <a:ea typeface="微软雅黑" panose="020B0503020204020204" pitchFamily="34" charset="-122"/>
              </a:rPr>
              <a:t>开局强劲，预计将于2027财年（2026年2月至2027年1月）下半年开始出货，产品生命周期内供应将持续紧张。而摩根士丹利对英伟达下一代</a:t>
            </a:r>
            <a:r>
              <a:rPr lang="en-US" altLang="zh-CN" sz="1600" b="1" i="0">
                <a:solidFill>
                  <a:schemeClr val="bg1"/>
                </a:solidFill>
                <a:latin typeface="微软雅黑" panose="020B0503020204020204" pitchFamily="34" charset="-122"/>
                <a:ea typeface="微软雅黑" panose="020B0503020204020204" pitchFamily="34" charset="-122"/>
              </a:rPr>
              <a:t>Rubin</a:t>
            </a:r>
            <a:r>
              <a:rPr lang="zh-CN" altLang="en-US" sz="1600" b="1" i="0">
                <a:solidFill>
                  <a:schemeClr val="bg1"/>
                </a:solidFill>
                <a:latin typeface="微软雅黑" panose="020B0503020204020204" pitchFamily="34" charset="-122"/>
                <a:ea typeface="微软雅黑" panose="020B0503020204020204" pitchFamily="34" charset="-122"/>
              </a:rPr>
              <a:t>机架进行了全面的物料清单（</a:t>
            </a:r>
            <a:r>
              <a:rPr lang="en-US" altLang="zh-CN" sz="1600" b="1" i="0">
                <a:solidFill>
                  <a:schemeClr val="bg1"/>
                </a:solidFill>
                <a:latin typeface="微软雅黑" panose="020B0503020204020204" pitchFamily="34" charset="-122"/>
                <a:ea typeface="微软雅黑" panose="020B0503020204020204" pitchFamily="34" charset="-122"/>
              </a:rPr>
              <a:t>BOM）</a:t>
            </a:r>
            <a:r>
              <a:rPr lang="zh-CN" altLang="en-US" sz="1600" b="1" i="0">
                <a:solidFill>
                  <a:schemeClr val="bg1"/>
                </a:solidFill>
                <a:latin typeface="微软雅黑" panose="020B0503020204020204" pitchFamily="34" charset="-122"/>
                <a:ea typeface="微软雅黑" panose="020B0503020204020204" pitchFamily="34" charset="-122"/>
              </a:rPr>
              <a:t>拆解，揭示出一幅远超市场预期的零部件价值重估图景。摩根士丹利最新研报指出，报告显示，从</a:t>
            </a:r>
            <a:r>
              <a:rPr lang="en-US" altLang="zh-CN" sz="1600" b="1" i="0">
                <a:solidFill>
                  <a:schemeClr val="bg1"/>
                </a:solidFill>
                <a:latin typeface="微软雅黑" panose="020B0503020204020204" pitchFamily="34" charset="-122"/>
                <a:ea typeface="微软雅黑" panose="020B0503020204020204" pitchFamily="34" charset="-122"/>
              </a:rPr>
              <a:t>ODM</a:t>
            </a:r>
            <a:r>
              <a:rPr lang="zh-CN" altLang="en-US" sz="1600" b="1" i="0">
                <a:solidFill>
                  <a:schemeClr val="bg1"/>
                </a:solidFill>
                <a:latin typeface="微软雅黑" panose="020B0503020204020204" pitchFamily="34" charset="-122"/>
                <a:ea typeface="微软雅黑" panose="020B0503020204020204" pitchFamily="34" charset="-122"/>
              </a:rPr>
              <a:t>处采购的</a:t>
            </a:r>
            <a:r>
              <a:rPr lang="en-US" altLang="zh-CN" sz="1600" b="1" i="0">
                <a:solidFill>
                  <a:schemeClr val="bg1"/>
                </a:solidFill>
                <a:latin typeface="微软雅黑" panose="020B0503020204020204" pitchFamily="34" charset="-122"/>
                <a:ea typeface="微软雅黑" panose="020B0503020204020204" pitchFamily="34" charset="-122"/>
              </a:rPr>
              <a:t>Rubin</a:t>
            </a:r>
            <a:r>
              <a:rPr lang="zh-CN" altLang="en-US" sz="1600" b="1" i="0">
                <a:solidFill>
                  <a:schemeClr val="bg1"/>
                </a:solidFill>
                <a:latin typeface="微软雅黑" panose="020B0503020204020204" pitchFamily="34" charset="-122"/>
                <a:ea typeface="微软雅黑" panose="020B0503020204020204" pitchFamily="34" charset="-122"/>
              </a:rPr>
              <a:t>机架售价约为780万美元，较上一代</a:t>
            </a:r>
            <a:r>
              <a:rPr lang="en-US" altLang="zh-CN" sz="1600" b="1" i="0">
                <a:solidFill>
                  <a:schemeClr val="bg1"/>
                </a:solidFill>
                <a:latin typeface="微软雅黑" panose="020B0503020204020204" pitchFamily="34" charset="-122"/>
                <a:ea typeface="微软雅黑" panose="020B0503020204020204" pitchFamily="34" charset="-122"/>
              </a:rPr>
              <a:t>GB300</a:t>
            </a:r>
            <a:r>
              <a:rPr lang="zh-CN" altLang="en-US" sz="1600" b="1" i="0">
                <a:solidFill>
                  <a:schemeClr val="bg1"/>
                </a:solidFill>
                <a:latin typeface="微软雅黑" panose="020B0503020204020204" pitchFamily="34" charset="-122"/>
                <a:ea typeface="微软雅黑" panose="020B0503020204020204" pitchFamily="34" charset="-122"/>
              </a:rPr>
              <a:t>机架的约399万美元几乎翻倍，而这一价值跃升并非仅由核心</a:t>
            </a:r>
            <a:r>
              <a:rPr lang="en-US" altLang="zh-CN" sz="1600" b="1" i="0">
                <a:solidFill>
                  <a:schemeClr val="bg1"/>
                </a:solidFill>
                <a:latin typeface="微软雅黑" panose="020B0503020204020204" pitchFamily="34" charset="-122"/>
                <a:ea typeface="微软雅黑" panose="020B0503020204020204" pitchFamily="34" charset="-122"/>
              </a:rPr>
              <a:t>GPU</a:t>
            </a:r>
            <a:r>
              <a:rPr lang="zh-CN" altLang="en-US" sz="1600" b="1" i="0">
                <a:solidFill>
                  <a:schemeClr val="bg1"/>
                </a:solidFill>
                <a:latin typeface="微软雅黑" panose="020B0503020204020204" pitchFamily="34" charset="-122"/>
                <a:ea typeface="微软雅黑" panose="020B0503020204020204" pitchFamily="34" charset="-122"/>
              </a:rPr>
              <a:t>驱动。在其覆盖的下游零部件中，</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内容价值增幅最为显著，较</a:t>
            </a:r>
            <a:r>
              <a:rPr lang="en-US" altLang="zh-CN" sz="1600" b="1" i="0">
                <a:solidFill>
                  <a:schemeClr val="bg1"/>
                </a:solidFill>
                <a:latin typeface="微软雅黑" panose="020B0503020204020204" pitchFamily="34" charset="-122"/>
                <a:ea typeface="微软雅黑" panose="020B0503020204020204" pitchFamily="34" charset="-122"/>
              </a:rPr>
              <a:t>GB300</a:t>
            </a:r>
            <a:r>
              <a:rPr lang="zh-CN" altLang="en-US" sz="1600" b="1" i="0">
                <a:solidFill>
                  <a:schemeClr val="bg1"/>
                </a:solidFill>
                <a:latin typeface="微软雅黑" panose="020B0503020204020204" pitchFamily="34" charset="-122"/>
                <a:ea typeface="微软雅黑" panose="020B0503020204020204" pitchFamily="34" charset="-122"/>
              </a:rPr>
              <a:t>大涨233%，其次是</a:t>
            </a:r>
            <a:r>
              <a:rPr lang="en-US" altLang="zh-CN" sz="1600" b="1" i="0">
                <a:solidFill>
                  <a:schemeClr val="bg1"/>
                </a:solidFill>
                <a:latin typeface="微软雅黑" panose="020B0503020204020204" pitchFamily="34" charset="-122"/>
                <a:ea typeface="微软雅黑" panose="020B0503020204020204" pitchFamily="34" charset="-122"/>
              </a:rPr>
              <a:t>MLCC（+182%）、ABF</a:t>
            </a:r>
            <a:r>
              <a:rPr lang="zh-CN" altLang="en-US" sz="1600" b="1" i="0">
                <a:solidFill>
                  <a:schemeClr val="bg1"/>
                </a:solidFill>
                <a:latin typeface="微软雅黑" panose="020B0503020204020204" pitchFamily="34" charset="-122"/>
                <a:ea typeface="微软雅黑" panose="020B0503020204020204" pitchFamily="34" charset="-122"/>
              </a:rPr>
              <a:t>基板（+82%）、电源（+32%）以及液冷组件（+12%）。</a:t>
            </a:r>
            <a:r>
              <a:rPr lang="en-US" altLang="zh-CN" sz="1600" b="1" i="0">
                <a:solidFill>
                  <a:srgbClr val="FF0000"/>
                </a:solidFill>
                <a:latin typeface="微软雅黑" panose="020B0503020204020204" pitchFamily="34" charset="-122"/>
                <a:ea typeface="微软雅黑" panose="020B0503020204020204" pitchFamily="34" charset="-122"/>
              </a:rPr>
              <a:t>PCB</a:t>
            </a:r>
            <a:r>
              <a:rPr lang="zh-CN" altLang="en-US" sz="1600" b="1" i="0">
                <a:solidFill>
                  <a:srgbClr val="FF0000"/>
                </a:solidFill>
                <a:latin typeface="微软雅黑" panose="020B0503020204020204" pitchFamily="34" charset="-122"/>
                <a:ea typeface="微软雅黑" panose="020B0503020204020204" pitchFamily="34" charset="-122"/>
              </a:rPr>
              <a:t>行业需求旺盛，近期全球</a:t>
            </a:r>
            <a:r>
              <a:rPr lang="en-US" altLang="zh-CN" sz="1600" b="1" i="0">
                <a:solidFill>
                  <a:srgbClr val="FF0000"/>
                </a:solidFill>
                <a:latin typeface="微软雅黑" panose="020B0503020204020204" pitchFamily="34" charset="-122"/>
                <a:ea typeface="微软雅黑" panose="020B0503020204020204" pitchFamily="34" charset="-122"/>
              </a:rPr>
              <a:t>AI</a:t>
            </a:r>
            <a:r>
              <a:rPr lang="zh-CN" altLang="en-US" sz="1600" b="1" i="0">
                <a:solidFill>
                  <a:srgbClr val="FF0000"/>
                </a:solidFill>
                <a:latin typeface="微软雅黑" panose="020B0503020204020204" pitchFamily="34" charset="-122"/>
                <a:ea typeface="微软雅黑" panose="020B0503020204020204" pitchFamily="34" charset="-122"/>
              </a:rPr>
              <a:t>产业的快速发展，使得市场对算力基础设施的投入持续加大</a:t>
            </a:r>
            <a:r>
              <a:rPr lang="zh-CN" altLang="en-US" sz="1600" b="1" i="0">
                <a:solidFill>
                  <a:schemeClr val="bg1"/>
                </a:solidFill>
                <a:latin typeface="微软雅黑" panose="020B0503020204020204" pitchFamily="34" charset="-122"/>
                <a:ea typeface="微软雅黑" panose="020B0503020204020204" pitchFamily="34" charset="-122"/>
              </a:rPr>
              <a:t>，</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作为算力设备的关键载体，其行业需求呈现加速增长态势。一方面，行业巨头积极增加资本开支。据上海证券报不完全统计，2025年以来，胜宏科技、沪电股份、鹏鼎控股、生益科技等国内主流</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厂商加速扩充高端</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产能，抢占发展先机。其中胜宏科技公告年度总投资不超200亿元（固定资产投资180亿元），全力扩建</a:t>
            </a:r>
            <a:r>
              <a:rPr lang="en-US" altLang="zh-CN" sz="1600" b="1" i="0">
                <a:solidFill>
                  <a:schemeClr val="bg1"/>
                </a:solidFill>
                <a:latin typeface="微软雅黑" panose="020B0503020204020204" pitchFamily="34" charset="-122"/>
                <a:ea typeface="微软雅黑" panose="020B0503020204020204" pitchFamily="34" charset="-122"/>
              </a:rPr>
              <a:t>AI</a:t>
            </a:r>
            <a:r>
              <a:rPr lang="zh-CN" altLang="en-US" sz="1600" b="1" i="0">
                <a:solidFill>
                  <a:schemeClr val="bg1"/>
                </a:solidFill>
                <a:latin typeface="微软雅黑" panose="020B0503020204020204" pitchFamily="34" charset="-122"/>
                <a:ea typeface="微软雅黑" panose="020B0503020204020204" pitchFamily="34" charset="-122"/>
              </a:rPr>
              <a:t>服务器高阶</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产能；鹏鼎控股明确2026年资本开支168亿元，聚焦淮安与泰国基地，布局类载板、高多层板等高端品类；沪电股份自2026年1月以来密集公告多个项目，累计投资总额超170亿元，主攻超高多层、高频高速板产能。　另一方面，机构对</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产业未来的市场空间较为乐观。国盛证券表示，以销售收入计，全球</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市场规模从2020年的620亿美元增长至2024年的750亿美元，</a:t>
            </a:r>
            <a:r>
              <a:rPr lang="en-US" altLang="zh-CN" sz="1600" b="1" i="0">
                <a:solidFill>
                  <a:schemeClr val="bg1"/>
                </a:solidFill>
                <a:latin typeface="微软雅黑" panose="020B0503020204020204" pitchFamily="34" charset="-122"/>
                <a:ea typeface="微软雅黑" panose="020B0503020204020204" pitchFamily="34" charset="-122"/>
              </a:rPr>
              <a:t>CAGR</a:t>
            </a:r>
            <a:r>
              <a:rPr lang="zh-CN" altLang="en-US" sz="1600" b="1" i="0">
                <a:solidFill>
                  <a:schemeClr val="bg1"/>
                </a:solidFill>
                <a:latin typeface="微软雅黑" panose="020B0503020204020204" pitchFamily="34" charset="-122"/>
                <a:ea typeface="微软雅黑" panose="020B0503020204020204" pitchFamily="34" charset="-122"/>
              </a:rPr>
              <a:t>为4.9%。预计到2029年，全球</a:t>
            </a:r>
            <a:r>
              <a:rPr lang="en-US" altLang="zh-CN" sz="1600" b="1" i="0">
                <a:solidFill>
                  <a:schemeClr val="bg1"/>
                </a:solidFill>
                <a:latin typeface="微软雅黑" panose="020B0503020204020204" pitchFamily="34" charset="-122"/>
                <a:ea typeface="微软雅黑" panose="020B0503020204020204" pitchFamily="34" charset="-122"/>
              </a:rPr>
              <a:t>PCB</a:t>
            </a:r>
            <a:r>
              <a:rPr lang="zh-CN" altLang="en-US" sz="1600" b="1" i="0">
                <a:solidFill>
                  <a:schemeClr val="bg1"/>
                </a:solidFill>
                <a:latin typeface="微软雅黑" panose="020B0503020204020204" pitchFamily="34" charset="-122"/>
                <a:ea typeface="微软雅黑" panose="020B0503020204020204" pitchFamily="34" charset="-122"/>
              </a:rPr>
              <a:t>市场销售收入将达937亿美元，2025年至2029年</a:t>
            </a:r>
            <a:r>
              <a:rPr lang="en-US" altLang="zh-CN" sz="1600" b="1" i="0">
                <a:solidFill>
                  <a:schemeClr val="bg1"/>
                </a:solidFill>
                <a:latin typeface="微软雅黑" panose="020B0503020204020204" pitchFamily="34" charset="-122"/>
                <a:ea typeface="微软雅黑" panose="020B0503020204020204" pitchFamily="34" charset="-122"/>
              </a:rPr>
              <a:t>CAGR</a:t>
            </a:r>
            <a:r>
              <a:rPr lang="zh-CN" altLang="en-US" sz="1600" b="1" i="0">
                <a:solidFill>
                  <a:schemeClr val="bg1"/>
                </a:solidFill>
                <a:latin typeface="微软雅黑" panose="020B0503020204020204" pitchFamily="34" charset="-122"/>
                <a:ea typeface="微软雅黑" panose="020B0503020204020204" pitchFamily="34" charset="-122"/>
              </a:rPr>
              <a:t>为4.8%。</a:t>
            </a:r>
            <a:r>
              <a:rPr lang="zh-CN" altLang="en-US" sz="1600" b="1" i="0">
                <a:solidFill>
                  <a:schemeClr val="bg1"/>
                </a:solidFill>
                <a:latin typeface="微软雅黑" panose="020B0503020204020204" pitchFamily="34" charset="-122"/>
                <a:ea typeface="微软雅黑" panose="020B0503020204020204" pitchFamily="34" charset="-122"/>
              </a:rPr>
              <a:t>（东方财富研究中心）</a:t>
            </a:r>
            <a:endParaRPr lang="zh-CN" altLang="en-US" sz="16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endParaRPr lang="en-US" altLang="zh-CN" sz="16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869440" y="0"/>
            <a:ext cx="8877300" cy="583565"/>
          </a:xfrm>
          <a:prstGeom prst="rect">
            <a:avLst/>
          </a:prstGeom>
          <a:noFill/>
        </p:spPr>
        <p:txBody>
          <a:bodyPr wrap="square" rtlCol="0">
            <a:spAutoFit/>
          </a:bodyPr>
          <a:p>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短期方向</a:t>
            </a:r>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看大盘定仓位</a:t>
            </a:r>
            <a:endPar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0" y="739140"/>
            <a:ext cx="12192000" cy="565277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17345" y="0"/>
            <a:ext cx="9260205" cy="583565"/>
          </a:xfrm>
          <a:prstGeom prst="rect">
            <a:avLst/>
          </a:prstGeom>
          <a:noFill/>
        </p:spPr>
        <p:txBody>
          <a:bodyPr wrap="square" rtlCol="0">
            <a:spAutoFit/>
          </a:bodyPr>
          <a:p>
            <a:pPr algn="l"/>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中期向好，资金持续翻红，跟对主线，低吸为主</a:t>
            </a:r>
            <a:endParaRPr 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408940" y="805180"/>
            <a:ext cx="5525135" cy="5586730"/>
          </a:xfrm>
          <a:prstGeom prst="rect">
            <a:avLst/>
          </a:prstGeom>
        </p:spPr>
      </p:pic>
      <p:pic>
        <p:nvPicPr>
          <p:cNvPr id="7" name="图片 6"/>
          <p:cNvPicPr>
            <a:picLocks noChangeAspect="1"/>
          </p:cNvPicPr>
          <p:nvPr/>
        </p:nvPicPr>
        <p:blipFill>
          <a:blip r:embed="rId3"/>
          <a:stretch>
            <a:fillRect/>
          </a:stretch>
        </p:blipFill>
        <p:spPr>
          <a:xfrm>
            <a:off x="6079490" y="804545"/>
            <a:ext cx="5681345" cy="5586730"/>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
  <p:tag name="KSO_WM_TEMPLATE_CATEGORY" val="diagram"/>
  <p:tag name="KSO_WM_TEMPLATE_INDEX" val="20231731"/>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2"/>
  <p:tag name="KSO_WM_TEMPLATE_CATEGORY" val="diagram"/>
  <p:tag name="KSO_WM_TEMPLATE_INDEX" val="20231731"/>
  <p:tag name="KSO_WM_UNIT_LAYERLEVEL" val="1_1"/>
  <p:tag name="KSO_WM_TAG_VERSION" val="3.0"/>
  <p:tag name="KSO_WM_DIAGRAM_GROUP_CODE" val="l1-1"/>
  <p:tag name="KSO_WM_UNIT_TYPE" val="l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3"/>
  <p:tag name="KSO_WM_TEMPLATE_CATEGORY" val="diagram"/>
  <p:tag name="KSO_WM_TEMPLATE_INDEX" val="20231731"/>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4"/>
  <p:tag name="KSO_WM_TEMPLATE_CATEGORY" val="diagram"/>
  <p:tag name="KSO_WM_TEMPLATE_INDEX" val="20231731"/>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5"/>
  <p:tag name="KSO_WM_TEMPLATE_CATEGORY" val="diagram"/>
  <p:tag name="KSO_WM_TEMPLATE_INDEX" val="20231731"/>
  <p:tag name="KSO_WM_UNIT_LAYERLEVEL" val="1_1"/>
  <p:tag name="KSO_WM_TAG_VERSION" val="3.0"/>
  <p:tag name="KSO_WM_DIAGRAM_GROUP_CODE" val="l1-1"/>
  <p:tag name="KSO_WM_UNIT_TYPE" val="l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6"/>
  <p:tag name="KSO_WM_TEMPLATE_CATEGORY" val="diagram"/>
  <p:tag name="KSO_WM_TEMPLATE_INDEX" val="20231731"/>
  <p:tag name="KSO_WM_UNIT_LAYERLEVEL" val="1_1"/>
  <p:tag name="KSO_WM_TAG_VERSION" val="3.0"/>
  <p:tag name="KSO_WM_DIAGRAM_GROUP_CODE" val="l1-1"/>
  <p:tag name="KSO_WM_UNIT_TYPE" val="l_i"/>
  <p:tag name="KSO_WM_UNIT_INDEX" val="1_6"/>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7"/>
  <p:tag name="KSO_WM_TEMPLATE_CATEGORY" val="diagram"/>
  <p:tag name="KSO_WM_TEMPLATE_INDEX" val="20231731"/>
  <p:tag name="KSO_WM_UNIT_LAYERLEVEL" val="1_1"/>
  <p:tag name="KSO_WM_TAG_VERSION" val="3.0"/>
  <p:tag name="KSO_WM_DIAGRAM_GROUP_CODE" val="l1-1"/>
  <p:tag name="KSO_WM_UNIT_TYPE" val="l_i"/>
  <p:tag name="KSO_WM_UNIT_INDEX" val="1_7"/>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8"/>
  <p:tag name="KSO_WM_TEMPLATE_CATEGORY" val="diagram"/>
  <p:tag name="KSO_WM_TEMPLATE_INDEX" val="20231731"/>
  <p:tag name="KSO_WM_UNIT_LAYERLEVEL" val="1_1"/>
  <p:tag name="KSO_WM_TAG_VERSION" val="3.0"/>
  <p:tag name="KSO_WM_DIAGRAM_GROUP_CODE" val="l1-1"/>
  <p:tag name="KSO_WM_UNIT_TYPE" val="l_i"/>
  <p:tag name="KSO_WM_UNIT_INDEX" val="1_8"/>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9"/>
  <p:tag name="KSO_WM_TEMPLATE_CATEGORY" val="diagram"/>
  <p:tag name="KSO_WM_TEMPLATE_INDEX" val="20231731"/>
  <p:tag name="KSO_WM_UNIT_LAYERLEVEL" val="1_1"/>
  <p:tag name="KSO_WM_TAG_VERSION" val="3.0"/>
  <p:tag name="KSO_WM_DIAGRAM_GROUP_CODE" val="l1-1"/>
  <p:tag name="KSO_WM_UNIT_TYPE" val="l_i"/>
  <p:tag name="KSO_WM_UNIT_INDEX" val="1_9"/>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0"/>
  <p:tag name="KSO_WM_TEMPLATE_CATEGORY" val="diagram"/>
  <p:tag name="KSO_WM_TEMPLATE_INDEX" val="20231731"/>
  <p:tag name="KSO_WM_UNIT_LAYERLEVEL" val="1_1"/>
  <p:tag name="KSO_WM_TAG_VERSION" val="3.0"/>
  <p:tag name="KSO_WM_DIAGRAM_GROUP_CODE" val="l1-1"/>
  <p:tag name="KSO_WM_UNIT_TYPE" val="l_i"/>
  <p:tag name="KSO_WM_UNIT_INDEX" val="1_10"/>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1"/>
  <p:tag name="KSO_WM_TEMPLATE_CATEGORY" val="diagram"/>
  <p:tag name="KSO_WM_TEMPLATE_INDEX" val="20231731"/>
  <p:tag name="KSO_WM_UNIT_LAYERLEVEL" val="1_1"/>
  <p:tag name="KSO_WM_TAG_VERSION" val="3.0"/>
  <p:tag name="KSO_WM_DIAGRAM_GROUP_CODE" val="l1-1"/>
  <p:tag name="KSO_WM_UNIT_TYPE" val="l_i"/>
  <p:tag name="KSO_WM_UNIT_INDEX" val="1_11"/>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2"/>
  <p:tag name="KSO_WM_TEMPLATE_CATEGORY" val="diagram"/>
  <p:tag name="KSO_WM_TEMPLATE_INDEX" val="20231731"/>
  <p:tag name="KSO_WM_UNIT_LAYERLEVEL" val="1_1"/>
  <p:tag name="KSO_WM_TAG_VERSION" val="3.0"/>
  <p:tag name="KSO_WM_DIAGRAM_GROUP_CODE" val="l1-1"/>
  <p:tag name="KSO_WM_UNIT_TYPE" val="l_i"/>
  <p:tag name="KSO_WM_UNIT_INDEX" val="1_1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3"/>
  <p:tag name="KSO_WM_TEMPLATE_CATEGORY" val="diagram"/>
  <p:tag name="KSO_WM_TEMPLATE_INDEX" val="20231731"/>
  <p:tag name="KSO_WM_UNIT_LAYERLEVEL" val="1_1"/>
  <p:tag name="KSO_WM_TAG_VERSION" val="3.0"/>
  <p:tag name="KSO_WM_DIAGRAM_GROUP_CODE" val="l1-1"/>
  <p:tag name="KSO_WM_UNIT_TYPE" val="l_i"/>
  <p:tag name="KSO_WM_UNIT_INDEX" val="1_1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4"/>
  <p:tag name="KSO_WM_TEMPLATE_CATEGORY" val="diagram"/>
  <p:tag name="KSO_WM_TEMPLATE_INDEX" val="20231731"/>
  <p:tag name="KSO_WM_UNIT_LAYERLEVEL" val="1_1"/>
  <p:tag name="KSO_WM_TAG_VERSION" val="3.0"/>
  <p:tag name="KSO_WM_DIAGRAM_GROUP_CODE" val="l1-1"/>
  <p:tag name="KSO_WM_UNIT_TYPE" val="l_i"/>
  <p:tag name="KSO_WM_UNIT_INDEX" val="1_14"/>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5"/>
  <p:tag name="KSO_WM_TEMPLATE_CATEGORY" val="diagram"/>
  <p:tag name="KSO_WM_TEMPLATE_INDEX" val="20231731"/>
  <p:tag name="KSO_WM_UNIT_LAYERLEVEL" val="1_1"/>
  <p:tag name="KSO_WM_TAG_VERSION" val="3.0"/>
  <p:tag name="KSO_WM_DIAGRAM_GROUP_CODE" val="l1-1"/>
  <p:tag name="KSO_WM_UNIT_TYPE" val="l_i"/>
  <p:tag name="KSO_WM_UNIT_INDEX" val="1_15"/>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3"/>
  <p:tag name="KSO_WM_TEMPLATE_CATEGORY" val="diagram"/>
  <p:tag name="KSO_WM_TEMPLATE_INDEX" val="20231731"/>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2"/>
  <p:tag name="KSO_WM_TEMPLATE_CATEGORY" val="diagram"/>
  <p:tag name="KSO_WM_TEMPLATE_INDEX" val="2023173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31_2*l_h_f*1_1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2*l_h_a*1_1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1"/>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3"/>
  <p:tag name="KSO_WM_TEMPLATE_CATEGORY" val="diagram"/>
  <p:tag name="KSO_WM_TEMPLATE_INDEX" val="20231731"/>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2"/>
  <p:tag name="KSO_WM_TEMPLATE_CATEGORY" val="diagram"/>
  <p:tag name="KSO_WM_TEMPLATE_INDEX" val="2023173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31_2*l_h_f*1_3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2*l_h_a*1_3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1"/>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3"/>
  <p:tag name="KSO_WM_TEMPLATE_CATEGORY" val="diagram"/>
  <p:tag name="KSO_WM_TEMPLATE_INDEX" val="20231731"/>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2"/>
  <p:tag name="KSO_WM_TEMPLATE_CATEGORY" val="diagram"/>
  <p:tag name="KSO_WM_TEMPLATE_INDEX" val="2023173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31_2*l_h_f*1_2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输入你的项正文"/>
  <p:tag name="KSO_WM_UNIT_TEXT_FILL_FORE_SCHEMECOLOR_INDEX" val="1"/>
  <p:tag name="KSO_WM_UNIT_TEXT_FILL_TYPE" val="1"/>
  <p:tag name="KSO_WM_DIAGRAM_USE_COLOR_VALUE" val="{&quot;color_scheme&quot;:1,&quot;color_type&quot;:1,&quot;theme_color_indexes&quot;:[]}"/>
</p:tagLst>
</file>

<file path=ppt/tags/tag1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2*l_h_a*1_2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1"/>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60.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Lst>
</file>

<file path=ppt/tags/tag1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p="http://schemas.openxmlformats.org/presentationml/2006/main">
  <p:tag name="KSO_WM_DIAGRAM_VIRTUALLY_FRAME" val="{&quot;height&quot;:324.65,&quot;left&quot;:329.75,&quot;top&quot;:108.9,&quot;width&quot;:519.35}"/>
</p:tagLst>
</file>

<file path=ppt/tags/tag24.xml><?xml version="1.0" encoding="utf-8"?>
<p:tagLst xmlns:p="http://schemas.openxmlformats.org/presentationml/2006/main">
  <p:tag name="KSO_WM_DIAGRAM_VIRTUALLY_FRAME" val="{&quot;height&quot;:324.65,&quot;left&quot;:329.75,&quot;top&quot;:108.9,&quot;width&quot;:519.35}"/>
</p:tagLst>
</file>

<file path=ppt/tags/tag25.xml><?xml version="1.0" encoding="utf-8"?>
<p:tagLst xmlns:p="http://schemas.openxmlformats.org/presentationml/2006/main">
  <p:tag name="KSO_WM_DIAGRAM_VIRTUALLY_FRAME" val="{&quot;height&quot;:324.65,&quot;left&quot;:329.75,&quot;top&quot;:108.9,&quot;width&quot;:519.35}"/>
</p:tagLst>
</file>

<file path=ppt/tags/tag26.xml><?xml version="1.0" encoding="utf-8"?>
<p:tagLst xmlns:p="http://schemas.openxmlformats.org/presentationml/2006/main">
  <p:tag name="KSO_WM_BEAUTIFY_FLAG" val=""/>
  <p:tag name="KSO_WM_DIAGRAM_VIRTUALLY_FRAME" val="{&quot;height&quot;:324.65,&quot;left&quot;:329.75,&quot;top&quot;:108.9,&quot;width&quot;:519.35}"/>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BEAUTIFY_FLAG" val=""/>
  <p:tag name="KSO_WM_DIAGRAM_VIRTUALLY_FRAME" val="{&quot;height&quot;:324.65,&quot;left&quot;:329.75,&quot;top&quot;:108.9,&quot;width&quot;:519.35}"/>
</p:tagLst>
</file>

<file path=ppt/tags/tag29.xml><?xml version="1.0" encoding="utf-8"?>
<p:tagLst xmlns:p="http://schemas.openxmlformats.org/presentationml/2006/main">
  <p:tag name="KSO_WM_BEAUTIFY_FLAG" val=""/>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19.3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10610</Words>
  <Application>WPS 演示</Application>
  <PresentationFormat>宽屏</PresentationFormat>
  <Paragraphs>254</Paragraphs>
  <Slides>43</Slides>
  <Notes>4</Notes>
  <HiddenSlides>0</HiddenSlides>
  <MMClips>0</MMClips>
  <ScaleCrop>false</ScaleCrop>
  <HeadingPairs>
    <vt:vector size="6" baseType="variant">
      <vt:variant>
        <vt:lpstr>已用的字体</vt:lpstr>
      </vt:variant>
      <vt:variant>
        <vt:i4>37</vt:i4>
      </vt:variant>
      <vt:variant>
        <vt:lpstr>主题</vt:lpstr>
      </vt:variant>
      <vt:variant>
        <vt:i4>1</vt:i4>
      </vt:variant>
      <vt:variant>
        <vt:lpstr>幻灯片标题</vt:lpstr>
      </vt:variant>
      <vt:variant>
        <vt:i4>43</vt:i4>
      </vt:variant>
    </vt:vector>
  </HeadingPairs>
  <TitlesOfParts>
    <vt:vector size="81" baseType="lpstr">
      <vt:lpstr>Arial</vt:lpstr>
      <vt:lpstr>宋体</vt:lpstr>
      <vt:lpstr>Wingdings</vt:lpstr>
      <vt:lpstr>微软雅黑</vt:lpstr>
      <vt:lpstr>Wingdings</vt:lpstr>
      <vt:lpstr>思源黑体 CN Bold</vt:lpstr>
      <vt:lpstr>黑体</vt:lpstr>
      <vt:lpstr>思源黑体 CN Medium</vt:lpstr>
      <vt:lpstr>思源黑体 Medium</vt:lpstr>
      <vt:lpstr>思源黑体 CN Light</vt:lpstr>
      <vt:lpstr>思源黑体 CN Normal</vt:lpstr>
      <vt:lpstr>Arial Unicode MS</vt:lpstr>
      <vt:lpstr>Calibri</vt:lpstr>
      <vt:lpstr>思源黑体 CN Heavy</vt:lpstr>
      <vt:lpstr>KSOF954951BB</vt:lpstr>
      <vt:lpstr>Segoe Print</vt:lpstr>
      <vt:lpstr>思源黑体 CN Bold</vt:lpstr>
      <vt:lpstr>思源黑体 CN Heavy</vt:lpstr>
      <vt:lpstr>思源黑体 CN Light</vt:lpstr>
      <vt:lpstr>思源黑体 CN Medium</vt:lpstr>
      <vt:lpstr>思源黑体 CN Normal</vt:lpstr>
      <vt:lpstr>思源黑体 Medium</vt:lpstr>
      <vt:lpstr>清雅黑体</vt:lpstr>
      <vt:lpstr>方正宝黑体 简 Medium</vt:lpstr>
      <vt:lpstr>方正宝黑体 简 Light</vt:lpstr>
      <vt:lpstr>方正大黑体_GBK</vt:lpstr>
      <vt:lpstr>Arial</vt:lpstr>
      <vt:lpstr>寰蒋闆呴粦</vt:lpstr>
      <vt:lpstr>榛戜綋</vt:lpstr>
      <vt:lpstr>妤蜂綋_GB2312</vt:lpstr>
      <vt:lpstr>妤蜂綋</vt:lpstr>
      <vt:lpstr>寰蒋闆呴粦</vt:lpstr>
      <vt:lpstr>Times New Roman</vt:lpstr>
      <vt:lpstr>Times New Roman</vt:lpstr>
      <vt:lpstr>妤蜂綋_GB2312</vt:lpstr>
      <vt:lpstr>榛戜綋</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【经传多赢】狼道：A1120618120002</cp:lastModifiedBy>
  <cp:revision>362</cp:revision>
  <dcterms:created xsi:type="dcterms:W3CDTF">2022-12-31T05:43:00Z</dcterms:created>
  <dcterms:modified xsi:type="dcterms:W3CDTF">2026-05-22T14:07:26Z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45F8398A770C427289FDE7B2D5E30CB2_13</vt:lpwstr>
  </property>
</Properties>
</file>