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35"/>
  </p:notesMasterIdLst>
  <p:sldIdLst>
    <p:sldId id="336" r:id="rId4"/>
    <p:sldId id="335" r:id="rId5"/>
    <p:sldId id="321" r:id="rId6"/>
    <p:sldId id="322" r:id="rId7"/>
    <p:sldId id="338" r:id="rId8"/>
    <p:sldId id="337" r:id="rId9"/>
    <p:sldId id="342" r:id="rId10"/>
    <p:sldId id="343" r:id="rId11"/>
    <p:sldId id="344" r:id="rId12"/>
    <p:sldId id="345" r:id="rId13"/>
    <p:sldId id="346" r:id="rId14"/>
    <p:sldId id="347" r:id="rId15"/>
    <p:sldId id="340" r:id="rId16"/>
    <p:sldId id="348" r:id="rId17"/>
    <p:sldId id="349" r:id="rId18"/>
    <p:sldId id="341" r:id="rId19"/>
    <p:sldId id="350" r:id="rId20"/>
    <p:sldId id="351" r:id="rId21"/>
    <p:sldId id="352" r:id="rId22"/>
    <p:sldId id="353" r:id="rId23"/>
    <p:sldId id="355" r:id="rId24"/>
    <p:sldId id="356" r:id="rId25"/>
    <p:sldId id="357" r:id="rId26"/>
    <p:sldId id="365" r:id="rId27"/>
    <p:sldId id="360" r:id="rId28"/>
    <p:sldId id="359" r:id="rId29"/>
    <p:sldId id="362" r:id="rId30"/>
    <p:sldId id="361" r:id="rId31"/>
    <p:sldId id="364" r:id="rId32"/>
    <p:sldId id="363" r:id="rId33"/>
    <p:sldId id="327" r:id="rId34"/>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3" name="Mia Vida Villanueva" initials="MVV" lastIdx="0" clrIdx="2"/>
  <p:cmAuthor id="4" name="1206988966@qq.com" initials="1" lastIdx="0" clrIdx="3"/>
  <p:cmAuthor id="5" name="姜伟光" initials="姜" lastIdx="0" clrIdx="4"/>
  <p:cmAuthor id="6" name="lenovo" initials="l" lastIdx="0" clrIdx="5"/>
  <p:cmAuthor id="7" name="Administrator" initials="A" lastIdx="0" clrIdx="6"/>
  <p:cmAuthor id="8" name="ming qiu" initials="m" lastIdx="0"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143.xml"/><Relationship Id="rId4" Type="http://schemas.openxmlformats.org/officeDocument/2006/relationships/slide" Target="slides/slide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7.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10.xml"/><Relationship Id="rId5" Type="http://schemas.openxmlformats.org/officeDocument/2006/relationships/image" Target="../media/image5.png"/><Relationship Id="rId4" Type="http://schemas.openxmlformats.org/officeDocument/2006/relationships/tags" Target="../tags/tag9.xml"/><Relationship Id="rId3" Type="http://schemas.openxmlformats.org/officeDocument/2006/relationships/image" Target="../media/image4.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23.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22.xml"/><Relationship Id="rId3" Type="http://schemas.openxmlformats.org/officeDocument/2006/relationships/image" Target="../media/image4.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pic>
        <p:nvPicPr>
          <p:cNvPr id="2" name="图片 1" descr="bj"/>
          <p:cNvPicPr>
            <a:picLocks noChangeAspect="1"/>
          </p:cNvPicPr>
          <p:nvPr userDrawn="1"/>
        </p:nvPicPr>
        <p:blipFill>
          <a:blip r:embed="rId7"/>
          <a:stretch>
            <a:fillRect/>
          </a:stretch>
        </p:blipFill>
        <p:spPr>
          <a:xfrm>
            <a:off x="0" y="0"/>
            <a:ext cx="12192000" cy="6858000"/>
          </a:xfrm>
          <a:prstGeom prst="rect">
            <a:avLst/>
          </a:prstGeom>
        </p:spPr>
      </p:pic>
      <p:sp>
        <p:nvSpPr>
          <p:cNvPr id="13" name="文本框 12"/>
          <p:cNvSpPr txBox="1"/>
          <p:nvPr userDrawn="1">
            <p:custDataLst>
              <p:tags r:id="rId8"/>
            </p:custDataLst>
          </p:nvPr>
        </p:nvSpPr>
        <p:spPr>
          <a:xfrm>
            <a:off x="721360" y="64300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经传多赢资深投顾：宓睿丨投顾执业编号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:A1120616040002</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A20250617003815</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pic>
        <p:nvPicPr>
          <p:cNvPr id="2" name="图片 1" descr="bj"/>
          <p:cNvPicPr>
            <a:picLocks noChangeAspect="1"/>
          </p:cNvPicPr>
          <p:nvPr userDrawn="1"/>
        </p:nvPicPr>
        <p:blipFill>
          <a:blip r:embed="rId7"/>
          <a:stretch>
            <a:fillRect/>
          </a:stretch>
        </p:blipFill>
        <p:spPr>
          <a:xfrm>
            <a:off x="0" y="0"/>
            <a:ext cx="12192000" cy="6858000"/>
          </a:xfrm>
          <a:prstGeom prst="rect">
            <a:avLst/>
          </a:prstGeom>
        </p:spPr>
      </p:pic>
      <p:sp>
        <p:nvSpPr>
          <p:cNvPr id="13" name="文本框 12"/>
          <p:cNvSpPr txBox="1"/>
          <p:nvPr userDrawn="1">
            <p:custDataLst>
              <p:tags r:id="rId8"/>
            </p:custDataLst>
          </p:nvPr>
        </p:nvSpPr>
        <p:spPr>
          <a:xfrm>
            <a:off x="721360" y="64300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经传多赢资深投顾：宓睿丨投顾执业编号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:A1120616040002</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A20250617003815</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7.xml"/><Relationship Id="rId7" Type="http://schemas.openxmlformats.org/officeDocument/2006/relationships/image" Target="../media/image9.png"/><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8.xml"/><Relationship Id="rId3" Type="http://schemas.openxmlformats.org/officeDocument/2006/relationships/image" Target="../media/image15.png"/><Relationship Id="rId2" Type="http://schemas.openxmlformats.org/officeDocument/2006/relationships/tags" Target="../tags/tag87.xml"/><Relationship Id="rId1" Type="http://schemas.openxmlformats.org/officeDocument/2006/relationships/tags" Target="../tags/tag86.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96.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9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1.xml"/><Relationship Id="rId2" Type="http://schemas.openxmlformats.org/officeDocument/2006/relationships/image" Target="../media/image19.png"/><Relationship Id="rId1" Type="http://schemas.openxmlformats.org/officeDocument/2006/relationships/tags" Target="../tags/tag100.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3.xml"/><Relationship Id="rId2" Type="http://schemas.openxmlformats.org/officeDocument/2006/relationships/image" Target="../media/image20.png"/><Relationship Id="rId1" Type="http://schemas.openxmlformats.org/officeDocument/2006/relationships/tags" Target="../tags/tag10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5.xml"/><Relationship Id="rId2" Type="http://schemas.openxmlformats.org/officeDocument/2006/relationships/image" Target="../media/image21.png"/><Relationship Id="rId1" Type="http://schemas.openxmlformats.org/officeDocument/2006/relationships/tags" Target="../tags/tag104.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7.xml"/><Relationship Id="rId2" Type="http://schemas.openxmlformats.org/officeDocument/2006/relationships/image" Target="../media/image22.png"/><Relationship Id="rId1" Type="http://schemas.openxmlformats.org/officeDocument/2006/relationships/tags" Target="../tags/tag10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9.xml"/><Relationship Id="rId2" Type="http://schemas.openxmlformats.org/officeDocument/2006/relationships/image" Target="../media/image23.png"/><Relationship Id="rId1" Type="http://schemas.openxmlformats.org/officeDocument/2006/relationships/tags" Target="../tags/tag10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1.xml"/><Relationship Id="rId2" Type="http://schemas.openxmlformats.org/officeDocument/2006/relationships/image" Target="../media/image24.png"/><Relationship Id="rId1" Type="http://schemas.openxmlformats.org/officeDocument/2006/relationships/tags" Target="../tags/tag110.xml"/></Relationships>
</file>

<file path=ppt/slides/_rels/slide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3" Type="http://schemas.openxmlformats.org/officeDocument/2006/relationships/slideLayout" Target="../slideLayouts/slideLayout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5.xml"/><Relationship Id="rId2" Type="http://schemas.openxmlformats.org/officeDocument/2006/relationships/image" Target="../media/image25.png"/><Relationship Id="rId1" Type="http://schemas.openxmlformats.org/officeDocument/2006/relationships/tags" Target="../tags/tag124.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7.xml"/><Relationship Id="rId2" Type="http://schemas.openxmlformats.org/officeDocument/2006/relationships/image" Target="../media/image26.png"/><Relationship Id="rId1" Type="http://schemas.openxmlformats.org/officeDocument/2006/relationships/tags" Target="../tags/tag126.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9.xml"/><Relationship Id="rId2" Type="http://schemas.openxmlformats.org/officeDocument/2006/relationships/image" Target="../media/image27.png"/><Relationship Id="rId1" Type="http://schemas.openxmlformats.org/officeDocument/2006/relationships/tags" Target="../tags/tag12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1.xml"/><Relationship Id="rId1" Type="http://schemas.openxmlformats.org/officeDocument/2006/relationships/tags" Target="../tags/tag13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3.xml"/><Relationship Id="rId1" Type="http://schemas.openxmlformats.org/officeDocument/2006/relationships/tags" Target="../tags/tag13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5.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134.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0.xml"/><Relationship Id="rId1" Type="http://schemas.openxmlformats.org/officeDocument/2006/relationships/tags" Target="../tags/tag139.xml"/></Relationships>
</file>

<file path=ppt/slides/_rels/slide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image" Target="../media/image11.png"/><Relationship Id="rId4" Type="http://schemas.openxmlformats.org/officeDocument/2006/relationships/tags" Target="../tags/tag41.xml"/><Relationship Id="rId3" Type="http://schemas.openxmlformats.org/officeDocument/2006/relationships/tags" Target="../tags/tag40.xml"/><Relationship Id="rId21" Type="http://schemas.openxmlformats.org/officeDocument/2006/relationships/slideLayout" Target="../slideLayouts/slideLayout4.xml"/><Relationship Id="rId20" Type="http://schemas.openxmlformats.org/officeDocument/2006/relationships/tags" Target="../tags/tag56.xml"/><Relationship Id="rId2" Type="http://schemas.openxmlformats.org/officeDocument/2006/relationships/image" Target="../media/image10.png"/><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1.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2.xml"/><Relationship Id="rId2" Type="http://schemas.openxmlformats.org/officeDocument/2006/relationships/image" Target="../media/image31.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1.xml"/><Relationship Id="rId2" Type="http://schemas.openxmlformats.org/officeDocument/2006/relationships/image" Target="../media/image12.png"/><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3.xml"/><Relationship Id="rId2" Type="http://schemas.openxmlformats.org/officeDocument/2006/relationships/image" Target="../media/image13.png"/><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1" Type="http://schemas.openxmlformats.org/officeDocument/2006/relationships/slideLayout" Target="../slideLayouts/slideLayout7.xml"/><Relationship Id="rId10" Type="http://schemas.openxmlformats.org/officeDocument/2006/relationships/tags" Target="../tags/tag76.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9.xml"/><Relationship Id="rId3" Type="http://schemas.openxmlformats.org/officeDocument/2006/relationships/image" Target="../media/image14.png"/><Relationship Id="rId2" Type="http://schemas.openxmlformats.org/officeDocument/2006/relationships/tags" Target="../tags/tag78.xml"/><Relationship Id="rId1"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框"/>
          <p:cNvPicPr>
            <a:picLocks noChangeAspect="1"/>
          </p:cNvPicPr>
          <p:nvPr/>
        </p:nvPicPr>
        <p:blipFill>
          <a:blip r:embed="rId2"/>
          <a:stretch>
            <a:fillRect/>
          </a:stretch>
        </p:blipFill>
        <p:spPr>
          <a:xfrm>
            <a:off x="1046480" y="3359785"/>
            <a:ext cx="10088880" cy="2813050"/>
          </a:xfrm>
          <a:prstGeom prst="rect">
            <a:avLst/>
          </a:prstGeom>
        </p:spPr>
      </p:pic>
      <p:sp>
        <p:nvSpPr>
          <p:cNvPr id="17" name="文本框 16"/>
          <p:cNvSpPr txBox="1"/>
          <p:nvPr>
            <p:custDataLst>
              <p:tags r:id="rId3"/>
            </p:custDataLst>
          </p:nvPr>
        </p:nvSpPr>
        <p:spPr>
          <a:xfrm>
            <a:off x="5374640" y="4244340"/>
            <a:ext cx="5269230" cy="321945"/>
          </a:xfrm>
          <a:prstGeom prst="rect">
            <a:avLst/>
          </a:prstGeom>
          <a:noFill/>
        </p:spPr>
        <p:txBody>
          <a:bodyPr wrap="square" rtlCol="0">
            <a:spAutoFit/>
          </a:bodyPr>
          <a:p>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4"/>
            </p:custDataLst>
          </p:nvPr>
        </p:nvSpPr>
        <p:spPr>
          <a:xfrm>
            <a:off x="5361305" y="4518025"/>
            <a:ext cx="5282565" cy="1318895"/>
          </a:xfrm>
          <a:prstGeom prst="rect">
            <a:avLst/>
          </a:prstGeom>
          <a:noFill/>
        </p:spPr>
        <p:txBody>
          <a:bodyPr wrap="square" rtlCol="0">
            <a:noAutofit/>
          </a:bodyPr>
          <a:p>
            <a:pPr algn="just" fontAlgn="auto">
              <a:lnSpc>
                <a:spcPct val="140000"/>
              </a:lnSpc>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10余年从业经验，主张“一切从简单出发，追求本质把握重点”。精通软件指标盈利模式，独创“四四原则”“至猎战法”“三天原则”等模式，善于在不同行情中运用不同盈利模式抉择市场机会。</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5"/>
            </p:custDataLst>
          </p:nvPr>
        </p:nvSpPr>
        <p:spPr>
          <a:xfrm>
            <a:off x="4959350" y="1353185"/>
            <a:ext cx="5952490" cy="1882775"/>
          </a:xfrm>
          <a:prstGeom prst="rect">
            <a:avLst/>
          </a:prstGeom>
          <a:noFill/>
        </p:spPr>
        <p:txBody>
          <a:bodyPr wrap="square" rtlCol="0">
            <a:noAutofit/>
          </a:bodyPr>
          <a:p>
            <a:pPr algn="ctr" fontAlgn="auto">
              <a:lnSpc>
                <a:spcPct val="100000"/>
              </a:lnSpc>
            </a:pPr>
            <a:r>
              <a:rPr lang="zh-CN" sz="6000" b="1" dirty="0">
                <a:solidFill>
                  <a:schemeClr val="bg2"/>
                </a:solidFill>
                <a:latin typeface="思源黑体 CN Bold" panose="020B0800000000000000" charset="-122"/>
                <a:ea typeface="思源黑体 CN Bold" panose="020B0800000000000000" charset="-122"/>
                <a:sym typeface="+mn-ea"/>
              </a:rPr>
              <a:t>相信未来，</a:t>
            </a:r>
            <a:r>
              <a:rPr lang="zh-CN" sz="6000" b="1">
                <a:solidFill>
                  <a:schemeClr val="bg2"/>
                </a:solidFill>
                <a:latin typeface="思源黑体 CN Bold" panose="020B0800000000000000" charset="-122"/>
                <a:ea typeface="思源黑体 CN Bold" panose="020B0800000000000000" charset="-122"/>
                <a:sym typeface="+mn-ea"/>
              </a:rPr>
              <a:t>理解波动，布局跨年</a:t>
            </a:r>
            <a:endParaRPr lang="zh-CN" sz="6000" b="1">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6"/>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469640"/>
            <a:ext cx="5335270" cy="732790"/>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524885"/>
            <a:ext cx="5713095" cy="968375"/>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宓睿</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投顾执业编号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:A1120616040002</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a:p>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基金从业</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A20250617003815</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a:p>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4" name="图片 3" descr="宓睿"/>
          <p:cNvPicPr>
            <a:picLocks noChangeAspect="1"/>
          </p:cNvPicPr>
          <p:nvPr/>
        </p:nvPicPr>
        <p:blipFill>
          <a:blip r:embed="rId7"/>
          <a:stretch>
            <a:fillRect/>
          </a:stretch>
        </p:blipFill>
        <p:spPr>
          <a:xfrm>
            <a:off x="1129665" y="696595"/>
            <a:ext cx="3829685" cy="5273675"/>
          </a:xfrm>
          <a:prstGeom prst="rect">
            <a:avLst/>
          </a:prstGeom>
        </p:spPr>
      </p:pic>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549644" y="1832469"/>
            <a:ext cx="11363028" cy="4499877"/>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kumimoji="1" lang="zh-CN" altLang="en-US" sz="1600" b="1" dirty="0">
              <a:solidFill>
                <a:schemeClr val="bg1"/>
              </a:solidFill>
              <a:latin typeface="Arial" panose="020B0604020202020204" pitchFamily="34" charset="0"/>
              <a:ea typeface="微软雅黑" panose="020B0503020204020204" pitchFamily="34" charset="-122"/>
            </a:endParaRPr>
          </a:p>
        </p:txBody>
      </p:sp>
      <p:sp>
        <p:nvSpPr>
          <p:cNvPr id="17" name="矩形 16"/>
          <p:cNvSpPr/>
          <p:nvPr>
            <p:custDataLst>
              <p:tags r:id="rId2"/>
            </p:custDataLst>
          </p:nvPr>
        </p:nvSpPr>
        <p:spPr>
          <a:xfrm>
            <a:off x="333829" y="1672533"/>
            <a:ext cx="11321142" cy="4408572"/>
          </a:xfrm>
          <a:prstGeom prst="rect">
            <a:avLst/>
          </a:prstGeom>
          <a:solidFill>
            <a:schemeClr val="bg1">
              <a:alpha val="51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kumimoji="1" lang="zh-CN" altLang="en-US" sz="1600" b="1" dirty="0">
              <a:solidFill>
                <a:schemeClr val="bg1"/>
              </a:solidFill>
              <a:latin typeface="Arial" panose="020B0604020202020204" pitchFamily="34" charset="0"/>
              <a:ea typeface="微软雅黑" panose="020B0503020204020204" pitchFamily="34" charset="-122"/>
            </a:endParaRPr>
          </a:p>
        </p:txBody>
      </p:sp>
      <p:sp>
        <p:nvSpPr>
          <p:cNvPr id="91" name="任意多边形: 形状 90"/>
          <p:cNvSpPr/>
          <p:nvPr>
            <p:custDataLst>
              <p:tags r:id="rId3"/>
            </p:custDataLst>
          </p:nvPr>
        </p:nvSpPr>
        <p:spPr>
          <a:xfrm>
            <a:off x="10752454" y="5811577"/>
            <a:ext cx="1261746" cy="659131"/>
          </a:xfrm>
          <a:custGeom>
            <a:avLst/>
            <a:gdLst>
              <a:gd name="connsiteX0" fmla="*/ 1233285 w 1261746"/>
              <a:gd name="connsiteY0" fmla="*/ 602227 h 659131"/>
              <a:gd name="connsiteX1" fmla="*/ 1261746 w 1261746"/>
              <a:gd name="connsiteY1" fmla="*/ 630679 h 659131"/>
              <a:gd name="connsiteX2" fmla="*/ 1233285 w 1261746"/>
              <a:gd name="connsiteY2" fmla="*/ 659131 h 659131"/>
              <a:gd name="connsiteX3" fmla="*/ 1204824 w 1261746"/>
              <a:gd name="connsiteY3" fmla="*/ 630679 h 659131"/>
              <a:gd name="connsiteX4" fmla="*/ 1233285 w 1261746"/>
              <a:gd name="connsiteY4" fmla="*/ 602227 h 659131"/>
              <a:gd name="connsiteX5" fmla="*/ 1112803 w 1261746"/>
              <a:gd name="connsiteY5" fmla="*/ 602227 h 659131"/>
              <a:gd name="connsiteX6" fmla="*/ 1141264 w 1261746"/>
              <a:gd name="connsiteY6" fmla="*/ 630679 h 659131"/>
              <a:gd name="connsiteX7" fmla="*/ 1112803 w 1261746"/>
              <a:gd name="connsiteY7" fmla="*/ 659131 h 659131"/>
              <a:gd name="connsiteX8" fmla="*/ 1084342 w 1261746"/>
              <a:gd name="connsiteY8" fmla="*/ 630679 h 659131"/>
              <a:gd name="connsiteX9" fmla="*/ 1112803 w 1261746"/>
              <a:gd name="connsiteY9" fmla="*/ 602227 h 659131"/>
              <a:gd name="connsiteX10" fmla="*/ 992320 w 1261746"/>
              <a:gd name="connsiteY10" fmla="*/ 602227 h 659131"/>
              <a:gd name="connsiteX11" fmla="*/ 1020781 w 1261746"/>
              <a:gd name="connsiteY11" fmla="*/ 630679 h 659131"/>
              <a:gd name="connsiteX12" fmla="*/ 992320 w 1261746"/>
              <a:gd name="connsiteY12" fmla="*/ 659131 h 659131"/>
              <a:gd name="connsiteX13" fmla="*/ 963859 w 1261746"/>
              <a:gd name="connsiteY13" fmla="*/ 630679 h 659131"/>
              <a:gd name="connsiteX14" fmla="*/ 992320 w 1261746"/>
              <a:gd name="connsiteY14" fmla="*/ 602227 h 659131"/>
              <a:gd name="connsiteX15" fmla="*/ 871838 w 1261746"/>
              <a:gd name="connsiteY15" fmla="*/ 602227 h 659131"/>
              <a:gd name="connsiteX16" fmla="*/ 900299 w 1261746"/>
              <a:gd name="connsiteY16" fmla="*/ 630679 h 659131"/>
              <a:gd name="connsiteX17" fmla="*/ 871838 w 1261746"/>
              <a:gd name="connsiteY17" fmla="*/ 659131 h 659131"/>
              <a:gd name="connsiteX18" fmla="*/ 843377 w 1261746"/>
              <a:gd name="connsiteY18" fmla="*/ 630679 h 659131"/>
              <a:gd name="connsiteX19" fmla="*/ 871838 w 1261746"/>
              <a:gd name="connsiteY19" fmla="*/ 602227 h 659131"/>
              <a:gd name="connsiteX20" fmla="*/ 751356 w 1261746"/>
              <a:gd name="connsiteY20" fmla="*/ 602227 h 659131"/>
              <a:gd name="connsiteX21" fmla="*/ 779817 w 1261746"/>
              <a:gd name="connsiteY21" fmla="*/ 630679 h 659131"/>
              <a:gd name="connsiteX22" fmla="*/ 751356 w 1261746"/>
              <a:gd name="connsiteY22" fmla="*/ 659131 h 659131"/>
              <a:gd name="connsiteX23" fmla="*/ 722895 w 1261746"/>
              <a:gd name="connsiteY23" fmla="*/ 630679 h 659131"/>
              <a:gd name="connsiteX24" fmla="*/ 751356 w 1261746"/>
              <a:gd name="connsiteY24" fmla="*/ 602227 h 659131"/>
              <a:gd name="connsiteX25" fmla="*/ 630873 w 1261746"/>
              <a:gd name="connsiteY25" fmla="*/ 602227 h 659131"/>
              <a:gd name="connsiteX26" fmla="*/ 659334 w 1261746"/>
              <a:gd name="connsiteY26" fmla="*/ 630679 h 659131"/>
              <a:gd name="connsiteX27" fmla="*/ 630873 w 1261746"/>
              <a:gd name="connsiteY27" fmla="*/ 659131 h 659131"/>
              <a:gd name="connsiteX28" fmla="*/ 602412 w 1261746"/>
              <a:gd name="connsiteY28" fmla="*/ 630679 h 659131"/>
              <a:gd name="connsiteX29" fmla="*/ 630873 w 1261746"/>
              <a:gd name="connsiteY29" fmla="*/ 602227 h 659131"/>
              <a:gd name="connsiteX30" fmla="*/ 510391 w 1261746"/>
              <a:gd name="connsiteY30" fmla="*/ 602227 h 659131"/>
              <a:gd name="connsiteX31" fmla="*/ 538852 w 1261746"/>
              <a:gd name="connsiteY31" fmla="*/ 630679 h 659131"/>
              <a:gd name="connsiteX32" fmla="*/ 510391 w 1261746"/>
              <a:gd name="connsiteY32" fmla="*/ 659131 h 659131"/>
              <a:gd name="connsiteX33" fmla="*/ 481930 w 1261746"/>
              <a:gd name="connsiteY33" fmla="*/ 630679 h 659131"/>
              <a:gd name="connsiteX34" fmla="*/ 510391 w 1261746"/>
              <a:gd name="connsiteY34" fmla="*/ 602227 h 659131"/>
              <a:gd name="connsiteX35" fmla="*/ 389908 w 1261746"/>
              <a:gd name="connsiteY35" fmla="*/ 602227 h 659131"/>
              <a:gd name="connsiteX36" fmla="*/ 418369 w 1261746"/>
              <a:gd name="connsiteY36" fmla="*/ 630679 h 659131"/>
              <a:gd name="connsiteX37" fmla="*/ 389908 w 1261746"/>
              <a:gd name="connsiteY37" fmla="*/ 659131 h 659131"/>
              <a:gd name="connsiteX38" fmla="*/ 361447 w 1261746"/>
              <a:gd name="connsiteY38" fmla="*/ 630679 h 659131"/>
              <a:gd name="connsiteX39" fmla="*/ 389908 w 1261746"/>
              <a:gd name="connsiteY39" fmla="*/ 602227 h 659131"/>
              <a:gd name="connsiteX40" fmla="*/ 269426 w 1261746"/>
              <a:gd name="connsiteY40" fmla="*/ 602227 h 659131"/>
              <a:gd name="connsiteX41" fmla="*/ 297887 w 1261746"/>
              <a:gd name="connsiteY41" fmla="*/ 630679 h 659131"/>
              <a:gd name="connsiteX42" fmla="*/ 269426 w 1261746"/>
              <a:gd name="connsiteY42" fmla="*/ 659131 h 659131"/>
              <a:gd name="connsiteX43" fmla="*/ 240965 w 1261746"/>
              <a:gd name="connsiteY43" fmla="*/ 630679 h 659131"/>
              <a:gd name="connsiteX44" fmla="*/ 269426 w 1261746"/>
              <a:gd name="connsiteY44" fmla="*/ 602227 h 659131"/>
              <a:gd name="connsiteX45" fmla="*/ 148943 w 1261746"/>
              <a:gd name="connsiteY45" fmla="*/ 602227 h 659131"/>
              <a:gd name="connsiteX46" fmla="*/ 177404 w 1261746"/>
              <a:gd name="connsiteY46" fmla="*/ 630679 h 659131"/>
              <a:gd name="connsiteX47" fmla="*/ 148943 w 1261746"/>
              <a:gd name="connsiteY47" fmla="*/ 659131 h 659131"/>
              <a:gd name="connsiteX48" fmla="*/ 120482 w 1261746"/>
              <a:gd name="connsiteY48" fmla="*/ 630679 h 659131"/>
              <a:gd name="connsiteX49" fmla="*/ 148943 w 1261746"/>
              <a:gd name="connsiteY49" fmla="*/ 602227 h 659131"/>
              <a:gd name="connsiteX50" fmla="*/ 28461 w 1261746"/>
              <a:gd name="connsiteY50" fmla="*/ 602227 h 659131"/>
              <a:gd name="connsiteX51" fmla="*/ 56922 w 1261746"/>
              <a:gd name="connsiteY51" fmla="*/ 630679 h 659131"/>
              <a:gd name="connsiteX52" fmla="*/ 28461 w 1261746"/>
              <a:gd name="connsiteY52" fmla="*/ 659131 h 659131"/>
              <a:gd name="connsiteX53" fmla="*/ 0 w 1261746"/>
              <a:gd name="connsiteY53" fmla="*/ 630679 h 659131"/>
              <a:gd name="connsiteX54" fmla="*/ 28461 w 1261746"/>
              <a:gd name="connsiteY54" fmla="*/ 602227 h 659131"/>
              <a:gd name="connsiteX55" fmla="*/ 1233285 w 1261746"/>
              <a:gd name="connsiteY55" fmla="*/ 481781 h 659131"/>
              <a:gd name="connsiteX56" fmla="*/ 1261746 w 1261746"/>
              <a:gd name="connsiteY56" fmla="*/ 510233 h 659131"/>
              <a:gd name="connsiteX57" fmla="*/ 1233285 w 1261746"/>
              <a:gd name="connsiteY57" fmla="*/ 538685 h 659131"/>
              <a:gd name="connsiteX58" fmla="*/ 1204824 w 1261746"/>
              <a:gd name="connsiteY58" fmla="*/ 510233 h 659131"/>
              <a:gd name="connsiteX59" fmla="*/ 1233285 w 1261746"/>
              <a:gd name="connsiteY59" fmla="*/ 481781 h 659131"/>
              <a:gd name="connsiteX60" fmla="*/ 1112803 w 1261746"/>
              <a:gd name="connsiteY60" fmla="*/ 481781 h 659131"/>
              <a:gd name="connsiteX61" fmla="*/ 1141264 w 1261746"/>
              <a:gd name="connsiteY61" fmla="*/ 510233 h 659131"/>
              <a:gd name="connsiteX62" fmla="*/ 1112803 w 1261746"/>
              <a:gd name="connsiteY62" fmla="*/ 538685 h 659131"/>
              <a:gd name="connsiteX63" fmla="*/ 1084342 w 1261746"/>
              <a:gd name="connsiteY63" fmla="*/ 510233 h 659131"/>
              <a:gd name="connsiteX64" fmla="*/ 1112803 w 1261746"/>
              <a:gd name="connsiteY64" fmla="*/ 481781 h 659131"/>
              <a:gd name="connsiteX65" fmla="*/ 992320 w 1261746"/>
              <a:gd name="connsiteY65" fmla="*/ 481781 h 659131"/>
              <a:gd name="connsiteX66" fmla="*/ 1020781 w 1261746"/>
              <a:gd name="connsiteY66" fmla="*/ 510233 h 659131"/>
              <a:gd name="connsiteX67" fmla="*/ 992320 w 1261746"/>
              <a:gd name="connsiteY67" fmla="*/ 538685 h 659131"/>
              <a:gd name="connsiteX68" fmla="*/ 963859 w 1261746"/>
              <a:gd name="connsiteY68" fmla="*/ 510233 h 659131"/>
              <a:gd name="connsiteX69" fmla="*/ 992320 w 1261746"/>
              <a:gd name="connsiteY69" fmla="*/ 481781 h 659131"/>
              <a:gd name="connsiteX70" fmla="*/ 871838 w 1261746"/>
              <a:gd name="connsiteY70" fmla="*/ 481781 h 659131"/>
              <a:gd name="connsiteX71" fmla="*/ 900299 w 1261746"/>
              <a:gd name="connsiteY71" fmla="*/ 510233 h 659131"/>
              <a:gd name="connsiteX72" fmla="*/ 871838 w 1261746"/>
              <a:gd name="connsiteY72" fmla="*/ 538685 h 659131"/>
              <a:gd name="connsiteX73" fmla="*/ 843377 w 1261746"/>
              <a:gd name="connsiteY73" fmla="*/ 510233 h 659131"/>
              <a:gd name="connsiteX74" fmla="*/ 871838 w 1261746"/>
              <a:gd name="connsiteY74" fmla="*/ 481781 h 659131"/>
              <a:gd name="connsiteX75" fmla="*/ 751356 w 1261746"/>
              <a:gd name="connsiteY75" fmla="*/ 481781 h 659131"/>
              <a:gd name="connsiteX76" fmla="*/ 779817 w 1261746"/>
              <a:gd name="connsiteY76" fmla="*/ 510233 h 659131"/>
              <a:gd name="connsiteX77" fmla="*/ 751356 w 1261746"/>
              <a:gd name="connsiteY77" fmla="*/ 538685 h 659131"/>
              <a:gd name="connsiteX78" fmla="*/ 722895 w 1261746"/>
              <a:gd name="connsiteY78" fmla="*/ 510233 h 659131"/>
              <a:gd name="connsiteX79" fmla="*/ 751356 w 1261746"/>
              <a:gd name="connsiteY79" fmla="*/ 481781 h 659131"/>
              <a:gd name="connsiteX80" fmla="*/ 630873 w 1261746"/>
              <a:gd name="connsiteY80" fmla="*/ 481781 h 659131"/>
              <a:gd name="connsiteX81" fmla="*/ 659334 w 1261746"/>
              <a:gd name="connsiteY81" fmla="*/ 510233 h 659131"/>
              <a:gd name="connsiteX82" fmla="*/ 630873 w 1261746"/>
              <a:gd name="connsiteY82" fmla="*/ 538685 h 659131"/>
              <a:gd name="connsiteX83" fmla="*/ 602412 w 1261746"/>
              <a:gd name="connsiteY83" fmla="*/ 510233 h 659131"/>
              <a:gd name="connsiteX84" fmla="*/ 630873 w 1261746"/>
              <a:gd name="connsiteY84" fmla="*/ 481781 h 659131"/>
              <a:gd name="connsiteX85" fmla="*/ 510391 w 1261746"/>
              <a:gd name="connsiteY85" fmla="*/ 481781 h 659131"/>
              <a:gd name="connsiteX86" fmla="*/ 538852 w 1261746"/>
              <a:gd name="connsiteY86" fmla="*/ 510233 h 659131"/>
              <a:gd name="connsiteX87" fmla="*/ 510391 w 1261746"/>
              <a:gd name="connsiteY87" fmla="*/ 538685 h 659131"/>
              <a:gd name="connsiteX88" fmla="*/ 481930 w 1261746"/>
              <a:gd name="connsiteY88" fmla="*/ 510233 h 659131"/>
              <a:gd name="connsiteX89" fmla="*/ 510391 w 1261746"/>
              <a:gd name="connsiteY89" fmla="*/ 481781 h 659131"/>
              <a:gd name="connsiteX90" fmla="*/ 389908 w 1261746"/>
              <a:gd name="connsiteY90" fmla="*/ 481781 h 659131"/>
              <a:gd name="connsiteX91" fmla="*/ 418369 w 1261746"/>
              <a:gd name="connsiteY91" fmla="*/ 510233 h 659131"/>
              <a:gd name="connsiteX92" fmla="*/ 389908 w 1261746"/>
              <a:gd name="connsiteY92" fmla="*/ 538685 h 659131"/>
              <a:gd name="connsiteX93" fmla="*/ 361447 w 1261746"/>
              <a:gd name="connsiteY93" fmla="*/ 510233 h 659131"/>
              <a:gd name="connsiteX94" fmla="*/ 389908 w 1261746"/>
              <a:gd name="connsiteY94" fmla="*/ 481781 h 659131"/>
              <a:gd name="connsiteX95" fmla="*/ 269426 w 1261746"/>
              <a:gd name="connsiteY95" fmla="*/ 481781 h 659131"/>
              <a:gd name="connsiteX96" fmla="*/ 297887 w 1261746"/>
              <a:gd name="connsiteY96" fmla="*/ 510233 h 659131"/>
              <a:gd name="connsiteX97" fmla="*/ 269426 w 1261746"/>
              <a:gd name="connsiteY97" fmla="*/ 538685 h 659131"/>
              <a:gd name="connsiteX98" fmla="*/ 240965 w 1261746"/>
              <a:gd name="connsiteY98" fmla="*/ 510233 h 659131"/>
              <a:gd name="connsiteX99" fmla="*/ 269426 w 1261746"/>
              <a:gd name="connsiteY99" fmla="*/ 481781 h 659131"/>
              <a:gd name="connsiteX100" fmla="*/ 148943 w 1261746"/>
              <a:gd name="connsiteY100" fmla="*/ 481781 h 659131"/>
              <a:gd name="connsiteX101" fmla="*/ 177404 w 1261746"/>
              <a:gd name="connsiteY101" fmla="*/ 510233 h 659131"/>
              <a:gd name="connsiteX102" fmla="*/ 148943 w 1261746"/>
              <a:gd name="connsiteY102" fmla="*/ 538685 h 659131"/>
              <a:gd name="connsiteX103" fmla="*/ 120482 w 1261746"/>
              <a:gd name="connsiteY103" fmla="*/ 510233 h 659131"/>
              <a:gd name="connsiteX104" fmla="*/ 148943 w 1261746"/>
              <a:gd name="connsiteY104" fmla="*/ 481781 h 659131"/>
              <a:gd name="connsiteX105" fmla="*/ 28461 w 1261746"/>
              <a:gd name="connsiteY105" fmla="*/ 481781 h 659131"/>
              <a:gd name="connsiteX106" fmla="*/ 56922 w 1261746"/>
              <a:gd name="connsiteY106" fmla="*/ 510233 h 659131"/>
              <a:gd name="connsiteX107" fmla="*/ 28461 w 1261746"/>
              <a:gd name="connsiteY107" fmla="*/ 538685 h 659131"/>
              <a:gd name="connsiteX108" fmla="*/ 0 w 1261746"/>
              <a:gd name="connsiteY108" fmla="*/ 510233 h 659131"/>
              <a:gd name="connsiteX109" fmla="*/ 28461 w 1261746"/>
              <a:gd name="connsiteY109" fmla="*/ 481781 h 659131"/>
              <a:gd name="connsiteX110" fmla="*/ 1233285 w 1261746"/>
              <a:gd name="connsiteY110" fmla="*/ 361336 h 659131"/>
              <a:gd name="connsiteX111" fmla="*/ 1261746 w 1261746"/>
              <a:gd name="connsiteY111" fmla="*/ 389788 h 659131"/>
              <a:gd name="connsiteX112" fmla="*/ 1233285 w 1261746"/>
              <a:gd name="connsiteY112" fmla="*/ 418240 h 659131"/>
              <a:gd name="connsiteX113" fmla="*/ 1204824 w 1261746"/>
              <a:gd name="connsiteY113" fmla="*/ 389788 h 659131"/>
              <a:gd name="connsiteX114" fmla="*/ 1233285 w 1261746"/>
              <a:gd name="connsiteY114" fmla="*/ 361336 h 659131"/>
              <a:gd name="connsiteX115" fmla="*/ 1112803 w 1261746"/>
              <a:gd name="connsiteY115" fmla="*/ 361336 h 659131"/>
              <a:gd name="connsiteX116" fmla="*/ 1141264 w 1261746"/>
              <a:gd name="connsiteY116" fmla="*/ 389788 h 659131"/>
              <a:gd name="connsiteX117" fmla="*/ 1112803 w 1261746"/>
              <a:gd name="connsiteY117" fmla="*/ 418240 h 659131"/>
              <a:gd name="connsiteX118" fmla="*/ 1084342 w 1261746"/>
              <a:gd name="connsiteY118" fmla="*/ 389788 h 659131"/>
              <a:gd name="connsiteX119" fmla="*/ 1112803 w 1261746"/>
              <a:gd name="connsiteY119" fmla="*/ 361336 h 659131"/>
              <a:gd name="connsiteX120" fmla="*/ 992320 w 1261746"/>
              <a:gd name="connsiteY120" fmla="*/ 361336 h 659131"/>
              <a:gd name="connsiteX121" fmla="*/ 1020781 w 1261746"/>
              <a:gd name="connsiteY121" fmla="*/ 389788 h 659131"/>
              <a:gd name="connsiteX122" fmla="*/ 992320 w 1261746"/>
              <a:gd name="connsiteY122" fmla="*/ 418240 h 659131"/>
              <a:gd name="connsiteX123" fmla="*/ 963859 w 1261746"/>
              <a:gd name="connsiteY123" fmla="*/ 389788 h 659131"/>
              <a:gd name="connsiteX124" fmla="*/ 992320 w 1261746"/>
              <a:gd name="connsiteY124" fmla="*/ 361336 h 659131"/>
              <a:gd name="connsiteX125" fmla="*/ 871838 w 1261746"/>
              <a:gd name="connsiteY125" fmla="*/ 361336 h 659131"/>
              <a:gd name="connsiteX126" fmla="*/ 900299 w 1261746"/>
              <a:gd name="connsiteY126" fmla="*/ 389788 h 659131"/>
              <a:gd name="connsiteX127" fmla="*/ 871838 w 1261746"/>
              <a:gd name="connsiteY127" fmla="*/ 418240 h 659131"/>
              <a:gd name="connsiteX128" fmla="*/ 843377 w 1261746"/>
              <a:gd name="connsiteY128" fmla="*/ 389788 h 659131"/>
              <a:gd name="connsiteX129" fmla="*/ 871838 w 1261746"/>
              <a:gd name="connsiteY129" fmla="*/ 361336 h 659131"/>
              <a:gd name="connsiteX130" fmla="*/ 751356 w 1261746"/>
              <a:gd name="connsiteY130" fmla="*/ 361336 h 659131"/>
              <a:gd name="connsiteX131" fmla="*/ 779817 w 1261746"/>
              <a:gd name="connsiteY131" fmla="*/ 389788 h 659131"/>
              <a:gd name="connsiteX132" fmla="*/ 751356 w 1261746"/>
              <a:gd name="connsiteY132" fmla="*/ 418240 h 659131"/>
              <a:gd name="connsiteX133" fmla="*/ 722895 w 1261746"/>
              <a:gd name="connsiteY133" fmla="*/ 389788 h 659131"/>
              <a:gd name="connsiteX134" fmla="*/ 751356 w 1261746"/>
              <a:gd name="connsiteY134" fmla="*/ 361336 h 659131"/>
              <a:gd name="connsiteX135" fmla="*/ 630873 w 1261746"/>
              <a:gd name="connsiteY135" fmla="*/ 361336 h 659131"/>
              <a:gd name="connsiteX136" fmla="*/ 659334 w 1261746"/>
              <a:gd name="connsiteY136" fmla="*/ 389788 h 659131"/>
              <a:gd name="connsiteX137" fmla="*/ 630873 w 1261746"/>
              <a:gd name="connsiteY137" fmla="*/ 418240 h 659131"/>
              <a:gd name="connsiteX138" fmla="*/ 602412 w 1261746"/>
              <a:gd name="connsiteY138" fmla="*/ 389788 h 659131"/>
              <a:gd name="connsiteX139" fmla="*/ 630873 w 1261746"/>
              <a:gd name="connsiteY139" fmla="*/ 361336 h 659131"/>
              <a:gd name="connsiteX140" fmla="*/ 510391 w 1261746"/>
              <a:gd name="connsiteY140" fmla="*/ 361336 h 659131"/>
              <a:gd name="connsiteX141" fmla="*/ 538852 w 1261746"/>
              <a:gd name="connsiteY141" fmla="*/ 389788 h 659131"/>
              <a:gd name="connsiteX142" fmla="*/ 510391 w 1261746"/>
              <a:gd name="connsiteY142" fmla="*/ 418240 h 659131"/>
              <a:gd name="connsiteX143" fmla="*/ 481930 w 1261746"/>
              <a:gd name="connsiteY143" fmla="*/ 389788 h 659131"/>
              <a:gd name="connsiteX144" fmla="*/ 510391 w 1261746"/>
              <a:gd name="connsiteY144" fmla="*/ 361336 h 659131"/>
              <a:gd name="connsiteX145" fmla="*/ 389908 w 1261746"/>
              <a:gd name="connsiteY145" fmla="*/ 361336 h 659131"/>
              <a:gd name="connsiteX146" fmla="*/ 418369 w 1261746"/>
              <a:gd name="connsiteY146" fmla="*/ 389788 h 659131"/>
              <a:gd name="connsiteX147" fmla="*/ 389908 w 1261746"/>
              <a:gd name="connsiteY147" fmla="*/ 418240 h 659131"/>
              <a:gd name="connsiteX148" fmla="*/ 361447 w 1261746"/>
              <a:gd name="connsiteY148" fmla="*/ 389788 h 659131"/>
              <a:gd name="connsiteX149" fmla="*/ 389908 w 1261746"/>
              <a:gd name="connsiteY149" fmla="*/ 361336 h 659131"/>
              <a:gd name="connsiteX150" fmla="*/ 269426 w 1261746"/>
              <a:gd name="connsiteY150" fmla="*/ 361336 h 659131"/>
              <a:gd name="connsiteX151" fmla="*/ 297887 w 1261746"/>
              <a:gd name="connsiteY151" fmla="*/ 389788 h 659131"/>
              <a:gd name="connsiteX152" fmla="*/ 269426 w 1261746"/>
              <a:gd name="connsiteY152" fmla="*/ 418240 h 659131"/>
              <a:gd name="connsiteX153" fmla="*/ 240965 w 1261746"/>
              <a:gd name="connsiteY153" fmla="*/ 389788 h 659131"/>
              <a:gd name="connsiteX154" fmla="*/ 269426 w 1261746"/>
              <a:gd name="connsiteY154" fmla="*/ 361336 h 659131"/>
              <a:gd name="connsiteX155" fmla="*/ 148943 w 1261746"/>
              <a:gd name="connsiteY155" fmla="*/ 361336 h 659131"/>
              <a:gd name="connsiteX156" fmla="*/ 177404 w 1261746"/>
              <a:gd name="connsiteY156" fmla="*/ 389788 h 659131"/>
              <a:gd name="connsiteX157" fmla="*/ 148943 w 1261746"/>
              <a:gd name="connsiteY157" fmla="*/ 418240 h 659131"/>
              <a:gd name="connsiteX158" fmla="*/ 120482 w 1261746"/>
              <a:gd name="connsiteY158" fmla="*/ 389788 h 659131"/>
              <a:gd name="connsiteX159" fmla="*/ 148943 w 1261746"/>
              <a:gd name="connsiteY159" fmla="*/ 361336 h 659131"/>
              <a:gd name="connsiteX160" fmla="*/ 28461 w 1261746"/>
              <a:gd name="connsiteY160" fmla="*/ 361336 h 659131"/>
              <a:gd name="connsiteX161" fmla="*/ 56922 w 1261746"/>
              <a:gd name="connsiteY161" fmla="*/ 389788 h 659131"/>
              <a:gd name="connsiteX162" fmla="*/ 28461 w 1261746"/>
              <a:gd name="connsiteY162" fmla="*/ 418240 h 659131"/>
              <a:gd name="connsiteX163" fmla="*/ 0 w 1261746"/>
              <a:gd name="connsiteY163" fmla="*/ 389788 h 659131"/>
              <a:gd name="connsiteX164" fmla="*/ 28461 w 1261746"/>
              <a:gd name="connsiteY164" fmla="*/ 361336 h 659131"/>
              <a:gd name="connsiteX165" fmla="*/ 1233285 w 1261746"/>
              <a:gd name="connsiteY165" fmla="*/ 240891 h 659131"/>
              <a:gd name="connsiteX166" fmla="*/ 1261746 w 1261746"/>
              <a:gd name="connsiteY166" fmla="*/ 269343 h 659131"/>
              <a:gd name="connsiteX167" fmla="*/ 1233285 w 1261746"/>
              <a:gd name="connsiteY167" fmla="*/ 297795 h 659131"/>
              <a:gd name="connsiteX168" fmla="*/ 1204824 w 1261746"/>
              <a:gd name="connsiteY168" fmla="*/ 269343 h 659131"/>
              <a:gd name="connsiteX169" fmla="*/ 1233285 w 1261746"/>
              <a:gd name="connsiteY169" fmla="*/ 240891 h 659131"/>
              <a:gd name="connsiteX170" fmla="*/ 1112803 w 1261746"/>
              <a:gd name="connsiteY170" fmla="*/ 240891 h 659131"/>
              <a:gd name="connsiteX171" fmla="*/ 1141264 w 1261746"/>
              <a:gd name="connsiteY171" fmla="*/ 269343 h 659131"/>
              <a:gd name="connsiteX172" fmla="*/ 1112803 w 1261746"/>
              <a:gd name="connsiteY172" fmla="*/ 297795 h 659131"/>
              <a:gd name="connsiteX173" fmla="*/ 1084342 w 1261746"/>
              <a:gd name="connsiteY173" fmla="*/ 269343 h 659131"/>
              <a:gd name="connsiteX174" fmla="*/ 1112803 w 1261746"/>
              <a:gd name="connsiteY174" fmla="*/ 240891 h 659131"/>
              <a:gd name="connsiteX175" fmla="*/ 992320 w 1261746"/>
              <a:gd name="connsiteY175" fmla="*/ 240891 h 659131"/>
              <a:gd name="connsiteX176" fmla="*/ 1020781 w 1261746"/>
              <a:gd name="connsiteY176" fmla="*/ 269343 h 659131"/>
              <a:gd name="connsiteX177" fmla="*/ 992320 w 1261746"/>
              <a:gd name="connsiteY177" fmla="*/ 297795 h 659131"/>
              <a:gd name="connsiteX178" fmla="*/ 963859 w 1261746"/>
              <a:gd name="connsiteY178" fmla="*/ 269343 h 659131"/>
              <a:gd name="connsiteX179" fmla="*/ 992320 w 1261746"/>
              <a:gd name="connsiteY179" fmla="*/ 240891 h 659131"/>
              <a:gd name="connsiteX180" fmla="*/ 871838 w 1261746"/>
              <a:gd name="connsiteY180" fmla="*/ 240891 h 659131"/>
              <a:gd name="connsiteX181" fmla="*/ 900299 w 1261746"/>
              <a:gd name="connsiteY181" fmla="*/ 269343 h 659131"/>
              <a:gd name="connsiteX182" fmla="*/ 871838 w 1261746"/>
              <a:gd name="connsiteY182" fmla="*/ 297795 h 659131"/>
              <a:gd name="connsiteX183" fmla="*/ 843377 w 1261746"/>
              <a:gd name="connsiteY183" fmla="*/ 269343 h 659131"/>
              <a:gd name="connsiteX184" fmla="*/ 871838 w 1261746"/>
              <a:gd name="connsiteY184" fmla="*/ 240891 h 659131"/>
              <a:gd name="connsiteX185" fmla="*/ 751356 w 1261746"/>
              <a:gd name="connsiteY185" fmla="*/ 240891 h 659131"/>
              <a:gd name="connsiteX186" fmla="*/ 779817 w 1261746"/>
              <a:gd name="connsiteY186" fmla="*/ 269343 h 659131"/>
              <a:gd name="connsiteX187" fmla="*/ 751356 w 1261746"/>
              <a:gd name="connsiteY187" fmla="*/ 297795 h 659131"/>
              <a:gd name="connsiteX188" fmla="*/ 722895 w 1261746"/>
              <a:gd name="connsiteY188" fmla="*/ 269343 h 659131"/>
              <a:gd name="connsiteX189" fmla="*/ 751356 w 1261746"/>
              <a:gd name="connsiteY189" fmla="*/ 240891 h 659131"/>
              <a:gd name="connsiteX190" fmla="*/ 630873 w 1261746"/>
              <a:gd name="connsiteY190" fmla="*/ 240891 h 659131"/>
              <a:gd name="connsiteX191" fmla="*/ 659334 w 1261746"/>
              <a:gd name="connsiteY191" fmla="*/ 269343 h 659131"/>
              <a:gd name="connsiteX192" fmla="*/ 630873 w 1261746"/>
              <a:gd name="connsiteY192" fmla="*/ 297795 h 659131"/>
              <a:gd name="connsiteX193" fmla="*/ 602412 w 1261746"/>
              <a:gd name="connsiteY193" fmla="*/ 269343 h 659131"/>
              <a:gd name="connsiteX194" fmla="*/ 630873 w 1261746"/>
              <a:gd name="connsiteY194" fmla="*/ 240891 h 659131"/>
              <a:gd name="connsiteX195" fmla="*/ 510391 w 1261746"/>
              <a:gd name="connsiteY195" fmla="*/ 240891 h 659131"/>
              <a:gd name="connsiteX196" fmla="*/ 538852 w 1261746"/>
              <a:gd name="connsiteY196" fmla="*/ 269343 h 659131"/>
              <a:gd name="connsiteX197" fmla="*/ 510391 w 1261746"/>
              <a:gd name="connsiteY197" fmla="*/ 297795 h 659131"/>
              <a:gd name="connsiteX198" fmla="*/ 481930 w 1261746"/>
              <a:gd name="connsiteY198" fmla="*/ 269343 h 659131"/>
              <a:gd name="connsiteX199" fmla="*/ 510391 w 1261746"/>
              <a:gd name="connsiteY199" fmla="*/ 240891 h 659131"/>
              <a:gd name="connsiteX200" fmla="*/ 389908 w 1261746"/>
              <a:gd name="connsiteY200" fmla="*/ 240891 h 659131"/>
              <a:gd name="connsiteX201" fmla="*/ 418369 w 1261746"/>
              <a:gd name="connsiteY201" fmla="*/ 269343 h 659131"/>
              <a:gd name="connsiteX202" fmla="*/ 389908 w 1261746"/>
              <a:gd name="connsiteY202" fmla="*/ 297795 h 659131"/>
              <a:gd name="connsiteX203" fmla="*/ 361447 w 1261746"/>
              <a:gd name="connsiteY203" fmla="*/ 269343 h 659131"/>
              <a:gd name="connsiteX204" fmla="*/ 389908 w 1261746"/>
              <a:gd name="connsiteY204" fmla="*/ 240891 h 659131"/>
              <a:gd name="connsiteX205" fmla="*/ 269426 w 1261746"/>
              <a:gd name="connsiteY205" fmla="*/ 240891 h 659131"/>
              <a:gd name="connsiteX206" fmla="*/ 297887 w 1261746"/>
              <a:gd name="connsiteY206" fmla="*/ 269343 h 659131"/>
              <a:gd name="connsiteX207" fmla="*/ 269426 w 1261746"/>
              <a:gd name="connsiteY207" fmla="*/ 297795 h 659131"/>
              <a:gd name="connsiteX208" fmla="*/ 240965 w 1261746"/>
              <a:gd name="connsiteY208" fmla="*/ 269343 h 659131"/>
              <a:gd name="connsiteX209" fmla="*/ 269426 w 1261746"/>
              <a:gd name="connsiteY209" fmla="*/ 240891 h 659131"/>
              <a:gd name="connsiteX210" fmla="*/ 148943 w 1261746"/>
              <a:gd name="connsiteY210" fmla="*/ 240891 h 659131"/>
              <a:gd name="connsiteX211" fmla="*/ 177404 w 1261746"/>
              <a:gd name="connsiteY211" fmla="*/ 269343 h 659131"/>
              <a:gd name="connsiteX212" fmla="*/ 148943 w 1261746"/>
              <a:gd name="connsiteY212" fmla="*/ 297795 h 659131"/>
              <a:gd name="connsiteX213" fmla="*/ 120482 w 1261746"/>
              <a:gd name="connsiteY213" fmla="*/ 269343 h 659131"/>
              <a:gd name="connsiteX214" fmla="*/ 148943 w 1261746"/>
              <a:gd name="connsiteY214" fmla="*/ 240891 h 659131"/>
              <a:gd name="connsiteX215" fmla="*/ 28461 w 1261746"/>
              <a:gd name="connsiteY215" fmla="*/ 240891 h 659131"/>
              <a:gd name="connsiteX216" fmla="*/ 56922 w 1261746"/>
              <a:gd name="connsiteY216" fmla="*/ 269343 h 659131"/>
              <a:gd name="connsiteX217" fmla="*/ 28461 w 1261746"/>
              <a:gd name="connsiteY217" fmla="*/ 297795 h 659131"/>
              <a:gd name="connsiteX218" fmla="*/ 0 w 1261746"/>
              <a:gd name="connsiteY218" fmla="*/ 269343 h 659131"/>
              <a:gd name="connsiteX219" fmla="*/ 28461 w 1261746"/>
              <a:gd name="connsiteY219" fmla="*/ 240891 h 659131"/>
              <a:gd name="connsiteX220" fmla="*/ 1233285 w 1261746"/>
              <a:gd name="connsiteY220" fmla="*/ 120445 h 659131"/>
              <a:gd name="connsiteX221" fmla="*/ 1261746 w 1261746"/>
              <a:gd name="connsiteY221" fmla="*/ 148897 h 659131"/>
              <a:gd name="connsiteX222" fmla="*/ 1233285 w 1261746"/>
              <a:gd name="connsiteY222" fmla="*/ 177349 h 659131"/>
              <a:gd name="connsiteX223" fmla="*/ 1204824 w 1261746"/>
              <a:gd name="connsiteY223" fmla="*/ 148897 h 659131"/>
              <a:gd name="connsiteX224" fmla="*/ 1233285 w 1261746"/>
              <a:gd name="connsiteY224" fmla="*/ 120445 h 659131"/>
              <a:gd name="connsiteX225" fmla="*/ 1112803 w 1261746"/>
              <a:gd name="connsiteY225" fmla="*/ 120445 h 659131"/>
              <a:gd name="connsiteX226" fmla="*/ 1141264 w 1261746"/>
              <a:gd name="connsiteY226" fmla="*/ 148897 h 659131"/>
              <a:gd name="connsiteX227" fmla="*/ 1112803 w 1261746"/>
              <a:gd name="connsiteY227" fmla="*/ 177349 h 659131"/>
              <a:gd name="connsiteX228" fmla="*/ 1084342 w 1261746"/>
              <a:gd name="connsiteY228" fmla="*/ 148897 h 659131"/>
              <a:gd name="connsiteX229" fmla="*/ 1112803 w 1261746"/>
              <a:gd name="connsiteY229" fmla="*/ 120445 h 659131"/>
              <a:gd name="connsiteX230" fmla="*/ 992320 w 1261746"/>
              <a:gd name="connsiteY230" fmla="*/ 120445 h 659131"/>
              <a:gd name="connsiteX231" fmla="*/ 1020781 w 1261746"/>
              <a:gd name="connsiteY231" fmla="*/ 148897 h 659131"/>
              <a:gd name="connsiteX232" fmla="*/ 992320 w 1261746"/>
              <a:gd name="connsiteY232" fmla="*/ 177349 h 659131"/>
              <a:gd name="connsiteX233" fmla="*/ 963859 w 1261746"/>
              <a:gd name="connsiteY233" fmla="*/ 148897 h 659131"/>
              <a:gd name="connsiteX234" fmla="*/ 992320 w 1261746"/>
              <a:gd name="connsiteY234" fmla="*/ 120445 h 659131"/>
              <a:gd name="connsiteX235" fmla="*/ 871838 w 1261746"/>
              <a:gd name="connsiteY235" fmla="*/ 120445 h 659131"/>
              <a:gd name="connsiteX236" fmla="*/ 900299 w 1261746"/>
              <a:gd name="connsiteY236" fmla="*/ 148897 h 659131"/>
              <a:gd name="connsiteX237" fmla="*/ 871838 w 1261746"/>
              <a:gd name="connsiteY237" fmla="*/ 177349 h 659131"/>
              <a:gd name="connsiteX238" fmla="*/ 843377 w 1261746"/>
              <a:gd name="connsiteY238" fmla="*/ 148897 h 659131"/>
              <a:gd name="connsiteX239" fmla="*/ 871838 w 1261746"/>
              <a:gd name="connsiteY239" fmla="*/ 120445 h 659131"/>
              <a:gd name="connsiteX240" fmla="*/ 751356 w 1261746"/>
              <a:gd name="connsiteY240" fmla="*/ 120445 h 659131"/>
              <a:gd name="connsiteX241" fmla="*/ 779817 w 1261746"/>
              <a:gd name="connsiteY241" fmla="*/ 148897 h 659131"/>
              <a:gd name="connsiteX242" fmla="*/ 751356 w 1261746"/>
              <a:gd name="connsiteY242" fmla="*/ 177349 h 659131"/>
              <a:gd name="connsiteX243" fmla="*/ 722895 w 1261746"/>
              <a:gd name="connsiteY243" fmla="*/ 148897 h 659131"/>
              <a:gd name="connsiteX244" fmla="*/ 751356 w 1261746"/>
              <a:gd name="connsiteY244" fmla="*/ 120445 h 659131"/>
              <a:gd name="connsiteX245" fmla="*/ 630873 w 1261746"/>
              <a:gd name="connsiteY245" fmla="*/ 120445 h 659131"/>
              <a:gd name="connsiteX246" fmla="*/ 659334 w 1261746"/>
              <a:gd name="connsiteY246" fmla="*/ 148897 h 659131"/>
              <a:gd name="connsiteX247" fmla="*/ 630873 w 1261746"/>
              <a:gd name="connsiteY247" fmla="*/ 177349 h 659131"/>
              <a:gd name="connsiteX248" fmla="*/ 602412 w 1261746"/>
              <a:gd name="connsiteY248" fmla="*/ 148897 h 659131"/>
              <a:gd name="connsiteX249" fmla="*/ 630873 w 1261746"/>
              <a:gd name="connsiteY249" fmla="*/ 120445 h 659131"/>
              <a:gd name="connsiteX250" fmla="*/ 510391 w 1261746"/>
              <a:gd name="connsiteY250" fmla="*/ 120445 h 659131"/>
              <a:gd name="connsiteX251" fmla="*/ 538852 w 1261746"/>
              <a:gd name="connsiteY251" fmla="*/ 148897 h 659131"/>
              <a:gd name="connsiteX252" fmla="*/ 510391 w 1261746"/>
              <a:gd name="connsiteY252" fmla="*/ 177349 h 659131"/>
              <a:gd name="connsiteX253" fmla="*/ 481930 w 1261746"/>
              <a:gd name="connsiteY253" fmla="*/ 148897 h 659131"/>
              <a:gd name="connsiteX254" fmla="*/ 510391 w 1261746"/>
              <a:gd name="connsiteY254" fmla="*/ 120445 h 659131"/>
              <a:gd name="connsiteX255" fmla="*/ 389908 w 1261746"/>
              <a:gd name="connsiteY255" fmla="*/ 120445 h 659131"/>
              <a:gd name="connsiteX256" fmla="*/ 418369 w 1261746"/>
              <a:gd name="connsiteY256" fmla="*/ 148897 h 659131"/>
              <a:gd name="connsiteX257" fmla="*/ 389908 w 1261746"/>
              <a:gd name="connsiteY257" fmla="*/ 177349 h 659131"/>
              <a:gd name="connsiteX258" fmla="*/ 361447 w 1261746"/>
              <a:gd name="connsiteY258" fmla="*/ 148897 h 659131"/>
              <a:gd name="connsiteX259" fmla="*/ 389908 w 1261746"/>
              <a:gd name="connsiteY259" fmla="*/ 120445 h 659131"/>
              <a:gd name="connsiteX260" fmla="*/ 269426 w 1261746"/>
              <a:gd name="connsiteY260" fmla="*/ 120445 h 659131"/>
              <a:gd name="connsiteX261" fmla="*/ 297887 w 1261746"/>
              <a:gd name="connsiteY261" fmla="*/ 148897 h 659131"/>
              <a:gd name="connsiteX262" fmla="*/ 269426 w 1261746"/>
              <a:gd name="connsiteY262" fmla="*/ 177349 h 659131"/>
              <a:gd name="connsiteX263" fmla="*/ 240965 w 1261746"/>
              <a:gd name="connsiteY263" fmla="*/ 148897 h 659131"/>
              <a:gd name="connsiteX264" fmla="*/ 269426 w 1261746"/>
              <a:gd name="connsiteY264" fmla="*/ 120445 h 659131"/>
              <a:gd name="connsiteX265" fmla="*/ 148943 w 1261746"/>
              <a:gd name="connsiteY265" fmla="*/ 120445 h 659131"/>
              <a:gd name="connsiteX266" fmla="*/ 177404 w 1261746"/>
              <a:gd name="connsiteY266" fmla="*/ 148897 h 659131"/>
              <a:gd name="connsiteX267" fmla="*/ 148943 w 1261746"/>
              <a:gd name="connsiteY267" fmla="*/ 177349 h 659131"/>
              <a:gd name="connsiteX268" fmla="*/ 120482 w 1261746"/>
              <a:gd name="connsiteY268" fmla="*/ 148897 h 659131"/>
              <a:gd name="connsiteX269" fmla="*/ 148943 w 1261746"/>
              <a:gd name="connsiteY269" fmla="*/ 120445 h 659131"/>
              <a:gd name="connsiteX270" fmla="*/ 28461 w 1261746"/>
              <a:gd name="connsiteY270" fmla="*/ 120445 h 659131"/>
              <a:gd name="connsiteX271" fmla="*/ 56922 w 1261746"/>
              <a:gd name="connsiteY271" fmla="*/ 148897 h 659131"/>
              <a:gd name="connsiteX272" fmla="*/ 28461 w 1261746"/>
              <a:gd name="connsiteY272" fmla="*/ 177349 h 659131"/>
              <a:gd name="connsiteX273" fmla="*/ 0 w 1261746"/>
              <a:gd name="connsiteY273" fmla="*/ 148897 h 659131"/>
              <a:gd name="connsiteX274" fmla="*/ 28461 w 1261746"/>
              <a:gd name="connsiteY274" fmla="*/ 120445 h 659131"/>
              <a:gd name="connsiteX275" fmla="*/ 1233285 w 1261746"/>
              <a:gd name="connsiteY275" fmla="*/ 0 h 659131"/>
              <a:gd name="connsiteX276" fmla="*/ 1261746 w 1261746"/>
              <a:gd name="connsiteY276" fmla="*/ 28452 h 659131"/>
              <a:gd name="connsiteX277" fmla="*/ 1233285 w 1261746"/>
              <a:gd name="connsiteY277" fmla="*/ 56904 h 659131"/>
              <a:gd name="connsiteX278" fmla="*/ 1204824 w 1261746"/>
              <a:gd name="connsiteY278" fmla="*/ 28452 h 659131"/>
              <a:gd name="connsiteX279" fmla="*/ 1233285 w 1261746"/>
              <a:gd name="connsiteY279" fmla="*/ 0 h 659131"/>
              <a:gd name="connsiteX280" fmla="*/ 1112803 w 1261746"/>
              <a:gd name="connsiteY280" fmla="*/ 0 h 659131"/>
              <a:gd name="connsiteX281" fmla="*/ 1141264 w 1261746"/>
              <a:gd name="connsiteY281" fmla="*/ 28452 h 659131"/>
              <a:gd name="connsiteX282" fmla="*/ 1112803 w 1261746"/>
              <a:gd name="connsiteY282" fmla="*/ 56904 h 659131"/>
              <a:gd name="connsiteX283" fmla="*/ 1084342 w 1261746"/>
              <a:gd name="connsiteY283" fmla="*/ 28452 h 659131"/>
              <a:gd name="connsiteX284" fmla="*/ 1112803 w 1261746"/>
              <a:gd name="connsiteY284" fmla="*/ 0 h 659131"/>
              <a:gd name="connsiteX285" fmla="*/ 992320 w 1261746"/>
              <a:gd name="connsiteY285" fmla="*/ 0 h 659131"/>
              <a:gd name="connsiteX286" fmla="*/ 1020781 w 1261746"/>
              <a:gd name="connsiteY286" fmla="*/ 28452 h 659131"/>
              <a:gd name="connsiteX287" fmla="*/ 992320 w 1261746"/>
              <a:gd name="connsiteY287" fmla="*/ 56904 h 659131"/>
              <a:gd name="connsiteX288" fmla="*/ 963859 w 1261746"/>
              <a:gd name="connsiteY288" fmla="*/ 28452 h 659131"/>
              <a:gd name="connsiteX289" fmla="*/ 992320 w 1261746"/>
              <a:gd name="connsiteY289" fmla="*/ 0 h 659131"/>
              <a:gd name="connsiteX290" fmla="*/ 871838 w 1261746"/>
              <a:gd name="connsiteY290" fmla="*/ 0 h 659131"/>
              <a:gd name="connsiteX291" fmla="*/ 900299 w 1261746"/>
              <a:gd name="connsiteY291" fmla="*/ 28452 h 659131"/>
              <a:gd name="connsiteX292" fmla="*/ 871838 w 1261746"/>
              <a:gd name="connsiteY292" fmla="*/ 56904 h 659131"/>
              <a:gd name="connsiteX293" fmla="*/ 843377 w 1261746"/>
              <a:gd name="connsiteY293" fmla="*/ 28452 h 659131"/>
              <a:gd name="connsiteX294" fmla="*/ 871838 w 1261746"/>
              <a:gd name="connsiteY294" fmla="*/ 0 h 659131"/>
              <a:gd name="connsiteX295" fmla="*/ 751356 w 1261746"/>
              <a:gd name="connsiteY295" fmla="*/ 0 h 659131"/>
              <a:gd name="connsiteX296" fmla="*/ 779817 w 1261746"/>
              <a:gd name="connsiteY296" fmla="*/ 28452 h 659131"/>
              <a:gd name="connsiteX297" fmla="*/ 751356 w 1261746"/>
              <a:gd name="connsiteY297" fmla="*/ 56904 h 659131"/>
              <a:gd name="connsiteX298" fmla="*/ 722895 w 1261746"/>
              <a:gd name="connsiteY298" fmla="*/ 28452 h 659131"/>
              <a:gd name="connsiteX299" fmla="*/ 751356 w 1261746"/>
              <a:gd name="connsiteY299" fmla="*/ 0 h 659131"/>
              <a:gd name="connsiteX300" fmla="*/ 630873 w 1261746"/>
              <a:gd name="connsiteY300" fmla="*/ 0 h 659131"/>
              <a:gd name="connsiteX301" fmla="*/ 659334 w 1261746"/>
              <a:gd name="connsiteY301" fmla="*/ 28452 h 659131"/>
              <a:gd name="connsiteX302" fmla="*/ 630873 w 1261746"/>
              <a:gd name="connsiteY302" fmla="*/ 56904 h 659131"/>
              <a:gd name="connsiteX303" fmla="*/ 602412 w 1261746"/>
              <a:gd name="connsiteY303" fmla="*/ 28452 h 659131"/>
              <a:gd name="connsiteX304" fmla="*/ 630873 w 1261746"/>
              <a:gd name="connsiteY304" fmla="*/ 0 h 659131"/>
              <a:gd name="connsiteX305" fmla="*/ 510391 w 1261746"/>
              <a:gd name="connsiteY305" fmla="*/ 0 h 659131"/>
              <a:gd name="connsiteX306" fmla="*/ 538852 w 1261746"/>
              <a:gd name="connsiteY306" fmla="*/ 28452 h 659131"/>
              <a:gd name="connsiteX307" fmla="*/ 510391 w 1261746"/>
              <a:gd name="connsiteY307" fmla="*/ 56904 h 659131"/>
              <a:gd name="connsiteX308" fmla="*/ 481930 w 1261746"/>
              <a:gd name="connsiteY308" fmla="*/ 28452 h 659131"/>
              <a:gd name="connsiteX309" fmla="*/ 510391 w 1261746"/>
              <a:gd name="connsiteY309" fmla="*/ 0 h 659131"/>
              <a:gd name="connsiteX310" fmla="*/ 389908 w 1261746"/>
              <a:gd name="connsiteY310" fmla="*/ 0 h 659131"/>
              <a:gd name="connsiteX311" fmla="*/ 418369 w 1261746"/>
              <a:gd name="connsiteY311" fmla="*/ 28452 h 659131"/>
              <a:gd name="connsiteX312" fmla="*/ 389908 w 1261746"/>
              <a:gd name="connsiteY312" fmla="*/ 56904 h 659131"/>
              <a:gd name="connsiteX313" fmla="*/ 361447 w 1261746"/>
              <a:gd name="connsiteY313" fmla="*/ 28452 h 659131"/>
              <a:gd name="connsiteX314" fmla="*/ 389908 w 1261746"/>
              <a:gd name="connsiteY314" fmla="*/ 0 h 659131"/>
              <a:gd name="connsiteX315" fmla="*/ 269426 w 1261746"/>
              <a:gd name="connsiteY315" fmla="*/ 0 h 659131"/>
              <a:gd name="connsiteX316" fmla="*/ 297887 w 1261746"/>
              <a:gd name="connsiteY316" fmla="*/ 28452 h 659131"/>
              <a:gd name="connsiteX317" fmla="*/ 269426 w 1261746"/>
              <a:gd name="connsiteY317" fmla="*/ 56904 h 659131"/>
              <a:gd name="connsiteX318" fmla="*/ 240965 w 1261746"/>
              <a:gd name="connsiteY318" fmla="*/ 28452 h 659131"/>
              <a:gd name="connsiteX319" fmla="*/ 269426 w 1261746"/>
              <a:gd name="connsiteY319" fmla="*/ 0 h 659131"/>
              <a:gd name="connsiteX320" fmla="*/ 148943 w 1261746"/>
              <a:gd name="connsiteY320" fmla="*/ 0 h 659131"/>
              <a:gd name="connsiteX321" fmla="*/ 177404 w 1261746"/>
              <a:gd name="connsiteY321" fmla="*/ 28452 h 659131"/>
              <a:gd name="connsiteX322" fmla="*/ 148943 w 1261746"/>
              <a:gd name="connsiteY322" fmla="*/ 56904 h 659131"/>
              <a:gd name="connsiteX323" fmla="*/ 120482 w 1261746"/>
              <a:gd name="connsiteY323" fmla="*/ 28452 h 659131"/>
              <a:gd name="connsiteX324" fmla="*/ 148943 w 1261746"/>
              <a:gd name="connsiteY324" fmla="*/ 0 h 659131"/>
              <a:gd name="connsiteX325" fmla="*/ 28461 w 1261746"/>
              <a:gd name="connsiteY325" fmla="*/ 0 h 659131"/>
              <a:gd name="connsiteX326" fmla="*/ 56922 w 1261746"/>
              <a:gd name="connsiteY326" fmla="*/ 28452 h 659131"/>
              <a:gd name="connsiteX327" fmla="*/ 28461 w 1261746"/>
              <a:gd name="connsiteY327" fmla="*/ 56904 h 659131"/>
              <a:gd name="connsiteX328" fmla="*/ 0 w 1261746"/>
              <a:gd name="connsiteY328" fmla="*/ 28452 h 659131"/>
              <a:gd name="connsiteX329" fmla="*/ 28461 w 1261746"/>
              <a:gd name="connsiteY329" fmla="*/ 0 h 65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93" name="文本框 92"/>
          <p:cNvSpPr txBox="1"/>
          <p:nvPr>
            <p:custDataLst>
              <p:tags r:id="rId4"/>
            </p:custDataLst>
          </p:nvPr>
        </p:nvSpPr>
        <p:spPr>
          <a:xfrm>
            <a:off x="568325" y="2072005"/>
            <a:ext cx="10852150" cy="3609975"/>
          </a:xfrm>
          <a:prstGeom prst="rect">
            <a:avLst/>
          </a:prstGeom>
          <a:noFill/>
        </p:spPr>
        <p:txBody>
          <a:bodyPr wrap="square" lIns="90000" tIns="46800" rIns="90000" bIns="46800" rtlCol="0" anchor="ctr" anchorCtr="0">
            <a:normAutofit lnSpcReduction="10000"/>
          </a:bodyPr>
          <a:lstStyle>
            <a:defPPr>
              <a:defRPr lang="zh-CN"/>
            </a:defPPr>
            <a:lvl1pPr fontAlgn="auto">
              <a:lnSpc>
                <a:spcPct val="130000"/>
              </a:lnSpc>
              <a:spcAft>
                <a:spcPts val="1000"/>
              </a:spcAft>
              <a:defRPr sz="1600" spc="150"/>
            </a:lvl1pPr>
          </a:lstStyle>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很多投资者对浮动盈亏过度敏感，本质是混淆了</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账面盈亏</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和</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实际盈亏</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的区别：</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100" spc="150">
                <a:solidFill>
                  <a:schemeClr val="lt1"/>
                </a:solidFill>
                <a:uFillTx/>
                <a:latin typeface="Arial" panose="020B0604020202020204" pitchFamily="34" charset="0"/>
                <a:ea typeface="微软雅黑" panose="020B0503020204020204" pitchFamily="34" charset="-122"/>
              </a:rPr>
              <a:t>1. </a:t>
            </a:r>
            <a:r>
              <a:rPr lang="zh-CN" altLang="en-US" sz="1100" spc="150">
                <a:solidFill>
                  <a:schemeClr val="lt1"/>
                </a:solidFill>
                <a:uFillTx/>
                <a:latin typeface="Arial" panose="020B0604020202020204" pitchFamily="34" charset="0"/>
                <a:ea typeface="微软雅黑" panose="020B0503020204020204" pitchFamily="34" charset="-122"/>
              </a:rPr>
              <a:t>浮动盈亏的本质：动态变化的</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临时状态</a:t>
            </a:r>
            <a:r>
              <a:rPr lang="en-US" altLang="zh-CN" sz="1100" spc="150">
                <a:solidFill>
                  <a:schemeClr val="lt1"/>
                </a:solidFill>
                <a:uFillTx/>
                <a:latin typeface="Arial" panose="020B0604020202020204" pitchFamily="34" charset="0"/>
                <a:ea typeface="微软雅黑" panose="020B0503020204020204" pitchFamily="34" charset="-122"/>
              </a:rPr>
              <a:t>”</a:t>
            </a:r>
            <a:endParaRPr lang="en-US" altLang="zh-CN"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浮动盈利：股价高于成本价时的账面收益，本质是</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未兑现的增值</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就像手里的房子市价涨了，但没卖出，收益就只是数字，随时可能因市场回调缩水；</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浮动亏损：股价低于成本价时的账面亏损，本质是</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未确认的损失</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只要公司基本面没变化，股价可能随市场回暖回升，亏损也可能逐步缩小甚至转为盈利。</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关键区别：只有当你卖出资产时，浮动盈亏才会转化为</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实际盈亏</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。投资的核心是</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赚企业价值增长的钱</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，而非</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赚短期股价波动的钱</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过度关注每日浮动盈亏，就像盯着温度计频繁调整衣服，反而会因</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过度反应</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感冒。</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100" spc="150">
                <a:solidFill>
                  <a:schemeClr val="lt1"/>
                </a:solidFill>
                <a:uFillTx/>
                <a:latin typeface="Arial" panose="020B0604020202020204" pitchFamily="34" charset="0"/>
                <a:ea typeface="微软雅黑" panose="020B0503020204020204" pitchFamily="34" charset="-122"/>
              </a:rPr>
              <a:t>2. </a:t>
            </a:r>
            <a:r>
              <a:rPr lang="zh-CN" altLang="en-US" sz="1100" spc="150">
                <a:solidFill>
                  <a:schemeClr val="lt1"/>
                </a:solidFill>
                <a:uFillTx/>
                <a:latin typeface="Arial" panose="020B0604020202020204" pitchFamily="34" charset="0"/>
                <a:ea typeface="微软雅黑" panose="020B0503020204020204" pitchFamily="34" charset="-122"/>
              </a:rPr>
              <a:t>如何正确看待浮动盈亏？</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建立</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长期视角</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：把投资周期拉长到</a:t>
            </a:r>
            <a:r>
              <a:rPr lang="en-US" altLang="zh-CN" sz="1100" spc="150">
                <a:solidFill>
                  <a:schemeClr val="lt1"/>
                </a:solidFill>
                <a:uFillTx/>
                <a:latin typeface="Arial" panose="020B0604020202020204" pitchFamily="34" charset="0"/>
                <a:ea typeface="微软雅黑" panose="020B0503020204020204" pitchFamily="34" charset="-122"/>
              </a:rPr>
              <a:t> 3-5 </a:t>
            </a:r>
            <a:r>
              <a:rPr lang="zh-CN" altLang="en-US" sz="1100" spc="150">
                <a:solidFill>
                  <a:schemeClr val="lt1"/>
                </a:solidFill>
                <a:uFillTx/>
                <a:latin typeface="Arial" panose="020B0604020202020204" pitchFamily="34" charset="0"/>
                <a:ea typeface="微软雅黑" panose="020B0503020204020204" pitchFamily="34" charset="-122"/>
              </a:rPr>
              <a:t>年，短期波动就像</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海浪</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，而长期趋势是</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洋流</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海浪再大，也改变不了洋流的方向；</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设定</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合理预期</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a:t>
            </a:r>
            <a:r>
              <a:rPr lang="en-US" altLang="zh-CN" sz="1100" spc="150">
                <a:solidFill>
                  <a:schemeClr val="lt1"/>
                </a:solidFill>
                <a:uFillTx/>
                <a:latin typeface="Arial" panose="020B0604020202020204" pitchFamily="34" charset="0"/>
                <a:ea typeface="微软雅黑" panose="020B0503020204020204" pitchFamily="34" charset="-122"/>
              </a:rPr>
              <a:t>A </a:t>
            </a:r>
            <a:r>
              <a:rPr lang="zh-CN" altLang="en-US" sz="1100" spc="150">
                <a:solidFill>
                  <a:schemeClr val="lt1"/>
                </a:solidFill>
                <a:uFillTx/>
                <a:latin typeface="Arial" panose="020B0604020202020204" pitchFamily="34" charset="0"/>
                <a:ea typeface="微软雅黑" panose="020B0503020204020204" pitchFamily="34" charset="-122"/>
              </a:rPr>
              <a:t>股年化波动率约</a:t>
            </a:r>
            <a:r>
              <a:rPr lang="en-US" altLang="zh-CN" sz="1100" spc="150">
                <a:solidFill>
                  <a:schemeClr val="lt1"/>
                </a:solidFill>
                <a:uFillTx/>
                <a:latin typeface="Arial" panose="020B0604020202020204" pitchFamily="34" charset="0"/>
                <a:ea typeface="微软雅黑" panose="020B0503020204020204" pitchFamily="34" charset="-122"/>
              </a:rPr>
              <a:t> 20%-30%</a:t>
            </a:r>
            <a:r>
              <a:rPr lang="zh-CN" altLang="en-US" sz="1100" spc="150">
                <a:solidFill>
                  <a:schemeClr val="lt1"/>
                </a:solidFill>
                <a:uFillTx/>
                <a:latin typeface="Arial" panose="020B0604020202020204" pitchFamily="34" charset="0"/>
                <a:ea typeface="微软雅黑" panose="020B0503020204020204" pitchFamily="34" charset="-122"/>
              </a:rPr>
              <a:t>，意味着每年出现</a:t>
            </a:r>
            <a:r>
              <a:rPr lang="en-US" altLang="zh-CN" sz="1100" spc="150">
                <a:solidFill>
                  <a:schemeClr val="lt1"/>
                </a:solidFill>
                <a:uFillTx/>
                <a:latin typeface="Arial" panose="020B0604020202020204" pitchFamily="34" charset="0"/>
                <a:ea typeface="微软雅黑" panose="020B0503020204020204" pitchFamily="34" charset="-122"/>
              </a:rPr>
              <a:t> 10%-20% </a:t>
            </a:r>
            <a:r>
              <a:rPr lang="zh-CN" altLang="en-US" sz="1100" spc="150">
                <a:solidFill>
                  <a:schemeClr val="lt1"/>
                </a:solidFill>
                <a:uFillTx/>
                <a:latin typeface="Arial" panose="020B0604020202020204" pitchFamily="34" charset="0"/>
                <a:ea typeface="微软雅黑" panose="020B0503020204020204" pitchFamily="34" charset="-122"/>
              </a:rPr>
              <a:t>的回调是正常现象，不要追求</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无波动的收益</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聚焦</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核心逻辑</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：浮动盈亏变化时，先问自己</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公司的基本面变了吗？行业趋势变了吗？</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如果答案是否定的，就无需为短期波动焦虑。</a:t>
            </a:r>
            <a:endParaRPr lang="zh-CN" altLang="en-US" sz="1100" spc="150">
              <a:solidFill>
                <a:schemeClr val="lt1"/>
              </a:solidFill>
              <a:uFillTx/>
              <a:latin typeface="Arial" panose="020B0604020202020204" pitchFamily="34" charset="0"/>
              <a:ea typeface="微软雅黑" panose="020B0503020204020204" pitchFamily="34" charset="-122"/>
            </a:endParaRPr>
          </a:p>
        </p:txBody>
      </p:sp>
      <p:sp>
        <p:nvSpPr>
          <p:cNvPr id="8" name="文本框 7"/>
          <p:cNvSpPr txBox="1"/>
          <p:nvPr>
            <p:custDataLst>
              <p:tags r:id="rId5"/>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浮动盈亏：只是</a:t>
            </a:r>
            <a:r>
              <a:rPr lang="en-US" altLang="zh-CN" sz="2800">
                <a:solidFill>
                  <a:schemeClr val="bg1"/>
                </a:solidFill>
                <a:latin typeface="思源黑体 CN Bold" panose="020B0800000000000000" charset="-122"/>
                <a:ea typeface="思源黑体 CN Bold" panose="020B0800000000000000" charset="-122"/>
              </a:rPr>
              <a:t> “</a:t>
            </a:r>
            <a:r>
              <a:rPr lang="zh-CN" altLang="en-US" sz="2800">
                <a:solidFill>
                  <a:schemeClr val="bg1"/>
                </a:solidFill>
                <a:latin typeface="思源黑体 CN Bold" panose="020B0800000000000000" charset="-122"/>
                <a:ea typeface="思源黑体 CN Bold" panose="020B0800000000000000" charset="-122"/>
              </a:rPr>
              <a:t>账面数字</a:t>
            </a: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，不是</a:t>
            </a:r>
            <a:r>
              <a:rPr lang="en-US" altLang="zh-CN" sz="2800">
                <a:solidFill>
                  <a:schemeClr val="bg1"/>
                </a:solidFill>
                <a:latin typeface="思源黑体 CN Bold" panose="020B0800000000000000" charset="-122"/>
                <a:ea typeface="思源黑体 CN Bold" panose="020B0800000000000000" charset="-122"/>
              </a:rPr>
              <a:t> “</a:t>
            </a:r>
            <a:r>
              <a:rPr lang="zh-CN" altLang="en-US" sz="2800">
                <a:solidFill>
                  <a:schemeClr val="bg1"/>
                </a:solidFill>
                <a:latin typeface="思源黑体 CN Bold" panose="020B0800000000000000" charset="-122"/>
                <a:ea typeface="思源黑体 CN Bold" panose="020B0800000000000000" charset="-122"/>
              </a:rPr>
              <a:t>最终结果</a:t>
            </a:r>
            <a:r>
              <a:rPr lang="en-US" altLang="zh-CN" sz="2800">
                <a:solidFill>
                  <a:schemeClr val="bg1"/>
                </a:solidFill>
                <a:latin typeface="思源黑体 CN Bold" panose="020B0800000000000000" charset="-122"/>
                <a:ea typeface="思源黑体 CN Bold" panose="020B0800000000000000" charset="-122"/>
              </a:rPr>
              <a:t>”</a:t>
            </a:r>
            <a:endParaRPr lang="en-US" altLang="zh-CN" sz="2800">
              <a:solidFill>
                <a:schemeClr val="bg1"/>
              </a:solidFill>
              <a:latin typeface="思源黑体 CN Bold" panose="020B0800000000000000" charset="-122"/>
              <a:ea typeface="思源黑体 CN Bold" panose="020B0800000000000000" charset="-122"/>
            </a:endParaRPr>
          </a:p>
        </p:txBody>
      </p:sp>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 name="任意多边形: 形状 90"/>
          <p:cNvSpPr/>
          <p:nvPr>
            <p:custDataLst>
              <p:tags r:id="rId1"/>
            </p:custDataLst>
          </p:nvPr>
        </p:nvSpPr>
        <p:spPr>
          <a:xfrm>
            <a:off x="10752454" y="5811577"/>
            <a:ext cx="1261746" cy="659131"/>
          </a:xfrm>
          <a:custGeom>
            <a:avLst/>
            <a:gdLst>
              <a:gd name="connsiteX0" fmla="*/ 1233285 w 1261746"/>
              <a:gd name="connsiteY0" fmla="*/ 602227 h 659131"/>
              <a:gd name="connsiteX1" fmla="*/ 1261746 w 1261746"/>
              <a:gd name="connsiteY1" fmla="*/ 630679 h 659131"/>
              <a:gd name="connsiteX2" fmla="*/ 1233285 w 1261746"/>
              <a:gd name="connsiteY2" fmla="*/ 659131 h 659131"/>
              <a:gd name="connsiteX3" fmla="*/ 1204824 w 1261746"/>
              <a:gd name="connsiteY3" fmla="*/ 630679 h 659131"/>
              <a:gd name="connsiteX4" fmla="*/ 1233285 w 1261746"/>
              <a:gd name="connsiteY4" fmla="*/ 602227 h 659131"/>
              <a:gd name="connsiteX5" fmla="*/ 1112803 w 1261746"/>
              <a:gd name="connsiteY5" fmla="*/ 602227 h 659131"/>
              <a:gd name="connsiteX6" fmla="*/ 1141264 w 1261746"/>
              <a:gd name="connsiteY6" fmla="*/ 630679 h 659131"/>
              <a:gd name="connsiteX7" fmla="*/ 1112803 w 1261746"/>
              <a:gd name="connsiteY7" fmla="*/ 659131 h 659131"/>
              <a:gd name="connsiteX8" fmla="*/ 1084342 w 1261746"/>
              <a:gd name="connsiteY8" fmla="*/ 630679 h 659131"/>
              <a:gd name="connsiteX9" fmla="*/ 1112803 w 1261746"/>
              <a:gd name="connsiteY9" fmla="*/ 602227 h 659131"/>
              <a:gd name="connsiteX10" fmla="*/ 992320 w 1261746"/>
              <a:gd name="connsiteY10" fmla="*/ 602227 h 659131"/>
              <a:gd name="connsiteX11" fmla="*/ 1020781 w 1261746"/>
              <a:gd name="connsiteY11" fmla="*/ 630679 h 659131"/>
              <a:gd name="connsiteX12" fmla="*/ 992320 w 1261746"/>
              <a:gd name="connsiteY12" fmla="*/ 659131 h 659131"/>
              <a:gd name="connsiteX13" fmla="*/ 963859 w 1261746"/>
              <a:gd name="connsiteY13" fmla="*/ 630679 h 659131"/>
              <a:gd name="connsiteX14" fmla="*/ 992320 w 1261746"/>
              <a:gd name="connsiteY14" fmla="*/ 602227 h 659131"/>
              <a:gd name="connsiteX15" fmla="*/ 871838 w 1261746"/>
              <a:gd name="connsiteY15" fmla="*/ 602227 h 659131"/>
              <a:gd name="connsiteX16" fmla="*/ 900299 w 1261746"/>
              <a:gd name="connsiteY16" fmla="*/ 630679 h 659131"/>
              <a:gd name="connsiteX17" fmla="*/ 871838 w 1261746"/>
              <a:gd name="connsiteY17" fmla="*/ 659131 h 659131"/>
              <a:gd name="connsiteX18" fmla="*/ 843377 w 1261746"/>
              <a:gd name="connsiteY18" fmla="*/ 630679 h 659131"/>
              <a:gd name="connsiteX19" fmla="*/ 871838 w 1261746"/>
              <a:gd name="connsiteY19" fmla="*/ 602227 h 659131"/>
              <a:gd name="connsiteX20" fmla="*/ 751356 w 1261746"/>
              <a:gd name="connsiteY20" fmla="*/ 602227 h 659131"/>
              <a:gd name="connsiteX21" fmla="*/ 779817 w 1261746"/>
              <a:gd name="connsiteY21" fmla="*/ 630679 h 659131"/>
              <a:gd name="connsiteX22" fmla="*/ 751356 w 1261746"/>
              <a:gd name="connsiteY22" fmla="*/ 659131 h 659131"/>
              <a:gd name="connsiteX23" fmla="*/ 722895 w 1261746"/>
              <a:gd name="connsiteY23" fmla="*/ 630679 h 659131"/>
              <a:gd name="connsiteX24" fmla="*/ 751356 w 1261746"/>
              <a:gd name="connsiteY24" fmla="*/ 602227 h 659131"/>
              <a:gd name="connsiteX25" fmla="*/ 630873 w 1261746"/>
              <a:gd name="connsiteY25" fmla="*/ 602227 h 659131"/>
              <a:gd name="connsiteX26" fmla="*/ 659334 w 1261746"/>
              <a:gd name="connsiteY26" fmla="*/ 630679 h 659131"/>
              <a:gd name="connsiteX27" fmla="*/ 630873 w 1261746"/>
              <a:gd name="connsiteY27" fmla="*/ 659131 h 659131"/>
              <a:gd name="connsiteX28" fmla="*/ 602412 w 1261746"/>
              <a:gd name="connsiteY28" fmla="*/ 630679 h 659131"/>
              <a:gd name="connsiteX29" fmla="*/ 630873 w 1261746"/>
              <a:gd name="connsiteY29" fmla="*/ 602227 h 659131"/>
              <a:gd name="connsiteX30" fmla="*/ 510391 w 1261746"/>
              <a:gd name="connsiteY30" fmla="*/ 602227 h 659131"/>
              <a:gd name="connsiteX31" fmla="*/ 538852 w 1261746"/>
              <a:gd name="connsiteY31" fmla="*/ 630679 h 659131"/>
              <a:gd name="connsiteX32" fmla="*/ 510391 w 1261746"/>
              <a:gd name="connsiteY32" fmla="*/ 659131 h 659131"/>
              <a:gd name="connsiteX33" fmla="*/ 481930 w 1261746"/>
              <a:gd name="connsiteY33" fmla="*/ 630679 h 659131"/>
              <a:gd name="connsiteX34" fmla="*/ 510391 w 1261746"/>
              <a:gd name="connsiteY34" fmla="*/ 602227 h 659131"/>
              <a:gd name="connsiteX35" fmla="*/ 389908 w 1261746"/>
              <a:gd name="connsiteY35" fmla="*/ 602227 h 659131"/>
              <a:gd name="connsiteX36" fmla="*/ 418369 w 1261746"/>
              <a:gd name="connsiteY36" fmla="*/ 630679 h 659131"/>
              <a:gd name="connsiteX37" fmla="*/ 389908 w 1261746"/>
              <a:gd name="connsiteY37" fmla="*/ 659131 h 659131"/>
              <a:gd name="connsiteX38" fmla="*/ 361447 w 1261746"/>
              <a:gd name="connsiteY38" fmla="*/ 630679 h 659131"/>
              <a:gd name="connsiteX39" fmla="*/ 389908 w 1261746"/>
              <a:gd name="connsiteY39" fmla="*/ 602227 h 659131"/>
              <a:gd name="connsiteX40" fmla="*/ 269426 w 1261746"/>
              <a:gd name="connsiteY40" fmla="*/ 602227 h 659131"/>
              <a:gd name="connsiteX41" fmla="*/ 297887 w 1261746"/>
              <a:gd name="connsiteY41" fmla="*/ 630679 h 659131"/>
              <a:gd name="connsiteX42" fmla="*/ 269426 w 1261746"/>
              <a:gd name="connsiteY42" fmla="*/ 659131 h 659131"/>
              <a:gd name="connsiteX43" fmla="*/ 240965 w 1261746"/>
              <a:gd name="connsiteY43" fmla="*/ 630679 h 659131"/>
              <a:gd name="connsiteX44" fmla="*/ 269426 w 1261746"/>
              <a:gd name="connsiteY44" fmla="*/ 602227 h 659131"/>
              <a:gd name="connsiteX45" fmla="*/ 148943 w 1261746"/>
              <a:gd name="connsiteY45" fmla="*/ 602227 h 659131"/>
              <a:gd name="connsiteX46" fmla="*/ 177404 w 1261746"/>
              <a:gd name="connsiteY46" fmla="*/ 630679 h 659131"/>
              <a:gd name="connsiteX47" fmla="*/ 148943 w 1261746"/>
              <a:gd name="connsiteY47" fmla="*/ 659131 h 659131"/>
              <a:gd name="connsiteX48" fmla="*/ 120482 w 1261746"/>
              <a:gd name="connsiteY48" fmla="*/ 630679 h 659131"/>
              <a:gd name="connsiteX49" fmla="*/ 148943 w 1261746"/>
              <a:gd name="connsiteY49" fmla="*/ 602227 h 659131"/>
              <a:gd name="connsiteX50" fmla="*/ 28461 w 1261746"/>
              <a:gd name="connsiteY50" fmla="*/ 602227 h 659131"/>
              <a:gd name="connsiteX51" fmla="*/ 56922 w 1261746"/>
              <a:gd name="connsiteY51" fmla="*/ 630679 h 659131"/>
              <a:gd name="connsiteX52" fmla="*/ 28461 w 1261746"/>
              <a:gd name="connsiteY52" fmla="*/ 659131 h 659131"/>
              <a:gd name="connsiteX53" fmla="*/ 0 w 1261746"/>
              <a:gd name="connsiteY53" fmla="*/ 630679 h 659131"/>
              <a:gd name="connsiteX54" fmla="*/ 28461 w 1261746"/>
              <a:gd name="connsiteY54" fmla="*/ 602227 h 659131"/>
              <a:gd name="connsiteX55" fmla="*/ 1233285 w 1261746"/>
              <a:gd name="connsiteY55" fmla="*/ 481781 h 659131"/>
              <a:gd name="connsiteX56" fmla="*/ 1261746 w 1261746"/>
              <a:gd name="connsiteY56" fmla="*/ 510233 h 659131"/>
              <a:gd name="connsiteX57" fmla="*/ 1233285 w 1261746"/>
              <a:gd name="connsiteY57" fmla="*/ 538685 h 659131"/>
              <a:gd name="connsiteX58" fmla="*/ 1204824 w 1261746"/>
              <a:gd name="connsiteY58" fmla="*/ 510233 h 659131"/>
              <a:gd name="connsiteX59" fmla="*/ 1233285 w 1261746"/>
              <a:gd name="connsiteY59" fmla="*/ 481781 h 659131"/>
              <a:gd name="connsiteX60" fmla="*/ 1112803 w 1261746"/>
              <a:gd name="connsiteY60" fmla="*/ 481781 h 659131"/>
              <a:gd name="connsiteX61" fmla="*/ 1141264 w 1261746"/>
              <a:gd name="connsiteY61" fmla="*/ 510233 h 659131"/>
              <a:gd name="connsiteX62" fmla="*/ 1112803 w 1261746"/>
              <a:gd name="connsiteY62" fmla="*/ 538685 h 659131"/>
              <a:gd name="connsiteX63" fmla="*/ 1084342 w 1261746"/>
              <a:gd name="connsiteY63" fmla="*/ 510233 h 659131"/>
              <a:gd name="connsiteX64" fmla="*/ 1112803 w 1261746"/>
              <a:gd name="connsiteY64" fmla="*/ 481781 h 659131"/>
              <a:gd name="connsiteX65" fmla="*/ 992320 w 1261746"/>
              <a:gd name="connsiteY65" fmla="*/ 481781 h 659131"/>
              <a:gd name="connsiteX66" fmla="*/ 1020781 w 1261746"/>
              <a:gd name="connsiteY66" fmla="*/ 510233 h 659131"/>
              <a:gd name="connsiteX67" fmla="*/ 992320 w 1261746"/>
              <a:gd name="connsiteY67" fmla="*/ 538685 h 659131"/>
              <a:gd name="connsiteX68" fmla="*/ 963859 w 1261746"/>
              <a:gd name="connsiteY68" fmla="*/ 510233 h 659131"/>
              <a:gd name="connsiteX69" fmla="*/ 992320 w 1261746"/>
              <a:gd name="connsiteY69" fmla="*/ 481781 h 659131"/>
              <a:gd name="connsiteX70" fmla="*/ 871838 w 1261746"/>
              <a:gd name="connsiteY70" fmla="*/ 481781 h 659131"/>
              <a:gd name="connsiteX71" fmla="*/ 900299 w 1261746"/>
              <a:gd name="connsiteY71" fmla="*/ 510233 h 659131"/>
              <a:gd name="connsiteX72" fmla="*/ 871838 w 1261746"/>
              <a:gd name="connsiteY72" fmla="*/ 538685 h 659131"/>
              <a:gd name="connsiteX73" fmla="*/ 843377 w 1261746"/>
              <a:gd name="connsiteY73" fmla="*/ 510233 h 659131"/>
              <a:gd name="connsiteX74" fmla="*/ 871838 w 1261746"/>
              <a:gd name="connsiteY74" fmla="*/ 481781 h 659131"/>
              <a:gd name="connsiteX75" fmla="*/ 751356 w 1261746"/>
              <a:gd name="connsiteY75" fmla="*/ 481781 h 659131"/>
              <a:gd name="connsiteX76" fmla="*/ 779817 w 1261746"/>
              <a:gd name="connsiteY76" fmla="*/ 510233 h 659131"/>
              <a:gd name="connsiteX77" fmla="*/ 751356 w 1261746"/>
              <a:gd name="connsiteY77" fmla="*/ 538685 h 659131"/>
              <a:gd name="connsiteX78" fmla="*/ 722895 w 1261746"/>
              <a:gd name="connsiteY78" fmla="*/ 510233 h 659131"/>
              <a:gd name="connsiteX79" fmla="*/ 751356 w 1261746"/>
              <a:gd name="connsiteY79" fmla="*/ 481781 h 659131"/>
              <a:gd name="connsiteX80" fmla="*/ 630873 w 1261746"/>
              <a:gd name="connsiteY80" fmla="*/ 481781 h 659131"/>
              <a:gd name="connsiteX81" fmla="*/ 659334 w 1261746"/>
              <a:gd name="connsiteY81" fmla="*/ 510233 h 659131"/>
              <a:gd name="connsiteX82" fmla="*/ 630873 w 1261746"/>
              <a:gd name="connsiteY82" fmla="*/ 538685 h 659131"/>
              <a:gd name="connsiteX83" fmla="*/ 602412 w 1261746"/>
              <a:gd name="connsiteY83" fmla="*/ 510233 h 659131"/>
              <a:gd name="connsiteX84" fmla="*/ 630873 w 1261746"/>
              <a:gd name="connsiteY84" fmla="*/ 481781 h 659131"/>
              <a:gd name="connsiteX85" fmla="*/ 510391 w 1261746"/>
              <a:gd name="connsiteY85" fmla="*/ 481781 h 659131"/>
              <a:gd name="connsiteX86" fmla="*/ 538852 w 1261746"/>
              <a:gd name="connsiteY86" fmla="*/ 510233 h 659131"/>
              <a:gd name="connsiteX87" fmla="*/ 510391 w 1261746"/>
              <a:gd name="connsiteY87" fmla="*/ 538685 h 659131"/>
              <a:gd name="connsiteX88" fmla="*/ 481930 w 1261746"/>
              <a:gd name="connsiteY88" fmla="*/ 510233 h 659131"/>
              <a:gd name="connsiteX89" fmla="*/ 510391 w 1261746"/>
              <a:gd name="connsiteY89" fmla="*/ 481781 h 659131"/>
              <a:gd name="connsiteX90" fmla="*/ 389908 w 1261746"/>
              <a:gd name="connsiteY90" fmla="*/ 481781 h 659131"/>
              <a:gd name="connsiteX91" fmla="*/ 418369 w 1261746"/>
              <a:gd name="connsiteY91" fmla="*/ 510233 h 659131"/>
              <a:gd name="connsiteX92" fmla="*/ 389908 w 1261746"/>
              <a:gd name="connsiteY92" fmla="*/ 538685 h 659131"/>
              <a:gd name="connsiteX93" fmla="*/ 361447 w 1261746"/>
              <a:gd name="connsiteY93" fmla="*/ 510233 h 659131"/>
              <a:gd name="connsiteX94" fmla="*/ 389908 w 1261746"/>
              <a:gd name="connsiteY94" fmla="*/ 481781 h 659131"/>
              <a:gd name="connsiteX95" fmla="*/ 269426 w 1261746"/>
              <a:gd name="connsiteY95" fmla="*/ 481781 h 659131"/>
              <a:gd name="connsiteX96" fmla="*/ 297887 w 1261746"/>
              <a:gd name="connsiteY96" fmla="*/ 510233 h 659131"/>
              <a:gd name="connsiteX97" fmla="*/ 269426 w 1261746"/>
              <a:gd name="connsiteY97" fmla="*/ 538685 h 659131"/>
              <a:gd name="connsiteX98" fmla="*/ 240965 w 1261746"/>
              <a:gd name="connsiteY98" fmla="*/ 510233 h 659131"/>
              <a:gd name="connsiteX99" fmla="*/ 269426 w 1261746"/>
              <a:gd name="connsiteY99" fmla="*/ 481781 h 659131"/>
              <a:gd name="connsiteX100" fmla="*/ 148943 w 1261746"/>
              <a:gd name="connsiteY100" fmla="*/ 481781 h 659131"/>
              <a:gd name="connsiteX101" fmla="*/ 177404 w 1261746"/>
              <a:gd name="connsiteY101" fmla="*/ 510233 h 659131"/>
              <a:gd name="connsiteX102" fmla="*/ 148943 w 1261746"/>
              <a:gd name="connsiteY102" fmla="*/ 538685 h 659131"/>
              <a:gd name="connsiteX103" fmla="*/ 120482 w 1261746"/>
              <a:gd name="connsiteY103" fmla="*/ 510233 h 659131"/>
              <a:gd name="connsiteX104" fmla="*/ 148943 w 1261746"/>
              <a:gd name="connsiteY104" fmla="*/ 481781 h 659131"/>
              <a:gd name="connsiteX105" fmla="*/ 28461 w 1261746"/>
              <a:gd name="connsiteY105" fmla="*/ 481781 h 659131"/>
              <a:gd name="connsiteX106" fmla="*/ 56922 w 1261746"/>
              <a:gd name="connsiteY106" fmla="*/ 510233 h 659131"/>
              <a:gd name="connsiteX107" fmla="*/ 28461 w 1261746"/>
              <a:gd name="connsiteY107" fmla="*/ 538685 h 659131"/>
              <a:gd name="connsiteX108" fmla="*/ 0 w 1261746"/>
              <a:gd name="connsiteY108" fmla="*/ 510233 h 659131"/>
              <a:gd name="connsiteX109" fmla="*/ 28461 w 1261746"/>
              <a:gd name="connsiteY109" fmla="*/ 481781 h 659131"/>
              <a:gd name="connsiteX110" fmla="*/ 1233285 w 1261746"/>
              <a:gd name="connsiteY110" fmla="*/ 361336 h 659131"/>
              <a:gd name="connsiteX111" fmla="*/ 1261746 w 1261746"/>
              <a:gd name="connsiteY111" fmla="*/ 389788 h 659131"/>
              <a:gd name="connsiteX112" fmla="*/ 1233285 w 1261746"/>
              <a:gd name="connsiteY112" fmla="*/ 418240 h 659131"/>
              <a:gd name="connsiteX113" fmla="*/ 1204824 w 1261746"/>
              <a:gd name="connsiteY113" fmla="*/ 389788 h 659131"/>
              <a:gd name="connsiteX114" fmla="*/ 1233285 w 1261746"/>
              <a:gd name="connsiteY114" fmla="*/ 361336 h 659131"/>
              <a:gd name="connsiteX115" fmla="*/ 1112803 w 1261746"/>
              <a:gd name="connsiteY115" fmla="*/ 361336 h 659131"/>
              <a:gd name="connsiteX116" fmla="*/ 1141264 w 1261746"/>
              <a:gd name="connsiteY116" fmla="*/ 389788 h 659131"/>
              <a:gd name="connsiteX117" fmla="*/ 1112803 w 1261746"/>
              <a:gd name="connsiteY117" fmla="*/ 418240 h 659131"/>
              <a:gd name="connsiteX118" fmla="*/ 1084342 w 1261746"/>
              <a:gd name="connsiteY118" fmla="*/ 389788 h 659131"/>
              <a:gd name="connsiteX119" fmla="*/ 1112803 w 1261746"/>
              <a:gd name="connsiteY119" fmla="*/ 361336 h 659131"/>
              <a:gd name="connsiteX120" fmla="*/ 992320 w 1261746"/>
              <a:gd name="connsiteY120" fmla="*/ 361336 h 659131"/>
              <a:gd name="connsiteX121" fmla="*/ 1020781 w 1261746"/>
              <a:gd name="connsiteY121" fmla="*/ 389788 h 659131"/>
              <a:gd name="connsiteX122" fmla="*/ 992320 w 1261746"/>
              <a:gd name="connsiteY122" fmla="*/ 418240 h 659131"/>
              <a:gd name="connsiteX123" fmla="*/ 963859 w 1261746"/>
              <a:gd name="connsiteY123" fmla="*/ 389788 h 659131"/>
              <a:gd name="connsiteX124" fmla="*/ 992320 w 1261746"/>
              <a:gd name="connsiteY124" fmla="*/ 361336 h 659131"/>
              <a:gd name="connsiteX125" fmla="*/ 871838 w 1261746"/>
              <a:gd name="connsiteY125" fmla="*/ 361336 h 659131"/>
              <a:gd name="connsiteX126" fmla="*/ 900299 w 1261746"/>
              <a:gd name="connsiteY126" fmla="*/ 389788 h 659131"/>
              <a:gd name="connsiteX127" fmla="*/ 871838 w 1261746"/>
              <a:gd name="connsiteY127" fmla="*/ 418240 h 659131"/>
              <a:gd name="connsiteX128" fmla="*/ 843377 w 1261746"/>
              <a:gd name="connsiteY128" fmla="*/ 389788 h 659131"/>
              <a:gd name="connsiteX129" fmla="*/ 871838 w 1261746"/>
              <a:gd name="connsiteY129" fmla="*/ 361336 h 659131"/>
              <a:gd name="connsiteX130" fmla="*/ 751356 w 1261746"/>
              <a:gd name="connsiteY130" fmla="*/ 361336 h 659131"/>
              <a:gd name="connsiteX131" fmla="*/ 779817 w 1261746"/>
              <a:gd name="connsiteY131" fmla="*/ 389788 h 659131"/>
              <a:gd name="connsiteX132" fmla="*/ 751356 w 1261746"/>
              <a:gd name="connsiteY132" fmla="*/ 418240 h 659131"/>
              <a:gd name="connsiteX133" fmla="*/ 722895 w 1261746"/>
              <a:gd name="connsiteY133" fmla="*/ 389788 h 659131"/>
              <a:gd name="connsiteX134" fmla="*/ 751356 w 1261746"/>
              <a:gd name="connsiteY134" fmla="*/ 361336 h 659131"/>
              <a:gd name="connsiteX135" fmla="*/ 630873 w 1261746"/>
              <a:gd name="connsiteY135" fmla="*/ 361336 h 659131"/>
              <a:gd name="connsiteX136" fmla="*/ 659334 w 1261746"/>
              <a:gd name="connsiteY136" fmla="*/ 389788 h 659131"/>
              <a:gd name="connsiteX137" fmla="*/ 630873 w 1261746"/>
              <a:gd name="connsiteY137" fmla="*/ 418240 h 659131"/>
              <a:gd name="connsiteX138" fmla="*/ 602412 w 1261746"/>
              <a:gd name="connsiteY138" fmla="*/ 389788 h 659131"/>
              <a:gd name="connsiteX139" fmla="*/ 630873 w 1261746"/>
              <a:gd name="connsiteY139" fmla="*/ 361336 h 659131"/>
              <a:gd name="connsiteX140" fmla="*/ 510391 w 1261746"/>
              <a:gd name="connsiteY140" fmla="*/ 361336 h 659131"/>
              <a:gd name="connsiteX141" fmla="*/ 538852 w 1261746"/>
              <a:gd name="connsiteY141" fmla="*/ 389788 h 659131"/>
              <a:gd name="connsiteX142" fmla="*/ 510391 w 1261746"/>
              <a:gd name="connsiteY142" fmla="*/ 418240 h 659131"/>
              <a:gd name="connsiteX143" fmla="*/ 481930 w 1261746"/>
              <a:gd name="connsiteY143" fmla="*/ 389788 h 659131"/>
              <a:gd name="connsiteX144" fmla="*/ 510391 w 1261746"/>
              <a:gd name="connsiteY144" fmla="*/ 361336 h 659131"/>
              <a:gd name="connsiteX145" fmla="*/ 389908 w 1261746"/>
              <a:gd name="connsiteY145" fmla="*/ 361336 h 659131"/>
              <a:gd name="connsiteX146" fmla="*/ 418369 w 1261746"/>
              <a:gd name="connsiteY146" fmla="*/ 389788 h 659131"/>
              <a:gd name="connsiteX147" fmla="*/ 389908 w 1261746"/>
              <a:gd name="connsiteY147" fmla="*/ 418240 h 659131"/>
              <a:gd name="connsiteX148" fmla="*/ 361447 w 1261746"/>
              <a:gd name="connsiteY148" fmla="*/ 389788 h 659131"/>
              <a:gd name="connsiteX149" fmla="*/ 389908 w 1261746"/>
              <a:gd name="connsiteY149" fmla="*/ 361336 h 659131"/>
              <a:gd name="connsiteX150" fmla="*/ 269426 w 1261746"/>
              <a:gd name="connsiteY150" fmla="*/ 361336 h 659131"/>
              <a:gd name="connsiteX151" fmla="*/ 297887 w 1261746"/>
              <a:gd name="connsiteY151" fmla="*/ 389788 h 659131"/>
              <a:gd name="connsiteX152" fmla="*/ 269426 w 1261746"/>
              <a:gd name="connsiteY152" fmla="*/ 418240 h 659131"/>
              <a:gd name="connsiteX153" fmla="*/ 240965 w 1261746"/>
              <a:gd name="connsiteY153" fmla="*/ 389788 h 659131"/>
              <a:gd name="connsiteX154" fmla="*/ 269426 w 1261746"/>
              <a:gd name="connsiteY154" fmla="*/ 361336 h 659131"/>
              <a:gd name="connsiteX155" fmla="*/ 148943 w 1261746"/>
              <a:gd name="connsiteY155" fmla="*/ 361336 h 659131"/>
              <a:gd name="connsiteX156" fmla="*/ 177404 w 1261746"/>
              <a:gd name="connsiteY156" fmla="*/ 389788 h 659131"/>
              <a:gd name="connsiteX157" fmla="*/ 148943 w 1261746"/>
              <a:gd name="connsiteY157" fmla="*/ 418240 h 659131"/>
              <a:gd name="connsiteX158" fmla="*/ 120482 w 1261746"/>
              <a:gd name="connsiteY158" fmla="*/ 389788 h 659131"/>
              <a:gd name="connsiteX159" fmla="*/ 148943 w 1261746"/>
              <a:gd name="connsiteY159" fmla="*/ 361336 h 659131"/>
              <a:gd name="connsiteX160" fmla="*/ 28461 w 1261746"/>
              <a:gd name="connsiteY160" fmla="*/ 361336 h 659131"/>
              <a:gd name="connsiteX161" fmla="*/ 56922 w 1261746"/>
              <a:gd name="connsiteY161" fmla="*/ 389788 h 659131"/>
              <a:gd name="connsiteX162" fmla="*/ 28461 w 1261746"/>
              <a:gd name="connsiteY162" fmla="*/ 418240 h 659131"/>
              <a:gd name="connsiteX163" fmla="*/ 0 w 1261746"/>
              <a:gd name="connsiteY163" fmla="*/ 389788 h 659131"/>
              <a:gd name="connsiteX164" fmla="*/ 28461 w 1261746"/>
              <a:gd name="connsiteY164" fmla="*/ 361336 h 659131"/>
              <a:gd name="connsiteX165" fmla="*/ 1233285 w 1261746"/>
              <a:gd name="connsiteY165" fmla="*/ 240891 h 659131"/>
              <a:gd name="connsiteX166" fmla="*/ 1261746 w 1261746"/>
              <a:gd name="connsiteY166" fmla="*/ 269343 h 659131"/>
              <a:gd name="connsiteX167" fmla="*/ 1233285 w 1261746"/>
              <a:gd name="connsiteY167" fmla="*/ 297795 h 659131"/>
              <a:gd name="connsiteX168" fmla="*/ 1204824 w 1261746"/>
              <a:gd name="connsiteY168" fmla="*/ 269343 h 659131"/>
              <a:gd name="connsiteX169" fmla="*/ 1233285 w 1261746"/>
              <a:gd name="connsiteY169" fmla="*/ 240891 h 659131"/>
              <a:gd name="connsiteX170" fmla="*/ 1112803 w 1261746"/>
              <a:gd name="connsiteY170" fmla="*/ 240891 h 659131"/>
              <a:gd name="connsiteX171" fmla="*/ 1141264 w 1261746"/>
              <a:gd name="connsiteY171" fmla="*/ 269343 h 659131"/>
              <a:gd name="connsiteX172" fmla="*/ 1112803 w 1261746"/>
              <a:gd name="connsiteY172" fmla="*/ 297795 h 659131"/>
              <a:gd name="connsiteX173" fmla="*/ 1084342 w 1261746"/>
              <a:gd name="connsiteY173" fmla="*/ 269343 h 659131"/>
              <a:gd name="connsiteX174" fmla="*/ 1112803 w 1261746"/>
              <a:gd name="connsiteY174" fmla="*/ 240891 h 659131"/>
              <a:gd name="connsiteX175" fmla="*/ 992320 w 1261746"/>
              <a:gd name="connsiteY175" fmla="*/ 240891 h 659131"/>
              <a:gd name="connsiteX176" fmla="*/ 1020781 w 1261746"/>
              <a:gd name="connsiteY176" fmla="*/ 269343 h 659131"/>
              <a:gd name="connsiteX177" fmla="*/ 992320 w 1261746"/>
              <a:gd name="connsiteY177" fmla="*/ 297795 h 659131"/>
              <a:gd name="connsiteX178" fmla="*/ 963859 w 1261746"/>
              <a:gd name="connsiteY178" fmla="*/ 269343 h 659131"/>
              <a:gd name="connsiteX179" fmla="*/ 992320 w 1261746"/>
              <a:gd name="connsiteY179" fmla="*/ 240891 h 659131"/>
              <a:gd name="connsiteX180" fmla="*/ 871838 w 1261746"/>
              <a:gd name="connsiteY180" fmla="*/ 240891 h 659131"/>
              <a:gd name="connsiteX181" fmla="*/ 900299 w 1261746"/>
              <a:gd name="connsiteY181" fmla="*/ 269343 h 659131"/>
              <a:gd name="connsiteX182" fmla="*/ 871838 w 1261746"/>
              <a:gd name="connsiteY182" fmla="*/ 297795 h 659131"/>
              <a:gd name="connsiteX183" fmla="*/ 843377 w 1261746"/>
              <a:gd name="connsiteY183" fmla="*/ 269343 h 659131"/>
              <a:gd name="connsiteX184" fmla="*/ 871838 w 1261746"/>
              <a:gd name="connsiteY184" fmla="*/ 240891 h 659131"/>
              <a:gd name="connsiteX185" fmla="*/ 751356 w 1261746"/>
              <a:gd name="connsiteY185" fmla="*/ 240891 h 659131"/>
              <a:gd name="connsiteX186" fmla="*/ 779817 w 1261746"/>
              <a:gd name="connsiteY186" fmla="*/ 269343 h 659131"/>
              <a:gd name="connsiteX187" fmla="*/ 751356 w 1261746"/>
              <a:gd name="connsiteY187" fmla="*/ 297795 h 659131"/>
              <a:gd name="connsiteX188" fmla="*/ 722895 w 1261746"/>
              <a:gd name="connsiteY188" fmla="*/ 269343 h 659131"/>
              <a:gd name="connsiteX189" fmla="*/ 751356 w 1261746"/>
              <a:gd name="connsiteY189" fmla="*/ 240891 h 659131"/>
              <a:gd name="connsiteX190" fmla="*/ 630873 w 1261746"/>
              <a:gd name="connsiteY190" fmla="*/ 240891 h 659131"/>
              <a:gd name="connsiteX191" fmla="*/ 659334 w 1261746"/>
              <a:gd name="connsiteY191" fmla="*/ 269343 h 659131"/>
              <a:gd name="connsiteX192" fmla="*/ 630873 w 1261746"/>
              <a:gd name="connsiteY192" fmla="*/ 297795 h 659131"/>
              <a:gd name="connsiteX193" fmla="*/ 602412 w 1261746"/>
              <a:gd name="connsiteY193" fmla="*/ 269343 h 659131"/>
              <a:gd name="connsiteX194" fmla="*/ 630873 w 1261746"/>
              <a:gd name="connsiteY194" fmla="*/ 240891 h 659131"/>
              <a:gd name="connsiteX195" fmla="*/ 510391 w 1261746"/>
              <a:gd name="connsiteY195" fmla="*/ 240891 h 659131"/>
              <a:gd name="connsiteX196" fmla="*/ 538852 w 1261746"/>
              <a:gd name="connsiteY196" fmla="*/ 269343 h 659131"/>
              <a:gd name="connsiteX197" fmla="*/ 510391 w 1261746"/>
              <a:gd name="connsiteY197" fmla="*/ 297795 h 659131"/>
              <a:gd name="connsiteX198" fmla="*/ 481930 w 1261746"/>
              <a:gd name="connsiteY198" fmla="*/ 269343 h 659131"/>
              <a:gd name="connsiteX199" fmla="*/ 510391 w 1261746"/>
              <a:gd name="connsiteY199" fmla="*/ 240891 h 659131"/>
              <a:gd name="connsiteX200" fmla="*/ 389908 w 1261746"/>
              <a:gd name="connsiteY200" fmla="*/ 240891 h 659131"/>
              <a:gd name="connsiteX201" fmla="*/ 418369 w 1261746"/>
              <a:gd name="connsiteY201" fmla="*/ 269343 h 659131"/>
              <a:gd name="connsiteX202" fmla="*/ 389908 w 1261746"/>
              <a:gd name="connsiteY202" fmla="*/ 297795 h 659131"/>
              <a:gd name="connsiteX203" fmla="*/ 361447 w 1261746"/>
              <a:gd name="connsiteY203" fmla="*/ 269343 h 659131"/>
              <a:gd name="connsiteX204" fmla="*/ 389908 w 1261746"/>
              <a:gd name="connsiteY204" fmla="*/ 240891 h 659131"/>
              <a:gd name="connsiteX205" fmla="*/ 269426 w 1261746"/>
              <a:gd name="connsiteY205" fmla="*/ 240891 h 659131"/>
              <a:gd name="connsiteX206" fmla="*/ 297887 w 1261746"/>
              <a:gd name="connsiteY206" fmla="*/ 269343 h 659131"/>
              <a:gd name="connsiteX207" fmla="*/ 269426 w 1261746"/>
              <a:gd name="connsiteY207" fmla="*/ 297795 h 659131"/>
              <a:gd name="connsiteX208" fmla="*/ 240965 w 1261746"/>
              <a:gd name="connsiteY208" fmla="*/ 269343 h 659131"/>
              <a:gd name="connsiteX209" fmla="*/ 269426 w 1261746"/>
              <a:gd name="connsiteY209" fmla="*/ 240891 h 659131"/>
              <a:gd name="connsiteX210" fmla="*/ 148943 w 1261746"/>
              <a:gd name="connsiteY210" fmla="*/ 240891 h 659131"/>
              <a:gd name="connsiteX211" fmla="*/ 177404 w 1261746"/>
              <a:gd name="connsiteY211" fmla="*/ 269343 h 659131"/>
              <a:gd name="connsiteX212" fmla="*/ 148943 w 1261746"/>
              <a:gd name="connsiteY212" fmla="*/ 297795 h 659131"/>
              <a:gd name="connsiteX213" fmla="*/ 120482 w 1261746"/>
              <a:gd name="connsiteY213" fmla="*/ 269343 h 659131"/>
              <a:gd name="connsiteX214" fmla="*/ 148943 w 1261746"/>
              <a:gd name="connsiteY214" fmla="*/ 240891 h 659131"/>
              <a:gd name="connsiteX215" fmla="*/ 28461 w 1261746"/>
              <a:gd name="connsiteY215" fmla="*/ 240891 h 659131"/>
              <a:gd name="connsiteX216" fmla="*/ 56922 w 1261746"/>
              <a:gd name="connsiteY216" fmla="*/ 269343 h 659131"/>
              <a:gd name="connsiteX217" fmla="*/ 28461 w 1261746"/>
              <a:gd name="connsiteY217" fmla="*/ 297795 h 659131"/>
              <a:gd name="connsiteX218" fmla="*/ 0 w 1261746"/>
              <a:gd name="connsiteY218" fmla="*/ 269343 h 659131"/>
              <a:gd name="connsiteX219" fmla="*/ 28461 w 1261746"/>
              <a:gd name="connsiteY219" fmla="*/ 240891 h 659131"/>
              <a:gd name="connsiteX220" fmla="*/ 1233285 w 1261746"/>
              <a:gd name="connsiteY220" fmla="*/ 120445 h 659131"/>
              <a:gd name="connsiteX221" fmla="*/ 1261746 w 1261746"/>
              <a:gd name="connsiteY221" fmla="*/ 148897 h 659131"/>
              <a:gd name="connsiteX222" fmla="*/ 1233285 w 1261746"/>
              <a:gd name="connsiteY222" fmla="*/ 177349 h 659131"/>
              <a:gd name="connsiteX223" fmla="*/ 1204824 w 1261746"/>
              <a:gd name="connsiteY223" fmla="*/ 148897 h 659131"/>
              <a:gd name="connsiteX224" fmla="*/ 1233285 w 1261746"/>
              <a:gd name="connsiteY224" fmla="*/ 120445 h 659131"/>
              <a:gd name="connsiteX225" fmla="*/ 1112803 w 1261746"/>
              <a:gd name="connsiteY225" fmla="*/ 120445 h 659131"/>
              <a:gd name="connsiteX226" fmla="*/ 1141264 w 1261746"/>
              <a:gd name="connsiteY226" fmla="*/ 148897 h 659131"/>
              <a:gd name="connsiteX227" fmla="*/ 1112803 w 1261746"/>
              <a:gd name="connsiteY227" fmla="*/ 177349 h 659131"/>
              <a:gd name="connsiteX228" fmla="*/ 1084342 w 1261746"/>
              <a:gd name="connsiteY228" fmla="*/ 148897 h 659131"/>
              <a:gd name="connsiteX229" fmla="*/ 1112803 w 1261746"/>
              <a:gd name="connsiteY229" fmla="*/ 120445 h 659131"/>
              <a:gd name="connsiteX230" fmla="*/ 992320 w 1261746"/>
              <a:gd name="connsiteY230" fmla="*/ 120445 h 659131"/>
              <a:gd name="connsiteX231" fmla="*/ 1020781 w 1261746"/>
              <a:gd name="connsiteY231" fmla="*/ 148897 h 659131"/>
              <a:gd name="connsiteX232" fmla="*/ 992320 w 1261746"/>
              <a:gd name="connsiteY232" fmla="*/ 177349 h 659131"/>
              <a:gd name="connsiteX233" fmla="*/ 963859 w 1261746"/>
              <a:gd name="connsiteY233" fmla="*/ 148897 h 659131"/>
              <a:gd name="connsiteX234" fmla="*/ 992320 w 1261746"/>
              <a:gd name="connsiteY234" fmla="*/ 120445 h 659131"/>
              <a:gd name="connsiteX235" fmla="*/ 871838 w 1261746"/>
              <a:gd name="connsiteY235" fmla="*/ 120445 h 659131"/>
              <a:gd name="connsiteX236" fmla="*/ 900299 w 1261746"/>
              <a:gd name="connsiteY236" fmla="*/ 148897 h 659131"/>
              <a:gd name="connsiteX237" fmla="*/ 871838 w 1261746"/>
              <a:gd name="connsiteY237" fmla="*/ 177349 h 659131"/>
              <a:gd name="connsiteX238" fmla="*/ 843377 w 1261746"/>
              <a:gd name="connsiteY238" fmla="*/ 148897 h 659131"/>
              <a:gd name="connsiteX239" fmla="*/ 871838 w 1261746"/>
              <a:gd name="connsiteY239" fmla="*/ 120445 h 659131"/>
              <a:gd name="connsiteX240" fmla="*/ 751356 w 1261746"/>
              <a:gd name="connsiteY240" fmla="*/ 120445 h 659131"/>
              <a:gd name="connsiteX241" fmla="*/ 779817 w 1261746"/>
              <a:gd name="connsiteY241" fmla="*/ 148897 h 659131"/>
              <a:gd name="connsiteX242" fmla="*/ 751356 w 1261746"/>
              <a:gd name="connsiteY242" fmla="*/ 177349 h 659131"/>
              <a:gd name="connsiteX243" fmla="*/ 722895 w 1261746"/>
              <a:gd name="connsiteY243" fmla="*/ 148897 h 659131"/>
              <a:gd name="connsiteX244" fmla="*/ 751356 w 1261746"/>
              <a:gd name="connsiteY244" fmla="*/ 120445 h 659131"/>
              <a:gd name="connsiteX245" fmla="*/ 630873 w 1261746"/>
              <a:gd name="connsiteY245" fmla="*/ 120445 h 659131"/>
              <a:gd name="connsiteX246" fmla="*/ 659334 w 1261746"/>
              <a:gd name="connsiteY246" fmla="*/ 148897 h 659131"/>
              <a:gd name="connsiteX247" fmla="*/ 630873 w 1261746"/>
              <a:gd name="connsiteY247" fmla="*/ 177349 h 659131"/>
              <a:gd name="connsiteX248" fmla="*/ 602412 w 1261746"/>
              <a:gd name="connsiteY248" fmla="*/ 148897 h 659131"/>
              <a:gd name="connsiteX249" fmla="*/ 630873 w 1261746"/>
              <a:gd name="connsiteY249" fmla="*/ 120445 h 659131"/>
              <a:gd name="connsiteX250" fmla="*/ 510391 w 1261746"/>
              <a:gd name="connsiteY250" fmla="*/ 120445 h 659131"/>
              <a:gd name="connsiteX251" fmla="*/ 538852 w 1261746"/>
              <a:gd name="connsiteY251" fmla="*/ 148897 h 659131"/>
              <a:gd name="connsiteX252" fmla="*/ 510391 w 1261746"/>
              <a:gd name="connsiteY252" fmla="*/ 177349 h 659131"/>
              <a:gd name="connsiteX253" fmla="*/ 481930 w 1261746"/>
              <a:gd name="connsiteY253" fmla="*/ 148897 h 659131"/>
              <a:gd name="connsiteX254" fmla="*/ 510391 w 1261746"/>
              <a:gd name="connsiteY254" fmla="*/ 120445 h 659131"/>
              <a:gd name="connsiteX255" fmla="*/ 389908 w 1261746"/>
              <a:gd name="connsiteY255" fmla="*/ 120445 h 659131"/>
              <a:gd name="connsiteX256" fmla="*/ 418369 w 1261746"/>
              <a:gd name="connsiteY256" fmla="*/ 148897 h 659131"/>
              <a:gd name="connsiteX257" fmla="*/ 389908 w 1261746"/>
              <a:gd name="connsiteY257" fmla="*/ 177349 h 659131"/>
              <a:gd name="connsiteX258" fmla="*/ 361447 w 1261746"/>
              <a:gd name="connsiteY258" fmla="*/ 148897 h 659131"/>
              <a:gd name="connsiteX259" fmla="*/ 389908 w 1261746"/>
              <a:gd name="connsiteY259" fmla="*/ 120445 h 659131"/>
              <a:gd name="connsiteX260" fmla="*/ 269426 w 1261746"/>
              <a:gd name="connsiteY260" fmla="*/ 120445 h 659131"/>
              <a:gd name="connsiteX261" fmla="*/ 297887 w 1261746"/>
              <a:gd name="connsiteY261" fmla="*/ 148897 h 659131"/>
              <a:gd name="connsiteX262" fmla="*/ 269426 w 1261746"/>
              <a:gd name="connsiteY262" fmla="*/ 177349 h 659131"/>
              <a:gd name="connsiteX263" fmla="*/ 240965 w 1261746"/>
              <a:gd name="connsiteY263" fmla="*/ 148897 h 659131"/>
              <a:gd name="connsiteX264" fmla="*/ 269426 w 1261746"/>
              <a:gd name="connsiteY264" fmla="*/ 120445 h 659131"/>
              <a:gd name="connsiteX265" fmla="*/ 148943 w 1261746"/>
              <a:gd name="connsiteY265" fmla="*/ 120445 h 659131"/>
              <a:gd name="connsiteX266" fmla="*/ 177404 w 1261746"/>
              <a:gd name="connsiteY266" fmla="*/ 148897 h 659131"/>
              <a:gd name="connsiteX267" fmla="*/ 148943 w 1261746"/>
              <a:gd name="connsiteY267" fmla="*/ 177349 h 659131"/>
              <a:gd name="connsiteX268" fmla="*/ 120482 w 1261746"/>
              <a:gd name="connsiteY268" fmla="*/ 148897 h 659131"/>
              <a:gd name="connsiteX269" fmla="*/ 148943 w 1261746"/>
              <a:gd name="connsiteY269" fmla="*/ 120445 h 659131"/>
              <a:gd name="connsiteX270" fmla="*/ 28461 w 1261746"/>
              <a:gd name="connsiteY270" fmla="*/ 120445 h 659131"/>
              <a:gd name="connsiteX271" fmla="*/ 56922 w 1261746"/>
              <a:gd name="connsiteY271" fmla="*/ 148897 h 659131"/>
              <a:gd name="connsiteX272" fmla="*/ 28461 w 1261746"/>
              <a:gd name="connsiteY272" fmla="*/ 177349 h 659131"/>
              <a:gd name="connsiteX273" fmla="*/ 0 w 1261746"/>
              <a:gd name="connsiteY273" fmla="*/ 148897 h 659131"/>
              <a:gd name="connsiteX274" fmla="*/ 28461 w 1261746"/>
              <a:gd name="connsiteY274" fmla="*/ 120445 h 659131"/>
              <a:gd name="connsiteX275" fmla="*/ 1233285 w 1261746"/>
              <a:gd name="connsiteY275" fmla="*/ 0 h 659131"/>
              <a:gd name="connsiteX276" fmla="*/ 1261746 w 1261746"/>
              <a:gd name="connsiteY276" fmla="*/ 28452 h 659131"/>
              <a:gd name="connsiteX277" fmla="*/ 1233285 w 1261746"/>
              <a:gd name="connsiteY277" fmla="*/ 56904 h 659131"/>
              <a:gd name="connsiteX278" fmla="*/ 1204824 w 1261746"/>
              <a:gd name="connsiteY278" fmla="*/ 28452 h 659131"/>
              <a:gd name="connsiteX279" fmla="*/ 1233285 w 1261746"/>
              <a:gd name="connsiteY279" fmla="*/ 0 h 659131"/>
              <a:gd name="connsiteX280" fmla="*/ 1112803 w 1261746"/>
              <a:gd name="connsiteY280" fmla="*/ 0 h 659131"/>
              <a:gd name="connsiteX281" fmla="*/ 1141264 w 1261746"/>
              <a:gd name="connsiteY281" fmla="*/ 28452 h 659131"/>
              <a:gd name="connsiteX282" fmla="*/ 1112803 w 1261746"/>
              <a:gd name="connsiteY282" fmla="*/ 56904 h 659131"/>
              <a:gd name="connsiteX283" fmla="*/ 1084342 w 1261746"/>
              <a:gd name="connsiteY283" fmla="*/ 28452 h 659131"/>
              <a:gd name="connsiteX284" fmla="*/ 1112803 w 1261746"/>
              <a:gd name="connsiteY284" fmla="*/ 0 h 659131"/>
              <a:gd name="connsiteX285" fmla="*/ 992320 w 1261746"/>
              <a:gd name="connsiteY285" fmla="*/ 0 h 659131"/>
              <a:gd name="connsiteX286" fmla="*/ 1020781 w 1261746"/>
              <a:gd name="connsiteY286" fmla="*/ 28452 h 659131"/>
              <a:gd name="connsiteX287" fmla="*/ 992320 w 1261746"/>
              <a:gd name="connsiteY287" fmla="*/ 56904 h 659131"/>
              <a:gd name="connsiteX288" fmla="*/ 963859 w 1261746"/>
              <a:gd name="connsiteY288" fmla="*/ 28452 h 659131"/>
              <a:gd name="connsiteX289" fmla="*/ 992320 w 1261746"/>
              <a:gd name="connsiteY289" fmla="*/ 0 h 659131"/>
              <a:gd name="connsiteX290" fmla="*/ 871838 w 1261746"/>
              <a:gd name="connsiteY290" fmla="*/ 0 h 659131"/>
              <a:gd name="connsiteX291" fmla="*/ 900299 w 1261746"/>
              <a:gd name="connsiteY291" fmla="*/ 28452 h 659131"/>
              <a:gd name="connsiteX292" fmla="*/ 871838 w 1261746"/>
              <a:gd name="connsiteY292" fmla="*/ 56904 h 659131"/>
              <a:gd name="connsiteX293" fmla="*/ 843377 w 1261746"/>
              <a:gd name="connsiteY293" fmla="*/ 28452 h 659131"/>
              <a:gd name="connsiteX294" fmla="*/ 871838 w 1261746"/>
              <a:gd name="connsiteY294" fmla="*/ 0 h 659131"/>
              <a:gd name="connsiteX295" fmla="*/ 751356 w 1261746"/>
              <a:gd name="connsiteY295" fmla="*/ 0 h 659131"/>
              <a:gd name="connsiteX296" fmla="*/ 779817 w 1261746"/>
              <a:gd name="connsiteY296" fmla="*/ 28452 h 659131"/>
              <a:gd name="connsiteX297" fmla="*/ 751356 w 1261746"/>
              <a:gd name="connsiteY297" fmla="*/ 56904 h 659131"/>
              <a:gd name="connsiteX298" fmla="*/ 722895 w 1261746"/>
              <a:gd name="connsiteY298" fmla="*/ 28452 h 659131"/>
              <a:gd name="connsiteX299" fmla="*/ 751356 w 1261746"/>
              <a:gd name="connsiteY299" fmla="*/ 0 h 659131"/>
              <a:gd name="connsiteX300" fmla="*/ 630873 w 1261746"/>
              <a:gd name="connsiteY300" fmla="*/ 0 h 659131"/>
              <a:gd name="connsiteX301" fmla="*/ 659334 w 1261746"/>
              <a:gd name="connsiteY301" fmla="*/ 28452 h 659131"/>
              <a:gd name="connsiteX302" fmla="*/ 630873 w 1261746"/>
              <a:gd name="connsiteY302" fmla="*/ 56904 h 659131"/>
              <a:gd name="connsiteX303" fmla="*/ 602412 w 1261746"/>
              <a:gd name="connsiteY303" fmla="*/ 28452 h 659131"/>
              <a:gd name="connsiteX304" fmla="*/ 630873 w 1261746"/>
              <a:gd name="connsiteY304" fmla="*/ 0 h 659131"/>
              <a:gd name="connsiteX305" fmla="*/ 510391 w 1261746"/>
              <a:gd name="connsiteY305" fmla="*/ 0 h 659131"/>
              <a:gd name="connsiteX306" fmla="*/ 538852 w 1261746"/>
              <a:gd name="connsiteY306" fmla="*/ 28452 h 659131"/>
              <a:gd name="connsiteX307" fmla="*/ 510391 w 1261746"/>
              <a:gd name="connsiteY307" fmla="*/ 56904 h 659131"/>
              <a:gd name="connsiteX308" fmla="*/ 481930 w 1261746"/>
              <a:gd name="connsiteY308" fmla="*/ 28452 h 659131"/>
              <a:gd name="connsiteX309" fmla="*/ 510391 w 1261746"/>
              <a:gd name="connsiteY309" fmla="*/ 0 h 659131"/>
              <a:gd name="connsiteX310" fmla="*/ 389908 w 1261746"/>
              <a:gd name="connsiteY310" fmla="*/ 0 h 659131"/>
              <a:gd name="connsiteX311" fmla="*/ 418369 w 1261746"/>
              <a:gd name="connsiteY311" fmla="*/ 28452 h 659131"/>
              <a:gd name="connsiteX312" fmla="*/ 389908 w 1261746"/>
              <a:gd name="connsiteY312" fmla="*/ 56904 h 659131"/>
              <a:gd name="connsiteX313" fmla="*/ 361447 w 1261746"/>
              <a:gd name="connsiteY313" fmla="*/ 28452 h 659131"/>
              <a:gd name="connsiteX314" fmla="*/ 389908 w 1261746"/>
              <a:gd name="connsiteY314" fmla="*/ 0 h 659131"/>
              <a:gd name="connsiteX315" fmla="*/ 269426 w 1261746"/>
              <a:gd name="connsiteY315" fmla="*/ 0 h 659131"/>
              <a:gd name="connsiteX316" fmla="*/ 297887 w 1261746"/>
              <a:gd name="connsiteY316" fmla="*/ 28452 h 659131"/>
              <a:gd name="connsiteX317" fmla="*/ 269426 w 1261746"/>
              <a:gd name="connsiteY317" fmla="*/ 56904 h 659131"/>
              <a:gd name="connsiteX318" fmla="*/ 240965 w 1261746"/>
              <a:gd name="connsiteY318" fmla="*/ 28452 h 659131"/>
              <a:gd name="connsiteX319" fmla="*/ 269426 w 1261746"/>
              <a:gd name="connsiteY319" fmla="*/ 0 h 659131"/>
              <a:gd name="connsiteX320" fmla="*/ 148943 w 1261746"/>
              <a:gd name="connsiteY320" fmla="*/ 0 h 659131"/>
              <a:gd name="connsiteX321" fmla="*/ 177404 w 1261746"/>
              <a:gd name="connsiteY321" fmla="*/ 28452 h 659131"/>
              <a:gd name="connsiteX322" fmla="*/ 148943 w 1261746"/>
              <a:gd name="connsiteY322" fmla="*/ 56904 h 659131"/>
              <a:gd name="connsiteX323" fmla="*/ 120482 w 1261746"/>
              <a:gd name="connsiteY323" fmla="*/ 28452 h 659131"/>
              <a:gd name="connsiteX324" fmla="*/ 148943 w 1261746"/>
              <a:gd name="connsiteY324" fmla="*/ 0 h 659131"/>
              <a:gd name="connsiteX325" fmla="*/ 28461 w 1261746"/>
              <a:gd name="connsiteY325" fmla="*/ 0 h 659131"/>
              <a:gd name="connsiteX326" fmla="*/ 56922 w 1261746"/>
              <a:gd name="connsiteY326" fmla="*/ 28452 h 659131"/>
              <a:gd name="connsiteX327" fmla="*/ 28461 w 1261746"/>
              <a:gd name="connsiteY327" fmla="*/ 56904 h 659131"/>
              <a:gd name="connsiteX328" fmla="*/ 0 w 1261746"/>
              <a:gd name="connsiteY328" fmla="*/ 28452 h 659131"/>
              <a:gd name="connsiteX329" fmla="*/ 28461 w 1261746"/>
              <a:gd name="connsiteY329" fmla="*/ 0 h 65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8" name="文本框 7"/>
          <p:cNvSpPr txBox="1"/>
          <p:nvPr>
            <p:custDataLst>
              <p:tags r:id="rId2"/>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过去的案例：科创某</a:t>
            </a:r>
            <a:r>
              <a:rPr lang="en-US" altLang="zh-CN" sz="2800">
                <a:solidFill>
                  <a:schemeClr val="bg1"/>
                </a:solidFill>
                <a:latin typeface="思源黑体 CN Bold" panose="020B0800000000000000" charset="-122"/>
                <a:ea typeface="思源黑体 CN Bold" panose="020B0800000000000000" charset="-122"/>
              </a:rPr>
              <a:t>etf</a:t>
            </a:r>
            <a:endParaRPr lang="en-US" altLang="zh-CN" sz="2800">
              <a:solidFill>
                <a:schemeClr val="bg1"/>
              </a:solidFill>
              <a:latin typeface="思源黑体 CN Bold" panose="020B0800000000000000" charset="-122"/>
              <a:ea typeface="思源黑体 CN Bold" panose="020B0800000000000000" charset="-122"/>
            </a:endParaRPr>
          </a:p>
        </p:txBody>
      </p:sp>
      <p:sp>
        <p:nvSpPr>
          <p:cNvPr id="3" name="文本框 2"/>
          <p:cNvSpPr txBox="1"/>
          <p:nvPr/>
        </p:nvSpPr>
        <p:spPr>
          <a:xfrm>
            <a:off x="7772400" y="1193165"/>
            <a:ext cx="4295775" cy="4769485"/>
          </a:xfrm>
          <a:prstGeom prst="rect">
            <a:avLst/>
          </a:prstGeom>
        </p:spPr>
        <p:txBody>
          <a:bodyPr wrap="square">
            <a:spAutoFit/>
          </a:bodyPr>
          <a:p>
            <a:pPr marL="0" indent="0">
              <a:spcBef>
                <a:spcPct val="0"/>
              </a:spcBef>
              <a:spcAft>
                <a:spcPct val="0"/>
              </a:spcAft>
            </a:pPr>
            <a:r>
              <a:rPr lang="zh-CN" altLang="en-US" sz="1600" i="0">
                <a:solidFill>
                  <a:schemeClr val="bg1"/>
                </a:solidFill>
                <a:latin typeface="宋体" panose="02010600030101010101" pitchFamily="2" charset="-122"/>
                <a:ea typeface="宋体" panose="02010600030101010101" pitchFamily="2" charset="-122"/>
                <a:cs typeface="宋体" panose="02010600030101010101" pitchFamily="2" charset="-122"/>
              </a:rPr>
              <a:t>案例</a:t>
            </a:r>
            <a:endParaRPr lang="zh-CN" altLang="en-US" sz="160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某用户</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2025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年一季度布局科创某</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ETF</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，买入后受市场整体震荡影响，</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7</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个月横盘震荡，最大波动</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10%</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，浮动亏损让客户一度萌生清仓念头。我们复盘时发现，科创板聚焦的</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AI</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、半导体、高端制造、创新药等核心赛道，正受益于国产替代加速与政策扶持，板块内企业研发投入持续增长、盈利预期稳步改善，基本面未发生实质性变化；同时技术面显示，</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ETF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估值已处于历史低位，长期配置价值凸显，因此建议用户坚守。</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2025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7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月，科创板</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ETF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月线出现捕捞季节金叉信号，叠加中报业绩超预期、增量资金持续流入等多重利好，板块开启趋势性上涨行情，最高累计上涨</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60%</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，用户不仅完全覆盖前期亏损，还收获了丰厚的超额收益</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这再次印证，短期浮动亏损只是投资过程中的</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插曲</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，把握板块长期逻辑与技术信号共振的机会，才能等到趋势兑现的</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结局</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3"/>
          <a:stretch>
            <a:fillRect/>
          </a:stretch>
        </p:blipFill>
        <p:spPr>
          <a:xfrm>
            <a:off x="189230" y="1544320"/>
            <a:ext cx="7462520" cy="397192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549644" y="1832469"/>
            <a:ext cx="11363028" cy="4499877"/>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kumimoji="1" lang="zh-CN" altLang="en-US" sz="1600" b="1" dirty="0">
              <a:solidFill>
                <a:schemeClr val="bg1"/>
              </a:solidFill>
              <a:latin typeface="Arial" panose="020B0604020202020204" pitchFamily="34" charset="0"/>
              <a:ea typeface="微软雅黑" panose="020B0503020204020204" pitchFamily="34" charset="-122"/>
            </a:endParaRPr>
          </a:p>
        </p:txBody>
      </p:sp>
      <p:sp>
        <p:nvSpPr>
          <p:cNvPr id="17" name="矩形 16"/>
          <p:cNvSpPr/>
          <p:nvPr>
            <p:custDataLst>
              <p:tags r:id="rId2"/>
            </p:custDataLst>
          </p:nvPr>
        </p:nvSpPr>
        <p:spPr>
          <a:xfrm>
            <a:off x="333829" y="1672533"/>
            <a:ext cx="11321142" cy="4408572"/>
          </a:xfrm>
          <a:prstGeom prst="rect">
            <a:avLst/>
          </a:prstGeom>
          <a:solidFill>
            <a:schemeClr val="bg1">
              <a:alpha val="51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kumimoji="1" lang="zh-CN" altLang="en-US" sz="1600" b="1" dirty="0">
              <a:solidFill>
                <a:schemeClr val="bg1"/>
              </a:solidFill>
              <a:latin typeface="Arial" panose="020B0604020202020204" pitchFamily="34" charset="0"/>
              <a:ea typeface="微软雅黑" panose="020B0503020204020204" pitchFamily="34" charset="-122"/>
            </a:endParaRPr>
          </a:p>
        </p:txBody>
      </p:sp>
      <p:sp>
        <p:nvSpPr>
          <p:cNvPr id="91" name="任意多边形: 形状 90"/>
          <p:cNvSpPr/>
          <p:nvPr>
            <p:custDataLst>
              <p:tags r:id="rId3"/>
            </p:custDataLst>
          </p:nvPr>
        </p:nvSpPr>
        <p:spPr>
          <a:xfrm>
            <a:off x="10752454" y="5811577"/>
            <a:ext cx="1261746" cy="659131"/>
          </a:xfrm>
          <a:custGeom>
            <a:avLst/>
            <a:gdLst>
              <a:gd name="connsiteX0" fmla="*/ 1233285 w 1261746"/>
              <a:gd name="connsiteY0" fmla="*/ 602227 h 659131"/>
              <a:gd name="connsiteX1" fmla="*/ 1261746 w 1261746"/>
              <a:gd name="connsiteY1" fmla="*/ 630679 h 659131"/>
              <a:gd name="connsiteX2" fmla="*/ 1233285 w 1261746"/>
              <a:gd name="connsiteY2" fmla="*/ 659131 h 659131"/>
              <a:gd name="connsiteX3" fmla="*/ 1204824 w 1261746"/>
              <a:gd name="connsiteY3" fmla="*/ 630679 h 659131"/>
              <a:gd name="connsiteX4" fmla="*/ 1233285 w 1261746"/>
              <a:gd name="connsiteY4" fmla="*/ 602227 h 659131"/>
              <a:gd name="connsiteX5" fmla="*/ 1112803 w 1261746"/>
              <a:gd name="connsiteY5" fmla="*/ 602227 h 659131"/>
              <a:gd name="connsiteX6" fmla="*/ 1141264 w 1261746"/>
              <a:gd name="connsiteY6" fmla="*/ 630679 h 659131"/>
              <a:gd name="connsiteX7" fmla="*/ 1112803 w 1261746"/>
              <a:gd name="connsiteY7" fmla="*/ 659131 h 659131"/>
              <a:gd name="connsiteX8" fmla="*/ 1084342 w 1261746"/>
              <a:gd name="connsiteY8" fmla="*/ 630679 h 659131"/>
              <a:gd name="connsiteX9" fmla="*/ 1112803 w 1261746"/>
              <a:gd name="connsiteY9" fmla="*/ 602227 h 659131"/>
              <a:gd name="connsiteX10" fmla="*/ 992320 w 1261746"/>
              <a:gd name="connsiteY10" fmla="*/ 602227 h 659131"/>
              <a:gd name="connsiteX11" fmla="*/ 1020781 w 1261746"/>
              <a:gd name="connsiteY11" fmla="*/ 630679 h 659131"/>
              <a:gd name="connsiteX12" fmla="*/ 992320 w 1261746"/>
              <a:gd name="connsiteY12" fmla="*/ 659131 h 659131"/>
              <a:gd name="connsiteX13" fmla="*/ 963859 w 1261746"/>
              <a:gd name="connsiteY13" fmla="*/ 630679 h 659131"/>
              <a:gd name="connsiteX14" fmla="*/ 992320 w 1261746"/>
              <a:gd name="connsiteY14" fmla="*/ 602227 h 659131"/>
              <a:gd name="connsiteX15" fmla="*/ 871838 w 1261746"/>
              <a:gd name="connsiteY15" fmla="*/ 602227 h 659131"/>
              <a:gd name="connsiteX16" fmla="*/ 900299 w 1261746"/>
              <a:gd name="connsiteY16" fmla="*/ 630679 h 659131"/>
              <a:gd name="connsiteX17" fmla="*/ 871838 w 1261746"/>
              <a:gd name="connsiteY17" fmla="*/ 659131 h 659131"/>
              <a:gd name="connsiteX18" fmla="*/ 843377 w 1261746"/>
              <a:gd name="connsiteY18" fmla="*/ 630679 h 659131"/>
              <a:gd name="connsiteX19" fmla="*/ 871838 w 1261746"/>
              <a:gd name="connsiteY19" fmla="*/ 602227 h 659131"/>
              <a:gd name="connsiteX20" fmla="*/ 751356 w 1261746"/>
              <a:gd name="connsiteY20" fmla="*/ 602227 h 659131"/>
              <a:gd name="connsiteX21" fmla="*/ 779817 w 1261746"/>
              <a:gd name="connsiteY21" fmla="*/ 630679 h 659131"/>
              <a:gd name="connsiteX22" fmla="*/ 751356 w 1261746"/>
              <a:gd name="connsiteY22" fmla="*/ 659131 h 659131"/>
              <a:gd name="connsiteX23" fmla="*/ 722895 w 1261746"/>
              <a:gd name="connsiteY23" fmla="*/ 630679 h 659131"/>
              <a:gd name="connsiteX24" fmla="*/ 751356 w 1261746"/>
              <a:gd name="connsiteY24" fmla="*/ 602227 h 659131"/>
              <a:gd name="connsiteX25" fmla="*/ 630873 w 1261746"/>
              <a:gd name="connsiteY25" fmla="*/ 602227 h 659131"/>
              <a:gd name="connsiteX26" fmla="*/ 659334 w 1261746"/>
              <a:gd name="connsiteY26" fmla="*/ 630679 h 659131"/>
              <a:gd name="connsiteX27" fmla="*/ 630873 w 1261746"/>
              <a:gd name="connsiteY27" fmla="*/ 659131 h 659131"/>
              <a:gd name="connsiteX28" fmla="*/ 602412 w 1261746"/>
              <a:gd name="connsiteY28" fmla="*/ 630679 h 659131"/>
              <a:gd name="connsiteX29" fmla="*/ 630873 w 1261746"/>
              <a:gd name="connsiteY29" fmla="*/ 602227 h 659131"/>
              <a:gd name="connsiteX30" fmla="*/ 510391 w 1261746"/>
              <a:gd name="connsiteY30" fmla="*/ 602227 h 659131"/>
              <a:gd name="connsiteX31" fmla="*/ 538852 w 1261746"/>
              <a:gd name="connsiteY31" fmla="*/ 630679 h 659131"/>
              <a:gd name="connsiteX32" fmla="*/ 510391 w 1261746"/>
              <a:gd name="connsiteY32" fmla="*/ 659131 h 659131"/>
              <a:gd name="connsiteX33" fmla="*/ 481930 w 1261746"/>
              <a:gd name="connsiteY33" fmla="*/ 630679 h 659131"/>
              <a:gd name="connsiteX34" fmla="*/ 510391 w 1261746"/>
              <a:gd name="connsiteY34" fmla="*/ 602227 h 659131"/>
              <a:gd name="connsiteX35" fmla="*/ 389908 w 1261746"/>
              <a:gd name="connsiteY35" fmla="*/ 602227 h 659131"/>
              <a:gd name="connsiteX36" fmla="*/ 418369 w 1261746"/>
              <a:gd name="connsiteY36" fmla="*/ 630679 h 659131"/>
              <a:gd name="connsiteX37" fmla="*/ 389908 w 1261746"/>
              <a:gd name="connsiteY37" fmla="*/ 659131 h 659131"/>
              <a:gd name="connsiteX38" fmla="*/ 361447 w 1261746"/>
              <a:gd name="connsiteY38" fmla="*/ 630679 h 659131"/>
              <a:gd name="connsiteX39" fmla="*/ 389908 w 1261746"/>
              <a:gd name="connsiteY39" fmla="*/ 602227 h 659131"/>
              <a:gd name="connsiteX40" fmla="*/ 269426 w 1261746"/>
              <a:gd name="connsiteY40" fmla="*/ 602227 h 659131"/>
              <a:gd name="connsiteX41" fmla="*/ 297887 w 1261746"/>
              <a:gd name="connsiteY41" fmla="*/ 630679 h 659131"/>
              <a:gd name="connsiteX42" fmla="*/ 269426 w 1261746"/>
              <a:gd name="connsiteY42" fmla="*/ 659131 h 659131"/>
              <a:gd name="connsiteX43" fmla="*/ 240965 w 1261746"/>
              <a:gd name="connsiteY43" fmla="*/ 630679 h 659131"/>
              <a:gd name="connsiteX44" fmla="*/ 269426 w 1261746"/>
              <a:gd name="connsiteY44" fmla="*/ 602227 h 659131"/>
              <a:gd name="connsiteX45" fmla="*/ 148943 w 1261746"/>
              <a:gd name="connsiteY45" fmla="*/ 602227 h 659131"/>
              <a:gd name="connsiteX46" fmla="*/ 177404 w 1261746"/>
              <a:gd name="connsiteY46" fmla="*/ 630679 h 659131"/>
              <a:gd name="connsiteX47" fmla="*/ 148943 w 1261746"/>
              <a:gd name="connsiteY47" fmla="*/ 659131 h 659131"/>
              <a:gd name="connsiteX48" fmla="*/ 120482 w 1261746"/>
              <a:gd name="connsiteY48" fmla="*/ 630679 h 659131"/>
              <a:gd name="connsiteX49" fmla="*/ 148943 w 1261746"/>
              <a:gd name="connsiteY49" fmla="*/ 602227 h 659131"/>
              <a:gd name="connsiteX50" fmla="*/ 28461 w 1261746"/>
              <a:gd name="connsiteY50" fmla="*/ 602227 h 659131"/>
              <a:gd name="connsiteX51" fmla="*/ 56922 w 1261746"/>
              <a:gd name="connsiteY51" fmla="*/ 630679 h 659131"/>
              <a:gd name="connsiteX52" fmla="*/ 28461 w 1261746"/>
              <a:gd name="connsiteY52" fmla="*/ 659131 h 659131"/>
              <a:gd name="connsiteX53" fmla="*/ 0 w 1261746"/>
              <a:gd name="connsiteY53" fmla="*/ 630679 h 659131"/>
              <a:gd name="connsiteX54" fmla="*/ 28461 w 1261746"/>
              <a:gd name="connsiteY54" fmla="*/ 602227 h 659131"/>
              <a:gd name="connsiteX55" fmla="*/ 1233285 w 1261746"/>
              <a:gd name="connsiteY55" fmla="*/ 481781 h 659131"/>
              <a:gd name="connsiteX56" fmla="*/ 1261746 w 1261746"/>
              <a:gd name="connsiteY56" fmla="*/ 510233 h 659131"/>
              <a:gd name="connsiteX57" fmla="*/ 1233285 w 1261746"/>
              <a:gd name="connsiteY57" fmla="*/ 538685 h 659131"/>
              <a:gd name="connsiteX58" fmla="*/ 1204824 w 1261746"/>
              <a:gd name="connsiteY58" fmla="*/ 510233 h 659131"/>
              <a:gd name="connsiteX59" fmla="*/ 1233285 w 1261746"/>
              <a:gd name="connsiteY59" fmla="*/ 481781 h 659131"/>
              <a:gd name="connsiteX60" fmla="*/ 1112803 w 1261746"/>
              <a:gd name="connsiteY60" fmla="*/ 481781 h 659131"/>
              <a:gd name="connsiteX61" fmla="*/ 1141264 w 1261746"/>
              <a:gd name="connsiteY61" fmla="*/ 510233 h 659131"/>
              <a:gd name="connsiteX62" fmla="*/ 1112803 w 1261746"/>
              <a:gd name="connsiteY62" fmla="*/ 538685 h 659131"/>
              <a:gd name="connsiteX63" fmla="*/ 1084342 w 1261746"/>
              <a:gd name="connsiteY63" fmla="*/ 510233 h 659131"/>
              <a:gd name="connsiteX64" fmla="*/ 1112803 w 1261746"/>
              <a:gd name="connsiteY64" fmla="*/ 481781 h 659131"/>
              <a:gd name="connsiteX65" fmla="*/ 992320 w 1261746"/>
              <a:gd name="connsiteY65" fmla="*/ 481781 h 659131"/>
              <a:gd name="connsiteX66" fmla="*/ 1020781 w 1261746"/>
              <a:gd name="connsiteY66" fmla="*/ 510233 h 659131"/>
              <a:gd name="connsiteX67" fmla="*/ 992320 w 1261746"/>
              <a:gd name="connsiteY67" fmla="*/ 538685 h 659131"/>
              <a:gd name="connsiteX68" fmla="*/ 963859 w 1261746"/>
              <a:gd name="connsiteY68" fmla="*/ 510233 h 659131"/>
              <a:gd name="connsiteX69" fmla="*/ 992320 w 1261746"/>
              <a:gd name="connsiteY69" fmla="*/ 481781 h 659131"/>
              <a:gd name="connsiteX70" fmla="*/ 871838 w 1261746"/>
              <a:gd name="connsiteY70" fmla="*/ 481781 h 659131"/>
              <a:gd name="connsiteX71" fmla="*/ 900299 w 1261746"/>
              <a:gd name="connsiteY71" fmla="*/ 510233 h 659131"/>
              <a:gd name="connsiteX72" fmla="*/ 871838 w 1261746"/>
              <a:gd name="connsiteY72" fmla="*/ 538685 h 659131"/>
              <a:gd name="connsiteX73" fmla="*/ 843377 w 1261746"/>
              <a:gd name="connsiteY73" fmla="*/ 510233 h 659131"/>
              <a:gd name="connsiteX74" fmla="*/ 871838 w 1261746"/>
              <a:gd name="connsiteY74" fmla="*/ 481781 h 659131"/>
              <a:gd name="connsiteX75" fmla="*/ 751356 w 1261746"/>
              <a:gd name="connsiteY75" fmla="*/ 481781 h 659131"/>
              <a:gd name="connsiteX76" fmla="*/ 779817 w 1261746"/>
              <a:gd name="connsiteY76" fmla="*/ 510233 h 659131"/>
              <a:gd name="connsiteX77" fmla="*/ 751356 w 1261746"/>
              <a:gd name="connsiteY77" fmla="*/ 538685 h 659131"/>
              <a:gd name="connsiteX78" fmla="*/ 722895 w 1261746"/>
              <a:gd name="connsiteY78" fmla="*/ 510233 h 659131"/>
              <a:gd name="connsiteX79" fmla="*/ 751356 w 1261746"/>
              <a:gd name="connsiteY79" fmla="*/ 481781 h 659131"/>
              <a:gd name="connsiteX80" fmla="*/ 630873 w 1261746"/>
              <a:gd name="connsiteY80" fmla="*/ 481781 h 659131"/>
              <a:gd name="connsiteX81" fmla="*/ 659334 w 1261746"/>
              <a:gd name="connsiteY81" fmla="*/ 510233 h 659131"/>
              <a:gd name="connsiteX82" fmla="*/ 630873 w 1261746"/>
              <a:gd name="connsiteY82" fmla="*/ 538685 h 659131"/>
              <a:gd name="connsiteX83" fmla="*/ 602412 w 1261746"/>
              <a:gd name="connsiteY83" fmla="*/ 510233 h 659131"/>
              <a:gd name="connsiteX84" fmla="*/ 630873 w 1261746"/>
              <a:gd name="connsiteY84" fmla="*/ 481781 h 659131"/>
              <a:gd name="connsiteX85" fmla="*/ 510391 w 1261746"/>
              <a:gd name="connsiteY85" fmla="*/ 481781 h 659131"/>
              <a:gd name="connsiteX86" fmla="*/ 538852 w 1261746"/>
              <a:gd name="connsiteY86" fmla="*/ 510233 h 659131"/>
              <a:gd name="connsiteX87" fmla="*/ 510391 w 1261746"/>
              <a:gd name="connsiteY87" fmla="*/ 538685 h 659131"/>
              <a:gd name="connsiteX88" fmla="*/ 481930 w 1261746"/>
              <a:gd name="connsiteY88" fmla="*/ 510233 h 659131"/>
              <a:gd name="connsiteX89" fmla="*/ 510391 w 1261746"/>
              <a:gd name="connsiteY89" fmla="*/ 481781 h 659131"/>
              <a:gd name="connsiteX90" fmla="*/ 389908 w 1261746"/>
              <a:gd name="connsiteY90" fmla="*/ 481781 h 659131"/>
              <a:gd name="connsiteX91" fmla="*/ 418369 w 1261746"/>
              <a:gd name="connsiteY91" fmla="*/ 510233 h 659131"/>
              <a:gd name="connsiteX92" fmla="*/ 389908 w 1261746"/>
              <a:gd name="connsiteY92" fmla="*/ 538685 h 659131"/>
              <a:gd name="connsiteX93" fmla="*/ 361447 w 1261746"/>
              <a:gd name="connsiteY93" fmla="*/ 510233 h 659131"/>
              <a:gd name="connsiteX94" fmla="*/ 389908 w 1261746"/>
              <a:gd name="connsiteY94" fmla="*/ 481781 h 659131"/>
              <a:gd name="connsiteX95" fmla="*/ 269426 w 1261746"/>
              <a:gd name="connsiteY95" fmla="*/ 481781 h 659131"/>
              <a:gd name="connsiteX96" fmla="*/ 297887 w 1261746"/>
              <a:gd name="connsiteY96" fmla="*/ 510233 h 659131"/>
              <a:gd name="connsiteX97" fmla="*/ 269426 w 1261746"/>
              <a:gd name="connsiteY97" fmla="*/ 538685 h 659131"/>
              <a:gd name="connsiteX98" fmla="*/ 240965 w 1261746"/>
              <a:gd name="connsiteY98" fmla="*/ 510233 h 659131"/>
              <a:gd name="connsiteX99" fmla="*/ 269426 w 1261746"/>
              <a:gd name="connsiteY99" fmla="*/ 481781 h 659131"/>
              <a:gd name="connsiteX100" fmla="*/ 148943 w 1261746"/>
              <a:gd name="connsiteY100" fmla="*/ 481781 h 659131"/>
              <a:gd name="connsiteX101" fmla="*/ 177404 w 1261746"/>
              <a:gd name="connsiteY101" fmla="*/ 510233 h 659131"/>
              <a:gd name="connsiteX102" fmla="*/ 148943 w 1261746"/>
              <a:gd name="connsiteY102" fmla="*/ 538685 h 659131"/>
              <a:gd name="connsiteX103" fmla="*/ 120482 w 1261746"/>
              <a:gd name="connsiteY103" fmla="*/ 510233 h 659131"/>
              <a:gd name="connsiteX104" fmla="*/ 148943 w 1261746"/>
              <a:gd name="connsiteY104" fmla="*/ 481781 h 659131"/>
              <a:gd name="connsiteX105" fmla="*/ 28461 w 1261746"/>
              <a:gd name="connsiteY105" fmla="*/ 481781 h 659131"/>
              <a:gd name="connsiteX106" fmla="*/ 56922 w 1261746"/>
              <a:gd name="connsiteY106" fmla="*/ 510233 h 659131"/>
              <a:gd name="connsiteX107" fmla="*/ 28461 w 1261746"/>
              <a:gd name="connsiteY107" fmla="*/ 538685 h 659131"/>
              <a:gd name="connsiteX108" fmla="*/ 0 w 1261746"/>
              <a:gd name="connsiteY108" fmla="*/ 510233 h 659131"/>
              <a:gd name="connsiteX109" fmla="*/ 28461 w 1261746"/>
              <a:gd name="connsiteY109" fmla="*/ 481781 h 659131"/>
              <a:gd name="connsiteX110" fmla="*/ 1233285 w 1261746"/>
              <a:gd name="connsiteY110" fmla="*/ 361336 h 659131"/>
              <a:gd name="connsiteX111" fmla="*/ 1261746 w 1261746"/>
              <a:gd name="connsiteY111" fmla="*/ 389788 h 659131"/>
              <a:gd name="connsiteX112" fmla="*/ 1233285 w 1261746"/>
              <a:gd name="connsiteY112" fmla="*/ 418240 h 659131"/>
              <a:gd name="connsiteX113" fmla="*/ 1204824 w 1261746"/>
              <a:gd name="connsiteY113" fmla="*/ 389788 h 659131"/>
              <a:gd name="connsiteX114" fmla="*/ 1233285 w 1261746"/>
              <a:gd name="connsiteY114" fmla="*/ 361336 h 659131"/>
              <a:gd name="connsiteX115" fmla="*/ 1112803 w 1261746"/>
              <a:gd name="connsiteY115" fmla="*/ 361336 h 659131"/>
              <a:gd name="connsiteX116" fmla="*/ 1141264 w 1261746"/>
              <a:gd name="connsiteY116" fmla="*/ 389788 h 659131"/>
              <a:gd name="connsiteX117" fmla="*/ 1112803 w 1261746"/>
              <a:gd name="connsiteY117" fmla="*/ 418240 h 659131"/>
              <a:gd name="connsiteX118" fmla="*/ 1084342 w 1261746"/>
              <a:gd name="connsiteY118" fmla="*/ 389788 h 659131"/>
              <a:gd name="connsiteX119" fmla="*/ 1112803 w 1261746"/>
              <a:gd name="connsiteY119" fmla="*/ 361336 h 659131"/>
              <a:gd name="connsiteX120" fmla="*/ 992320 w 1261746"/>
              <a:gd name="connsiteY120" fmla="*/ 361336 h 659131"/>
              <a:gd name="connsiteX121" fmla="*/ 1020781 w 1261746"/>
              <a:gd name="connsiteY121" fmla="*/ 389788 h 659131"/>
              <a:gd name="connsiteX122" fmla="*/ 992320 w 1261746"/>
              <a:gd name="connsiteY122" fmla="*/ 418240 h 659131"/>
              <a:gd name="connsiteX123" fmla="*/ 963859 w 1261746"/>
              <a:gd name="connsiteY123" fmla="*/ 389788 h 659131"/>
              <a:gd name="connsiteX124" fmla="*/ 992320 w 1261746"/>
              <a:gd name="connsiteY124" fmla="*/ 361336 h 659131"/>
              <a:gd name="connsiteX125" fmla="*/ 871838 w 1261746"/>
              <a:gd name="connsiteY125" fmla="*/ 361336 h 659131"/>
              <a:gd name="connsiteX126" fmla="*/ 900299 w 1261746"/>
              <a:gd name="connsiteY126" fmla="*/ 389788 h 659131"/>
              <a:gd name="connsiteX127" fmla="*/ 871838 w 1261746"/>
              <a:gd name="connsiteY127" fmla="*/ 418240 h 659131"/>
              <a:gd name="connsiteX128" fmla="*/ 843377 w 1261746"/>
              <a:gd name="connsiteY128" fmla="*/ 389788 h 659131"/>
              <a:gd name="connsiteX129" fmla="*/ 871838 w 1261746"/>
              <a:gd name="connsiteY129" fmla="*/ 361336 h 659131"/>
              <a:gd name="connsiteX130" fmla="*/ 751356 w 1261746"/>
              <a:gd name="connsiteY130" fmla="*/ 361336 h 659131"/>
              <a:gd name="connsiteX131" fmla="*/ 779817 w 1261746"/>
              <a:gd name="connsiteY131" fmla="*/ 389788 h 659131"/>
              <a:gd name="connsiteX132" fmla="*/ 751356 w 1261746"/>
              <a:gd name="connsiteY132" fmla="*/ 418240 h 659131"/>
              <a:gd name="connsiteX133" fmla="*/ 722895 w 1261746"/>
              <a:gd name="connsiteY133" fmla="*/ 389788 h 659131"/>
              <a:gd name="connsiteX134" fmla="*/ 751356 w 1261746"/>
              <a:gd name="connsiteY134" fmla="*/ 361336 h 659131"/>
              <a:gd name="connsiteX135" fmla="*/ 630873 w 1261746"/>
              <a:gd name="connsiteY135" fmla="*/ 361336 h 659131"/>
              <a:gd name="connsiteX136" fmla="*/ 659334 w 1261746"/>
              <a:gd name="connsiteY136" fmla="*/ 389788 h 659131"/>
              <a:gd name="connsiteX137" fmla="*/ 630873 w 1261746"/>
              <a:gd name="connsiteY137" fmla="*/ 418240 h 659131"/>
              <a:gd name="connsiteX138" fmla="*/ 602412 w 1261746"/>
              <a:gd name="connsiteY138" fmla="*/ 389788 h 659131"/>
              <a:gd name="connsiteX139" fmla="*/ 630873 w 1261746"/>
              <a:gd name="connsiteY139" fmla="*/ 361336 h 659131"/>
              <a:gd name="connsiteX140" fmla="*/ 510391 w 1261746"/>
              <a:gd name="connsiteY140" fmla="*/ 361336 h 659131"/>
              <a:gd name="connsiteX141" fmla="*/ 538852 w 1261746"/>
              <a:gd name="connsiteY141" fmla="*/ 389788 h 659131"/>
              <a:gd name="connsiteX142" fmla="*/ 510391 w 1261746"/>
              <a:gd name="connsiteY142" fmla="*/ 418240 h 659131"/>
              <a:gd name="connsiteX143" fmla="*/ 481930 w 1261746"/>
              <a:gd name="connsiteY143" fmla="*/ 389788 h 659131"/>
              <a:gd name="connsiteX144" fmla="*/ 510391 w 1261746"/>
              <a:gd name="connsiteY144" fmla="*/ 361336 h 659131"/>
              <a:gd name="connsiteX145" fmla="*/ 389908 w 1261746"/>
              <a:gd name="connsiteY145" fmla="*/ 361336 h 659131"/>
              <a:gd name="connsiteX146" fmla="*/ 418369 w 1261746"/>
              <a:gd name="connsiteY146" fmla="*/ 389788 h 659131"/>
              <a:gd name="connsiteX147" fmla="*/ 389908 w 1261746"/>
              <a:gd name="connsiteY147" fmla="*/ 418240 h 659131"/>
              <a:gd name="connsiteX148" fmla="*/ 361447 w 1261746"/>
              <a:gd name="connsiteY148" fmla="*/ 389788 h 659131"/>
              <a:gd name="connsiteX149" fmla="*/ 389908 w 1261746"/>
              <a:gd name="connsiteY149" fmla="*/ 361336 h 659131"/>
              <a:gd name="connsiteX150" fmla="*/ 269426 w 1261746"/>
              <a:gd name="connsiteY150" fmla="*/ 361336 h 659131"/>
              <a:gd name="connsiteX151" fmla="*/ 297887 w 1261746"/>
              <a:gd name="connsiteY151" fmla="*/ 389788 h 659131"/>
              <a:gd name="connsiteX152" fmla="*/ 269426 w 1261746"/>
              <a:gd name="connsiteY152" fmla="*/ 418240 h 659131"/>
              <a:gd name="connsiteX153" fmla="*/ 240965 w 1261746"/>
              <a:gd name="connsiteY153" fmla="*/ 389788 h 659131"/>
              <a:gd name="connsiteX154" fmla="*/ 269426 w 1261746"/>
              <a:gd name="connsiteY154" fmla="*/ 361336 h 659131"/>
              <a:gd name="connsiteX155" fmla="*/ 148943 w 1261746"/>
              <a:gd name="connsiteY155" fmla="*/ 361336 h 659131"/>
              <a:gd name="connsiteX156" fmla="*/ 177404 w 1261746"/>
              <a:gd name="connsiteY156" fmla="*/ 389788 h 659131"/>
              <a:gd name="connsiteX157" fmla="*/ 148943 w 1261746"/>
              <a:gd name="connsiteY157" fmla="*/ 418240 h 659131"/>
              <a:gd name="connsiteX158" fmla="*/ 120482 w 1261746"/>
              <a:gd name="connsiteY158" fmla="*/ 389788 h 659131"/>
              <a:gd name="connsiteX159" fmla="*/ 148943 w 1261746"/>
              <a:gd name="connsiteY159" fmla="*/ 361336 h 659131"/>
              <a:gd name="connsiteX160" fmla="*/ 28461 w 1261746"/>
              <a:gd name="connsiteY160" fmla="*/ 361336 h 659131"/>
              <a:gd name="connsiteX161" fmla="*/ 56922 w 1261746"/>
              <a:gd name="connsiteY161" fmla="*/ 389788 h 659131"/>
              <a:gd name="connsiteX162" fmla="*/ 28461 w 1261746"/>
              <a:gd name="connsiteY162" fmla="*/ 418240 h 659131"/>
              <a:gd name="connsiteX163" fmla="*/ 0 w 1261746"/>
              <a:gd name="connsiteY163" fmla="*/ 389788 h 659131"/>
              <a:gd name="connsiteX164" fmla="*/ 28461 w 1261746"/>
              <a:gd name="connsiteY164" fmla="*/ 361336 h 659131"/>
              <a:gd name="connsiteX165" fmla="*/ 1233285 w 1261746"/>
              <a:gd name="connsiteY165" fmla="*/ 240891 h 659131"/>
              <a:gd name="connsiteX166" fmla="*/ 1261746 w 1261746"/>
              <a:gd name="connsiteY166" fmla="*/ 269343 h 659131"/>
              <a:gd name="connsiteX167" fmla="*/ 1233285 w 1261746"/>
              <a:gd name="connsiteY167" fmla="*/ 297795 h 659131"/>
              <a:gd name="connsiteX168" fmla="*/ 1204824 w 1261746"/>
              <a:gd name="connsiteY168" fmla="*/ 269343 h 659131"/>
              <a:gd name="connsiteX169" fmla="*/ 1233285 w 1261746"/>
              <a:gd name="connsiteY169" fmla="*/ 240891 h 659131"/>
              <a:gd name="connsiteX170" fmla="*/ 1112803 w 1261746"/>
              <a:gd name="connsiteY170" fmla="*/ 240891 h 659131"/>
              <a:gd name="connsiteX171" fmla="*/ 1141264 w 1261746"/>
              <a:gd name="connsiteY171" fmla="*/ 269343 h 659131"/>
              <a:gd name="connsiteX172" fmla="*/ 1112803 w 1261746"/>
              <a:gd name="connsiteY172" fmla="*/ 297795 h 659131"/>
              <a:gd name="connsiteX173" fmla="*/ 1084342 w 1261746"/>
              <a:gd name="connsiteY173" fmla="*/ 269343 h 659131"/>
              <a:gd name="connsiteX174" fmla="*/ 1112803 w 1261746"/>
              <a:gd name="connsiteY174" fmla="*/ 240891 h 659131"/>
              <a:gd name="connsiteX175" fmla="*/ 992320 w 1261746"/>
              <a:gd name="connsiteY175" fmla="*/ 240891 h 659131"/>
              <a:gd name="connsiteX176" fmla="*/ 1020781 w 1261746"/>
              <a:gd name="connsiteY176" fmla="*/ 269343 h 659131"/>
              <a:gd name="connsiteX177" fmla="*/ 992320 w 1261746"/>
              <a:gd name="connsiteY177" fmla="*/ 297795 h 659131"/>
              <a:gd name="connsiteX178" fmla="*/ 963859 w 1261746"/>
              <a:gd name="connsiteY178" fmla="*/ 269343 h 659131"/>
              <a:gd name="connsiteX179" fmla="*/ 992320 w 1261746"/>
              <a:gd name="connsiteY179" fmla="*/ 240891 h 659131"/>
              <a:gd name="connsiteX180" fmla="*/ 871838 w 1261746"/>
              <a:gd name="connsiteY180" fmla="*/ 240891 h 659131"/>
              <a:gd name="connsiteX181" fmla="*/ 900299 w 1261746"/>
              <a:gd name="connsiteY181" fmla="*/ 269343 h 659131"/>
              <a:gd name="connsiteX182" fmla="*/ 871838 w 1261746"/>
              <a:gd name="connsiteY182" fmla="*/ 297795 h 659131"/>
              <a:gd name="connsiteX183" fmla="*/ 843377 w 1261746"/>
              <a:gd name="connsiteY183" fmla="*/ 269343 h 659131"/>
              <a:gd name="connsiteX184" fmla="*/ 871838 w 1261746"/>
              <a:gd name="connsiteY184" fmla="*/ 240891 h 659131"/>
              <a:gd name="connsiteX185" fmla="*/ 751356 w 1261746"/>
              <a:gd name="connsiteY185" fmla="*/ 240891 h 659131"/>
              <a:gd name="connsiteX186" fmla="*/ 779817 w 1261746"/>
              <a:gd name="connsiteY186" fmla="*/ 269343 h 659131"/>
              <a:gd name="connsiteX187" fmla="*/ 751356 w 1261746"/>
              <a:gd name="connsiteY187" fmla="*/ 297795 h 659131"/>
              <a:gd name="connsiteX188" fmla="*/ 722895 w 1261746"/>
              <a:gd name="connsiteY188" fmla="*/ 269343 h 659131"/>
              <a:gd name="connsiteX189" fmla="*/ 751356 w 1261746"/>
              <a:gd name="connsiteY189" fmla="*/ 240891 h 659131"/>
              <a:gd name="connsiteX190" fmla="*/ 630873 w 1261746"/>
              <a:gd name="connsiteY190" fmla="*/ 240891 h 659131"/>
              <a:gd name="connsiteX191" fmla="*/ 659334 w 1261746"/>
              <a:gd name="connsiteY191" fmla="*/ 269343 h 659131"/>
              <a:gd name="connsiteX192" fmla="*/ 630873 w 1261746"/>
              <a:gd name="connsiteY192" fmla="*/ 297795 h 659131"/>
              <a:gd name="connsiteX193" fmla="*/ 602412 w 1261746"/>
              <a:gd name="connsiteY193" fmla="*/ 269343 h 659131"/>
              <a:gd name="connsiteX194" fmla="*/ 630873 w 1261746"/>
              <a:gd name="connsiteY194" fmla="*/ 240891 h 659131"/>
              <a:gd name="connsiteX195" fmla="*/ 510391 w 1261746"/>
              <a:gd name="connsiteY195" fmla="*/ 240891 h 659131"/>
              <a:gd name="connsiteX196" fmla="*/ 538852 w 1261746"/>
              <a:gd name="connsiteY196" fmla="*/ 269343 h 659131"/>
              <a:gd name="connsiteX197" fmla="*/ 510391 w 1261746"/>
              <a:gd name="connsiteY197" fmla="*/ 297795 h 659131"/>
              <a:gd name="connsiteX198" fmla="*/ 481930 w 1261746"/>
              <a:gd name="connsiteY198" fmla="*/ 269343 h 659131"/>
              <a:gd name="connsiteX199" fmla="*/ 510391 w 1261746"/>
              <a:gd name="connsiteY199" fmla="*/ 240891 h 659131"/>
              <a:gd name="connsiteX200" fmla="*/ 389908 w 1261746"/>
              <a:gd name="connsiteY200" fmla="*/ 240891 h 659131"/>
              <a:gd name="connsiteX201" fmla="*/ 418369 w 1261746"/>
              <a:gd name="connsiteY201" fmla="*/ 269343 h 659131"/>
              <a:gd name="connsiteX202" fmla="*/ 389908 w 1261746"/>
              <a:gd name="connsiteY202" fmla="*/ 297795 h 659131"/>
              <a:gd name="connsiteX203" fmla="*/ 361447 w 1261746"/>
              <a:gd name="connsiteY203" fmla="*/ 269343 h 659131"/>
              <a:gd name="connsiteX204" fmla="*/ 389908 w 1261746"/>
              <a:gd name="connsiteY204" fmla="*/ 240891 h 659131"/>
              <a:gd name="connsiteX205" fmla="*/ 269426 w 1261746"/>
              <a:gd name="connsiteY205" fmla="*/ 240891 h 659131"/>
              <a:gd name="connsiteX206" fmla="*/ 297887 w 1261746"/>
              <a:gd name="connsiteY206" fmla="*/ 269343 h 659131"/>
              <a:gd name="connsiteX207" fmla="*/ 269426 w 1261746"/>
              <a:gd name="connsiteY207" fmla="*/ 297795 h 659131"/>
              <a:gd name="connsiteX208" fmla="*/ 240965 w 1261746"/>
              <a:gd name="connsiteY208" fmla="*/ 269343 h 659131"/>
              <a:gd name="connsiteX209" fmla="*/ 269426 w 1261746"/>
              <a:gd name="connsiteY209" fmla="*/ 240891 h 659131"/>
              <a:gd name="connsiteX210" fmla="*/ 148943 w 1261746"/>
              <a:gd name="connsiteY210" fmla="*/ 240891 h 659131"/>
              <a:gd name="connsiteX211" fmla="*/ 177404 w 1261746"/>
              <a:gd name="connsiteY211" fmla="*/ 269343 h 659131"/>
              <a:gd name="connsiteX212" fmla="*/ 148943 w 1261746"/>
              <a:gd name="connsiteY212" fmla="*/ 297795 h 659131"/>
              <a:gd name="connsiteX213" fmla="*/ 120482 w 1261746"/>
              <a:gd name="connsiteY213" fmla="*/ 269343 h 659131"/>
              <a:gd name="connsiteX214" fmla="*/ 148943 w 1261746"/>
              <a:gd name="connsiteY214" fmla="*/ 240891 h 659131"/>
              <a:gd name="connsiteX215" fmla="*/ 28461 w 1261746"/>
              <a:gd name="connsiteY215" fmla="*/ 240891 h 659131"/>
              <a:gd name="connsiteX216" fmla="*/ 56922 w 1261746"/>
              <a:gd name="connsiteY216" fmla="*/ 269343 h 659131"/>
              <a:gd name="connsiteX217" fmla="*/ 28461 w 1261746"/>
              <a:gd name="connsiteY217" fmla="*/ 297795 h 659131"/>
              <a:gd name="connsiteX218" fmla="*/ 0 w 1261746"/>
              <a:gd name="connsiteY218" fmla="*/ 269343 h 659131"/>
              <a:gd name="connsiteX219" fmla="*/ 28461 w 1261746"/>
              <a:gd name="connsiteY219" fmla="*/ 240891 h 659131"/>
              <a:gd name="connsiteX220" fmla="*/ 1233285 w 1261746"/>
              <a:gd name="connsiteY220" fmla="*/ 120445 h 659131"/>
              <a:gd name="connsiteX221" fmla="*/ 1261746 w 1261746"/>
              <a:gd name="connsiteY221" fmla="*/ 148897 h 659131"/>
              <a:gd name="connsiteX222" fmla="*/ 1233285 w 1261746"/>
              <a:gd name="connsiteY222" fmla="*/ 177349 h 659131"/>
              <a:gd name="connsiteX223" fmla="*/ 1204824 w 1261746"/>
              <a:gd name="connsiteY223" fmla="*/ 148897 h 659131"/>
              <a:gd name="connsiteX224" fmla="*/ 1233285 w 1261746"/>
              <a:gd name="connsiteY224" fmla="*/ 120445 h 659131"/>
              <a:gd name="connsiteX225" fmla="*/ 1112803 w 1261746"/>
              <a:gd name="connsiteY225" fmla="*/ 120445 h 659131"/>
              <a:gd name="connsiteX226" fmla="*/ 1141264 w 1261746"/>
              <a:gd name="connsiteY226" fmla="*/ 148897 h 659131"/>
              <a:gd name="connsiteX227" fmla="*/ 1112803 w 1261746"/>
              <a:gd name="connsiteY227" fmla="*/ 177349 h 659131"/>
              <a:gd name="connsiteX228" fmla="*/ 1084342 w 1261746"/>
              <a:gd name="connsiteY228" fmla="*/ 148897 h 659131"/>
              <a:gd name="connsiteX229" fmla="*/ 1112803 w 1261746"/>
              <a:gd name="connsiteY229" fmla="*/ 120445 h 659131"/>
              <a:gd name="connsiteX230" fmla="*/ 992320 w 1261746"/>
              <a:gd name="connsiteY230" fmla="*/ 120445 h 659131"/>
              <a:gd name="connsiteX231" fmla="*/ 1020781 w 1261746"/>
              <a:gd name="connsiteY231" fmla="*/ 148897 h 659131"/>
              <a:gd name="connsiteX232" fmla="*/ 992320 w 1261746"/>
              <a:gd name="connsiteY232" fmla="*/ 177349 h 659131"/>
              <a:gd name="connsiteX233" fmla="*/ 963859 w 1261746"/>
              <a:gd name="connsiteY233" fmla="*/ 148897 h 659131"/>
              <a:gd name="connsiteX234" fmla="*/ 992320 w 1261746"/>
              <a:gd name="connsiteY234" fmla="*/ 120445 h 659131"/>
              <a:gd name="connsiteX235" fmla="*/ 871838 w 1261746"/>
              <a:gd name="connsiteY235" fmla="*/ 120445 h 659131"/>
              <a:gd name="connsiteX236" fmla="*/ 900299 w 1261746"/>
              <a:gd name="connsiteY236" fmla="*/ 148897 h 659131"/>
              <a:gd name="connsiteX237" fmla="*/ 871838 w 1261746"/>
              <a:gd name="connsiteY237" fmla="*/ 177349 h 659131"/>
              <a:gd name="connsiteX238" fmla="*/ 843377 w 1261746"/>
              <a:gd name="connsiteY238" fmla="*/ 148897 h 659131"/>
              <a:gd name="connsiteX239" fmla="*/ 871838 w 1261746"/>
              <a:gd name="connsiteY239" fmla="*/ 120445 h 659131"/>
              <a:gd name="connsiteX240" fmla="*/ 751356 w 1261746"/>
              <a:gd name="connsiteY240" fmla="*/ 120445 h 659131"/>
              <a:gd name="connsiteX241" fmla="*/ 779817 w 1261746"/>
              <a:gd name="connsiteY241" fmla="*/ 148897 h 659131"/>
              <a:gd name="connsiteX242" fmla="*/ 751356 w 1261746"/>
              <a:gd name="connsiteY242" fmla="*/ 177349 h 659131"/>
              <a:gd name="connsiteX243" fmla="*/ 722895 w 1261746"/>
              <a:gd name="connsiteY243" fmla="*/ 148897 h 659131"/>
              <a:gd name="connsiteX244" fmla="*/ 751356 w 1261746"/>
              <a:gd name="connsiteY244" fmla="*/ 120445 h 659131"/>
              <a:gd name="connsiteX245" fmla="*/ 630873 w 1261746"/>
              <a:gd name="connsiteY245" fmla="*/ 120445 h 659131"/>
              <a:gd name="connsiteX246" fmla="*/ 659334 w 1261746"/>
              <a:gd name="connsiteY246" fmla="*/ 148897 h 659131"/>
              <a:gd name="connsiteX247" fmla="*/ 630873 w 1261746"/>
              <a:gd name="connsiteY247" fmla="*/ 177349 h 659131"/>
              <a:gd name="connsiteX248" fmla="*/ 602412 w 1261746"/>
              <a:gd name="connsiteY248" fmla="*/ 148897 h 659131"/>
              <a:gd name="connsiteX249" fmla="*/ 630873 w 1261746"/>
              <a:gd name="connsiteY249" fmla="*/ 120445 h 659131"/>
              <a:gd name="connsiteX250" fmla="*/ 510391 w 1261746"/>
              <a:gd name="connsiteY250" fmla="*/ 120445 h 659131"/>
              <a:gd name="connsiteX251" fmla="*/ 538852 w 1261746"/>
              <a:gd name="connsiteY251" fmla="*/ 148897 h 659131"/>
              <a:gd name="connsiteX252" fmla="*/ 510391 w 1261746"/>
              <a:gd name="connsiteY252" fmla="*/ 177349 h 659131"/>
              <a:gd name="connsiteX253" fmla="*/ 481930 w 1261746"/>
              <a:gd name="connsiteY253" fmla="*/ 148897 h 659131"/>
              <a:gd name="connsiteX254" fmla="*/ 510391 w 1261746"/>
              <a:gd name="connsiteY254" fmla="*/ 120445 h 659131"/>
              <a:gd name="connsiteX255" fmla="*/ 389908 w 1261746"/>
              <a:gd name="connsiteY255" fmla="*/ 120445 h 659131"/>
              <a:gd name="connsiteX256" fmla="*/ 418369 w 1261746"/>
              <a:gd name="connsiteY256" fmla="*/ 148897 h 659131"/>
              <a:gd name="connsiteX257" fmla="*/ 389908 w 1261746"/>
              <a:gd name="connsiteY257" fmla="*/ 177349 h 659131"/>
              <a:gd name="connsiteX258" fmla="*/ 361447 w 1261746"/>
              <a:gd name="connsiteY258" fmla="*/ 148897 h 659131"/>
              <a:gd name="connsiteX259" fmla="*/ 389908 w 1261746"/>
              <a:gd name="connsiteY259" fmla="*/ 120445 h 659131"/>
              <a:gd name="connsiteX260" fmla="*/ 269426 w 1261746"/>
              <a:gd name="connsiteY260" fmla="*/ 120445 h 659131"/>
              <a:gd name="connsiteX261" fmla="*/ 297887 w 1261746"/>
              <a:gd name="connsiteY261" fmla="*/ 148897 h 659131"/>
              <a:gd name="connsiteX262" fmla="*/ 269426 w 1261746"/>
              <a:gd name="connsiteY262" fmla="*/ 177349 h 659131"/>
              <a:gd name="connsiteX263" fmla="*/ 240965 w 1261746"/>
              <a:gd name="connsiteY263" fmla="*/ 148897 h 659131"/>
              <a:gd name="connsiteX264" fmla="*/ 269426 w 1261746"/>
              <a:gd name="connsiteY264" fmla="*/ 120445 h 659131"/>
              <a:gd name="connsiteX265" fmla="*/ 148943 w 1261746"/>
              <a:gd name="connsiteY265" fmla="*/ 120445 h 659131"/>
              <a:gd name="connsiteX266" fmla="*/ 177404 w 1261746"/>
              <a:gd name="connsiteY266" fmla="*/ 148897 h 659131"/>
              <a:gd name="connsiteX267" fmla="*/ 148943 w 1261746"/>
              <a:gd name="connsiteY267" fmla="*/ 177349 h 659131"/>
              <a:gd name="connsiteX268" fmla="*/ 120482 w 1261746"/>
              <a:gd name="connsiteY268" fmla="*/ 148897 h 659131"/>
              <a:gd name="connsiteX269" fmla="*/ 148943 w 1261746"/>
              <a:gd name="connsiteY269" fmla="*/ 120445 h 659131"/>
              <a:gd name="connsiteX270" fmla="*/ 28461 w 1261746"/>
              <a:gd name="connsiteY270" fmla="*/ 120445 h 659131"/>
              <a:gd name="connsiteX271" fmla="*/ 56922 w 1261746"/>
              <a:gd name="connsiteY271" fmla="*/ 148897 h 659131"/>
              <a:gd name="connsiteX272" fmla="*/ 28461 w 1261746"/>
              <a:gd name="connsiteY272" fmla="*/ 177349 h 659131"/>
              <a:gd name="connsiteX273" fmla="*/ 0 w 1261746"/>
              <a:gd name="connsiteY273" fmla="*/ 148897 h 659131"/>
              <a:gd name="connsiteX274" fmla="*/ 28461 w 1261746"/>
              <a:gd name="connsiteY274" fmla="*/ 120445 h 659131"/>
              <a:gd name="connsiteX275" fmla="*/ 1233285 w 1261746"/>
              <a:gd name="connsiteY275" fmla="*/ 0 h 659131"/>
              <a:gd name="connsiteX276" fmla="*/ 1261746 w 1261746"/>
              <a:gd name="connsiteY276" fmla="*/ 28452 h 659131"/>
              <a:gd name="connsiteX277" fmla="*/ 1233285 w 1261746"/>
              <a:gd name="connsiteY277" fmla="*/ 56904 h 659131"/>
              <a:gd name="connsiteX278" fmla="*/ 1204824 w 1261746"/>
              <a:gd name="connsiteY278" fmla="*/ 28452 h 659131"/>
              <a:gd name="connsiteX279" fmla="*/ 1233285 w 1261746"/>
              <a:gd name="connsiteY279" fmla="*/ 0 h 659131"/>
              <a:gd name="connsiteX280" fmla="*/ 1112803 w 1261746"/>
              <a:gd name="connsiteY280" fmla="*/ 0 h 659131"/>
              <a:gd name="connsiteX281" fmla="*/ 1141264 w 1261746"/>
              <a:gd name="connsiteY281" fmla="*/ 28452 h 659131"/>
              <a:gd name="connsiteX282" fmla="*/ 1112803 w 1261746"/>
              <a:gd name="connsiteY282" fmla="*/ 56904 h 659131"/>
              <a:gd name="connsiteX283" fmla="*/ 1084342 w 1261746"/>
              <a:gd name="connsiteY283" fmla="*/ 28452 h 659131"/>
              <a:gd name="connsiteX284" fmla="*/ 1112803 w 1261746"/>
              <a:gd name="connsiteY284" fmla="*/ 0 h 659131"/>
              <a:gd name="connsiteX285" fmla="*/ 992320 w 1261746"/>
              <a:gd name="connsiteY285" fmla="*/ 0 h 659131"/>
              <a:gd name="connsiteX286" fmla="*/ 1020781 w 1261746"/>
              <a:gd name="connsiteY286" fmla="*/ 28452 h 659131"/>
              <a:gd name="connsiteX287" fmla="*/ 992320 w 1261746"/>
              <a:gd name="connsiteY287" fmla="*/ 56904 h 659131"/>
              <a:gd name="connsiteX288" fmla="*/ 963859 w 1261746"/>
              <a:gd name="connsiteY288" fmla="*/ 28452 h 659131"/>
              <a:gd name="connsiteX289" fmla="*/ 992320 w 1261746"/>
              <a:gd name="connsiteY289" fmla="*/ 0 h 659131"/>
              <a:gd name="connsiteX290" fmla="*/ 871838 w 1261746"/>
              <a:gd name="connsiteY290" fmla="*/ 0 h 659131"/>
              <a:gd name="connsiteX291" fmla="*/ 900299 w 1261746"/>
              <a:gd name="connsiteY291" fmla="*/ 28452 h 659131"/>
              <a:gd name="connsiteX292" fmla="*/ 871838 w 1261746"/>
              <a:gd name="connsiteY292" fmla="*/ 56904 h 659131"/>
              <a:gd name="connsiteX293" fmla="*/ 843377 w 1261746"/>
              <a:gd name="connsiteY293" fmla="*/ 28452 h 659131"/>
              <a:gd name="connsiteX294" fmla="*/ 871838 w 1261746"/>
              <a:gd name="connsiteY294" fmla="*/ 0 h 659131"/>
              <a:gd name="connsiteX295" fmla="*/ 751356 w 1261746"/>
              <a:gd name="connsiteY295" fmla="*/ 0 h 659131"/>
              <a:gd name="connsiteX296" fmla="*/ 779817 w 1261746"/>
              <a:gd name="connsiteY296" fmla="*/ 28452 h 659131"/>
              <a:gd name="connsiteX297" fmla="*/ 751356 w 1261746"/>
              <a:gd name="connsiteY297" fmla="*/ 56904 h 659131"/>
              <a:gd name="connsiteX298" fmla="*/ 722895 w 1261746"/>
              <a:gd name="connsiteY298" fmla="*/ 28452 h 659131"/>
              <a:gd name="connsiteX299" fmla="*/ 751356 w 1261746"/>
              <a:gd name="connsiteY299" fmla="*/ 0 h 659131"/>
              <a:gd name="connsiteX300" fmla="*/ 630873 w 1261746"/>
              <a:gd name="connsiteY300" fmla="*/ 0 h 659131"/>
              <a:gd name="connsiteX301" fmla="*/ 659334 w 1261746"/>
              <a:gd name="connsiteY301" fmla="*/ 28452 h 659131"/>
              <a:gd name="connsiteX302" fmla="*/ 630873 w 1261746"/>
              <a:gd name="connsiteY302" fmla="*/ 56904 h 659131"/>
              <a:gd name="connsiteX303" fmla="*/ 602412 w 1261746"/>
              <a:gd name="connsiteY303" fmla="*/ 28452 h 659131"/>
              <a:gd name="connsiteX304" fmla="*/ 630873 w 1261746"/>
              <a:gd name="connsiteY304" fmla="*/ 0 h 659131"/>
              <a:gd name="connsiteX305" fmla="*/ 510391 w 1261746"/>
              <a:gd name="connsiteY305" fmla="*/ 0 h 659131"/>
              <a:gd name="connsiteX306" fmla="*/ 538852 w 1261746"/>
              <a:gd name="connsiteY306" fmla="*/ 28452 h 659131"/>
              <a:gd name="connsiteX307" fmla="*/ 510391 w 1261746"/>
              <a:gd name="connsiteY307" fmla="*/ 56904 h 659131"/>
              <a:gd name="connsiteX308" fmla="*/ 481930 w 1261746"/>
              <a:gd name="connsiteY308" fmla="*/ 28452 h 659131"/>
              <a:gd name="connsiteX309" fmla="*/ 510391 w 1261746"/>
              <a:gd name="connsiteY309" fmla="*/ 0 h 659131"/>
              <a:gd name="connsiteX310" fmla="*/ 389908 w 1261746"/>
              <a:gd name="connsiteY310" fmla="*/ 0 h 659131"/>
              <a:gd name="connsiteX311" fmla="*/ 418369 w 1261746"/>
              <a:gd name="connsiteY311" fmla="*/ 28452 h 659131"/>
              <a:gd name="connsiteX312" fmla="*/ 389908 w 1261746"/>
              <a:gd name="connsiteY312" fmla="*/ 56904 h 659131"/>
              <a:gd name="connsiteX313" fmla="*/ 361447 w 1261746"/>
              <a:gd name="connsiteY313" fmla="*/ 28452 h 659131"/>
              <a:gd name="connsiteX314" fmla="*/ 389908 w 1261746"/>
              <a:gd name="connsiteY314" fmla="*/ 0 h 659131"/>
              <a:gd name="connsiteX315" fmla="*/ 269426 w 1261746"/>
              <a:gd name="connsiteY315" fmla="*/ 0 h 659131"/>
              <a:gd name="connsiteX316" fmla="*/ 297887 w 1261746"/>
              <a:gd name="connsiteY316" fmla="*/ 28452 h 659131"/>
              <a:gd name="connsiteX317" fmla="*/ 269426 w 1261746"/>
              <a:gd name="connsiteY317" fmla="*/ 56904 h 659131"/>
              <a:gd name="connsiteX318" fmla="*/ 240965 w 1261746"/>
              <a:gd name="connsiteY318" fmla="*/ 28452 h 659131"/>
              <a:gd name="connsiteX319" fmla="*/ 269426 w 1261746"/>
              <a:gd name="connsiteY319" fmla="*/ 0 h 659131"/>
              <a:gd name="connsiteX320" fmla="*/ 148943 w 1261746"/>
              <a:gd name="connsiteY320" fmla="*/ 0 h 659131"/>
              <a:gd name="connsiteX321" fmla="*/ 177404 w 1261746"/>
              <a:gd name="connsiteY321" fmla="*/ 28452 h 659131"/>
              <a:gd name="connsiteX322" fmla="*/ 148943 w 1261746"/>
              <a:gd name="connsiteY322" fmla="*/ 56904 h 659131"/>
              <a:gd name="connsiteX323" fmla="*/ 120482 w 1261746"/>
              <a:gd name="connsiteY323" fmla="*/ 28452 h 659131"/>
              <a:gd name="connsiteX324" fmla="*/ 148943 w 1261746"/>
              <a:gd name="connsiteY324" fmla="*/ 0 h 659131"/>
              <a:gd name="connsiteX325" fmla="*/ 28461 w 1261746"/>
              <a:gd name="connsiteY325" fmla="*/ 0 h 659131"/>
              <a:gd name="connsiteX326" fmla="*/ 56922 w 1261746"/>
              <a:gd name="connsiteY326" fmla="*/ 28452 h 659131"/>
              <a:gd name="connsiteX327" fmla="*/ 28461 w 1261746"/>
              <a:gd name="connsiteY327" fmla="*/ 56904 h 659131"/>
              <a:gd name="connsiteX328" fmla="*/ 0 w 1261746"/>
              <a:gd name="connsiteY328" fmla="*/ 28452 h 659131"/>
              <a:gd name="connsiteX329" fmla="*/ 28461 w 1261746"/>
              <a:gd name="connsiteY329" fmla="*/ 0 h 65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93" name="文本框 92"/>
          <p:cNvSpPr txBox="1"/>
          <p:nvPr>
            <p:custDataLst>
              <p:tags r:id="rId4"/>
            </p:custDataLst>
          </p:nvPr>
        </p:nvSpPr>
        <p:spPr>
          <a:xfrm>
            <a:off x="568325" y="2072005"/>
            <a:ext cx="10852150" cy="3609975"/>
          </a:xfrm>
          <a:prstGeom prst="rect">
            <a:avLst/>
          </a:prstGeom>
          <a:noFill/>
        </p:spPr>
        <p:txBody>
          <a:bodyPr wrap="square" lIns="90000" tIns="46800" rIns="90000" bIns="46800" rtlCol="0" anchor="ctr" anchorCtr="0">
            <a:normAutofit lnSpcReduction="10000"/>
          </a:bodyPr>
          <a:lstStyle>
            <a:defPPr>
              <a:defRPr lang="zh-CN"/>
            </a:defPPr>
            <a:lvl1pPr fontAlgn="auto">
              <a:lnSpc>
                <a:spcPct val="130000"/>
              </a:lnSpc>
              <a:spcAft>
                <a:spcPts val="1000"/>
              </a:spcAft>
              <a:defRPr sz="1600" spc="150"/>
            </a:lvl1pPr>
          </a:lstStyle>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盈亏同源</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是投资中最核心的规律之一：所有盈利的根源，本质上都是对</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风险</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的合理补偿；而所有亏损的根源，都是对</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风险</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的误判或忽视。</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100" spc="150">
                <a:solidFill>
                  <a:schemeClr val="lt1"/>
                </a:solidFill>
                <a:uFillTx/>
                <a:latin typeface="Arial" panose="020B0604020202020204" pitchFamily="34" charset="0"/>
                <a:ea typeface="微软雅黑" panose="020B0503020204020204" pitchFamily="34" charset="-122"/>
              </a:rPr>
              <a:t>1. </a:t>
            </a:r>
            <a:r>
              <a:rPr lang="zh-CN" altLang="en-US" sz="1100" spc="150">
                <a:solidFill>
                  <a:schemeClr val="lt1"/>
                </a:solidFill>
                <a:uFillTx/>
                <a:latin typeface="Arial" panose="020B0604020202020204" pitchFamily="34" charset="0"/>
                <a:ea typeface="微软雅黑" panose="020B0503020204020204" pitchFamily="34" charset="-122"/>
              </a:rPr>
              <a:t>盈亏同源的底层逻辑：风险与收益成正比</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股市中没有</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低风险高效率</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的好事，不同资产的收益水平，本质上是对其风险的定价：</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高波动板块（如</a:t>
            </a:r>
            <a:r>
              <a:rPr lang="en-US" altLang="zh-CN" sz="1100" spc="150">
                <a:solidFill>
                  <a:schemeClr val="lt1"/>
                </a:solidFill>
                <a:uFillTx/>
                <a:latin typeface="Arial" panose="020B0604020202020204" pitchFamily="34" charset="0"/>
                <a:ea typeface="微软雅黑" panose="020B0503020204020204" pitchFamily="34" charset="-122"/>
              </a:rPr>
              <a:t> AI</a:t>
            </a:r>
            <a:r>
              <a:rPr lang="zh-CN" altLang="en-US" sz="1100" spc="150">
                <a:solidFill>
                  <a:schemeClr val="lt1"/>
                </a:solidFill>
                <a:uFillTx/>
                <a:latin typeface="Arial" panose="020B0604020202020204" pitchFamily="34" charset="0"/>
                <a:ea typeface="微软雅黑" panose="020B0503020204020204" pitchFamily="34" charset="-122"/>
              </a:rPr>
              <a:t>、半导体、新能源）：可能带来</a:t>
            </a:r>
            <a:r>
              <a:rPr lang="en-US" altLang="zh-CN" sz="1100" spc="150">
                <a:solidFill>
                  <a:schemeClr val="lt1"/>
                </a:solidFill>
                <a:uFillTx/>
                <a:latin typeface="Arial" panose="020B0604020202020204" pitchFamily="34" charset="0"/>
                <a:ea typeface="微软雅黑" panose="020B0503020204020204" pitchFamily="34" charset="-122"/>
              </a:rPr>
              <a:t> 50% </a:t>
            </a:r>
            <a:r>
              <a:rPr lang="zh-CN" altLang="en-US" sz="1100" spc="150">
                <a:solidFill>
                  <a:schemeClr val="lt1"/>
                </a:solidFill>
                <a:uFillTx/>
                <a:latin typeface="Arial" panose="020B0604020202020204" pitchFamily="34" charset="0"/>
                <a:ea typeface="微软雅黑" panose="020B0503020204020204" pitchFamily="34" charset="-122"/>
              </a:rPr>
              <a:t>以上的年度收益，但也可能出现</a:t>
            </a:r>
            <a:r>
              <a:rPr lang="en-US" altLang="zh-CN" sz="1100" spc="150">
                <a:solidFill>
                  <a:schemeClr val="lt1"/>
                </a:solidFill>
                <a:uFillTx/>
                <a:latin typeface="Arial" panose="020B0604020202020204" pitchFamily="34" charset="0"/>
                <a:ea typeface="微软雅黑" panose="020B0503020204020204" pitchFamily="34" charset="-122"/>
              </a:rPr>
              <a:t> 30% </a:t>
            </a:r>
            <a:r>
              <a:rPr lang="zh-CN" altLang="en-US" sz="1100" spc="150">
                <a:solidFill>
                  <a:schemeClr val="lt1"/>
                </a:solidFill>
                <a:uFillTx/>
                <a:latin typeface="Arial" panose="020B0604020202020204" pitchFamily="34" charset="0"/>
                <a:ea typeface="微软雅黑" panose="020B0503020204020204" pitchFamily="34" charset="-122"/>
              </a:rPr>
              <a:t>以上的回调</a:t>
            </a:r>
            <a:r>
              <a:rPr lang="en-US" altLang="zh-CN" sz="1100" spc="150">
                <a:solidFill>
                  <a:schemeClr val="lt1"/>
                </a:solidFill>
                <a:uFillTx/>
                <a:latin typeface="Arial" panose="020B0604020202020204" pitchFamily="34" charset="0"/>
                <a:ea typeface="微软雅黑" panose="020B0503020204020204" pitchFamily="34" charset="-122"/>
              </a:rPr>
              <a:t> —— </a:t>
            </a:r>
            <a:r>
              <a:rPr lang="zh-CN" altLang="en-US" sz="1100" spc="150">
                <a:solidFill>
                  <a:schemeClr val="lt1"/>
                </a:solidFill>
                <a:uFillTx/>
                <a:latin typeface="Arial" panose="020B0604020202020204" pitchFamily="34" charset="0"/>
                <a:ea typeface="微软雅黑" panose="020B0503020204020204" pitchFamily="34" charset="-122"/>
              </a:rPr>
              <a:t>盈利来自对</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技术突破、行业增长</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等不确定性的预判，亏损则来自</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技术落地不及预期、行业竞争加剧</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等风险；</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低波动板块（如银行、公用事业、高股息蓝筹）：年化收益可能只有</a:t>
            </a:r>
            <a:r>
              <a:rPr lang="en-US" altLang="zh-CN" sz="1100" spc="150">
                <a:solidFill>
                  <a:schemeClr val="lt1"/>
                </a:solidFill>
                <a:uFillTx/>
                <a:latin typeface="Arial" panose="020B0604020202020204" pitchFamily="34" charset="0"/>
                <a:ea typeface="微软雅黑" panose="020B0503020204020204" pitchFamily="34" charset="-122"/>
              </a:rPr>
              <a:t> 8%-15%</a:t>
            </a:r>
            <a:r>
              <a:rPr lang="zh-CN" altLang="en-US" sz="1100" spc="150">
                <a:solidFill>
                  <a:schemeClr val="lt1"/>
                </a:solidFill>
                <a:uFillTx/>
                <a:latin typeface="Arial" panose="020B0604020202020204" pitchFamily="34" charset="0"/>
                <a:ea typeface="微软雅黑" panose="020B0503020204020204" pitchFamily="34" charset="-122"/>
              </a:rPr>
              <a:t>，但回调幅度通常不超过</a:t>
            </a:r>
            <a:r>
              <a:rPr lang="en-US" altLang="zh-CN" sz="1100" spc="150">
                <a:solidFill>
                  <a:schemeClr val="lt1"/>
                </a:solidFill>
                <a:uFillTx/>
                <a:latin typeface="Arial" panose="020B0604020202020204" pitchFamily="34" charset="0"/>
                <a:ea typeface="微软雅黑" panose="020B0503020204020204" pitchFamily="34" charset="-122"/>
              </a:rPr>
              <a:t> 10%—— </a:t>
            </a:r>
            <a:r>
              <a:rPr lang="zh-CN" altLang="en-US" sz="1100" spc="150">
                <a:solidFill>
                  <a:schemeClr val="lt1"/>
                </a:solidFill>
                <a:uFillTx/>
                <a:latin typeface="Arial" panose="020B0604020202020204" pitchFamily="34" charset="0"/>
                <a:ea typeface="微软雅黑" panose="020B0503020204020204" pitchFamily="34" charset="-122"/>
              </a:rPr>
              <a:t>盈利来自</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稳定现金流、高股息</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的确定性，亏损则来自</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利率调整、政策变化</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等低概率风险；</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无风险资产（如国债、货币基金）：年化收益仅</a:t>
            </a:r>
            <a:r>
              <a:rPr lang="en-US" altLang="zh-CN" sz="1100" spc="150">
                <a:solidFill>
                  <a:schemeClr val="lt1"/>
                </a:solidFill>
                <a:uFillTx/>
                <a:latin typeface="Arial" panose="020B0604020202020204" pitchFamily="34" charset="0"/>
                <a:ea typeface="微软雅黑" panose="020B0503020204020204" pitchFamily="34" charset="-122"/>
              </a:rPr>
              <a:t> 2%-3%</a:t>
            </a:r>
            <a:r>
              <a:rPr lang="zh-CN" altLang="en-US" sz="1100" spc="150">
                <a:solidFill>
                  <a:schemeClr val="lt1"/>
                </a:solidFill>
                <a:uFillTx/>
                <a:latin typeface="Arial" panose="020B0604020202020204" pitchFamily="34" charset="0"/>
                <a:ea typeface="微软雅黑" panose="020B0503020204020204" pitchFamily="34" charset="-122"/>
              </a:rPr>
              <a:t>，几乎没有波动</a:t>
            </a:r>
            <a:r>
              <a:rPr lang="en-US" altLang="zh-CN" sz="1100" spc="150">
                <a:solidFill>
                  <a:schemeClr val="lt1"/>
                </a:solidFill>
                <a:uFillTx/>
                <a:latin typeface="Arial" panose="020B0604020202020204" pitchFamily="34" charset="0"/>
                <a:ea typeface="微软雅黑" panose="020B0503020204020204" pitchFamily="34" charset="-122"/>
              </a:rPr>
              <a:t> —— </a:t>
            </a:r>
            <a:r>
              <a:rPr lang="zh-CN" altLang="en-US" sz="1100" spc="150">
                <a:solidFill>
                  <a:schemeClr val="lt1"/>
                </a:solidFill>
                <a:uFillTx/>
                <a:latin typeface="Arial" panose="020B0604020202020204" pitchFamily="34" charset="0"/>
                <a:ea typeface="微软雅黑" panose="020B0503020204020204" pitchFamily="34" charset="-122"/>
              </a:rPr>
              <a:t>盈利来自</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本金安全</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，但放弃了资产增值的可能。</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100" spc="150">
                <a:solidFill>
                  <a:schemeClr val="lt1"/>
                </a:solidFill>
                <a:uFillTx/>
                <a:latin typeface="Arial" panose="020B0604020202020204" pitchFamily="34" charset="0"/>
                <a:ea typeface="微软雅黑" panose="020B0503020204020204" pitchFamily="34" charset="-122"/>
              </a:rPr>
              <a:t>2. </a:t>
            </a:r>
            <a:r>
              <a:rPr lang="zh-CN" altLang="en-US" sz="1100" spc="150">
                <a:solidFill>
                  <a:schemeClr val="lt1"/>
                </a:solidFill>
                <a:uFillTx/>
                <a:latin typeface="Arial" panose="020B0604020202020204" pitchFamily="34" charset="0"/>
                <a:ea typeface="微软雅黑" panose="020B0503020204020204" pitchFamily="34" charset="-122"/>
              </a:rPr>
              <a:t>盈亏同源的现实启示：接受风险，才能拥抱收益</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100" spc="150">
                <a:solidFill>
                  <a:schemeClr val="lt1"/>
                </a:solidFill>
                <a:uFillTx/>
                <a:latin typeface="Arial" panose="020B0604020202020204" pitchFamily="34" charset="0"/>
                <a:ea typeface="微软雅黑" panose="020B0503020204020204" pitchFamily="34" charset="-122"/>
              </a:rPr>
              <a:t>很多投资者的误区是</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只想要盈利，不想要风险</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上涨时庆幸自己</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选对了</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，下跌时抱怨</a:t>
            </a:r>
            <a:r>
              <a:rPr lang="en-US" altLang="zh-CN" sz="1100" spc="150">
                <a:solidFill>
                  <a:schemeClr val="lt1"/>
                </a:solidFill>
                <a:uFillTx/>
                <a:latin typeface="Arial" panose="020B0604020202020204" pitchFamily="34" charset="0"/>
                <a:ea typeface="微软雅黑" panose="020B0503020204020204" pitchFamily="34" charset="-122"/>
              </a:rPr>
              <a:t> “</a:t>
            </a:r>
            <a:r>
              <a:rPr lang="zh-CN" altLang="en-US" sz="1100" spc="150">
                <a:solidFill>
                  <a:schemeClr val="lt1"/>
                </a:solidFill>
                <a:uFillTx/>
                <a:latin typeface="Arial" panose="020B0604020202020204" pitchFamily="34" charset="0"/>
                <a:ea typeface="微软雅黑" panose="020B0503020204020204" pitchFamily="34" charset="-122"/>
              </a:rPr>
              <a:t>市场不公</a:t>
            </a:r>
            <a:r>
              <a:rPr lang="en-US" altLang="zh-CN" sz="1100" spc="150">
                <a:solidFill>
                  <a:schemeClr val="lt1"/>
                </a:solidFill>
                <a:uFillTx/>
                <a:latin typeface="Arial" panose="020B0604020202020204" pitchFamily="34" charset="0"/>
                <a:ea typeface="微软雅黑" panose="020B0503020204020204" pitchFamily="34" charset="-122"/>
              </a:rPr>
              <a:t>”</a:t>
            </a:r>
            <a:r>
              <a:rPr lang="zh-CN" altLang="en-US" sz="1100" spc="150">
                <a:solidFill>
                  <a:schemeClr val="lt1"/>
                </a:solidFill>
                <a:uFillTx/>
                <a:latin typeface="Arial" panose="020B0604020202020204" pitchFamily="34" charset="0"/>
                <a:ea typeface="微软雅黑" panose="020B0503020204020204" pitchFamily="34" charset="-122"/>
              </a:rPr>
              <a:t>，却忘了：正是因为承担了下跌的风险，才有可能获得上涨的收益。</a:t>
            </a:r>
            <a:endParaRPr lang="zh-CN" altLang="en-US" sz="1100" spc="150">
              <a:solidFill>
                <a:schemeClr val="lt1"/>
              </a:solidFill>
              <a:uFillTx/>
              <a:latin typeface="Arial" panose="020B0604020202020204" pitchFamily="34" charset="0"/>
              <a:ea typeface="微软雅黑" panose="020B0503020204020204" pitchFamily="34" charset="-122"/>
            </a:endParaRPr>
          </a:p>
        </p:txBody>
      </p:sp>
      <p:sp>
        <p:nvSpPr>
          <p:cNvPr id="8" name="文本框 7"/>
          <p:cNvSpPr txBox="1"/>
          <p:nvPr>
            <p:custDataLst>
              <p:tags r:id="rId5"/>
            </p:custDataLst>
          </p:nvPr>
        </p:nvSpPr>
        <p:spPr>
          <a:xfrm>
            <a:off x="2125345" y="130810"/>
            <a:ext cx="8162290" cy="953135"/>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盈亏同源：高效率必然伴随高风险，没有</a:t>
            </a:r>
            <a:r>
              <a:rPr lang="en-US" altLang="zh-CN" sz="2800">
                <a:solidFill>
                  <a:schemeClr val="bg1"/>
                </a:solidFill>
                <a:latin typeface="思源黑体 CN Bold" panose="020B0800000000000000" charset="-122"/>
                <a:ea typeface="思源黑体 CN Bold" panose="020B0800000000000000" charset="-122"/>
              </a:rPr>
              <a:t> “</a:t>
            </a:r>
            <a:r>
              <a:rPr lang="zh-CN" altLang="en-US" sz="2800">
                <a:solidFill>
                  <a:schemeClr val="bg1"/>
                </a:solidFill>
                <a:latin typeface="思源黑体 CN Bold" panose="020B0800000000000000" charset="-122"/>
                <a:ea typeface="思源黑体 CN Bold" panose="020B0800000000000000" charset="-122"/>
              </a:rPr>
              <a:t>无风险的暴利</a:t>
            </a:r>
            <a:r>
              <a:rPr lang="en-US" altLang="zh-CN" sz="2800">
                <a:solidFill>
                  <a:schemeClr val="bg1"/>
                </a:solidFill>
                <a:latin typeface="思源黑体 CN Bold" panose="020B0800000000000000" charset="-122"/>
                <a:ea typeface="思源黑体 CN Bold" panose="020B0800000000000000" charset="-122"/>
              </a:rPr>
              <a:t>”</a:t>
            </a:r>
            <a:endParaRPr lang="en-US" altLang="zh-CN" sz="2800">
              <a:solidFill>
                <a:schemeClr val="bg1"/>
              </a:solidFill>
              <a:latin typeface="思源黑体 CN Bold" panose="020B0800000000000000" charset="-122"/>
              <a:ea typeface="思源黑体 CN Bold" panose="020B0800000000000000" charset="-122"/>
            </a:endParaRPr>
          </a:p>
        </p:txBody>
      </p:sp>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易中天</a:t>
            </a: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，是怎么炼成的？</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3" name="图片 2"/>
          <p:cNvPicPr>
            <a:picLocks noChangeAspect="1"/>
          </p:cNvPicPr>
          <p:nvPr/>
        </p:nvPicPr>
        <p:blipFill>
          <a:blip r:embed="rId2"/>
          <a:stretch>
            <a:fillRect/>
          </a:stretch>
        </p:blipFill>
        <p:spPr>
          <a:xfrm>
            <a:off x="175260" y="828675"/>
            <a:ext cx="6245225" cy="3728085"/>
          </a:xfrm>
          <a:prstGeom prst="rect">
            <a:avLst/>
          </a:prstGeom>
        </p:spPr>
      </p:pic>
      <p:pic>
        <p:nvPicPr>
          <p:cNvPr id="4" name="图片 3"/>
          <p:cNvPicPr>
            <a:picLocks noChangeAspect="1"/>
          </p:cNvPicPr>
          <p:nvPr/>
        </p:nvPicPr>
        <p:blipFill>
          <a:blip r:embed="rId3"/>
          <a:stretch>
            <a:fillRect/>
          </a:stretch>
        </p:blipFill>
        <p:spPr>
          <a:xfrm>
            <a:off x="6541135" y="1114425"/>
            <a:ext cx="5458460" cy="3258185"/>
          </a:xfrm>
          <a:prstGeom prst="rect">
            <a:avLst/>
          </a:prstGeom>
        </p:spPr>
      </p:pic>
      <p:pic>
        <p:nvPicPr>
          <p:cNvPr id="5" name="图片 4"/>
          <p:cNvPicPr>
            <a:picLocks noChangeAspect="1"/>
          </p:cNvPicPr>
          <p:nvPr/>
        </p:nvPicPr>
        <p:blipFill>
          <a:blip r:embed="rId4"/>
          <a:stretch>
            <a:fillRect/>
          </a:stretch>
        </p:blipFill>
        <p:spPr>
          <a:xfrm>
            <a:off x="3515995" y="3384550"/>
            <a:ext cx="5159375" cy="3079750"/>
          </a:xfrm>
          <a:prstGeom prst="rect">
            <a:avLst/>
          </a:prstGeom>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猎手掘金，受伤模型</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认识季度盈亏线</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6" name="图片 5"/>
          <p:cNvPicPr/>
          <p:nvPr/>
        </p:nvPicPr>
        <p:blipFill>
          <a:blip r:embed="rId2"/>
          <a:stretch>
            <a:fillRect/>
          </a:stretch>
        </p:blipFill>
        <p:spPr>
          <a:xfrm>
            <a:off x="306070" y="868045"/>
            <a:ext cx="8727440" cy="5501005"/>
          </a:xfrm>
          <a:prstGeom prst="rect">
            <a:avLst/>
          </a:prstGeom>
        </p:spPr>
      </p:pic>
      <p:sp>
        <p:nvSpPr>
          <p:cNvPr id="2" name="文本框 1"/>
          <p:cNvSpPr txBox="1"/>
          <p:nvPr/>
        </p:nvSpPr>
        <p:spPr>
          <a:xfrm>
            <a:off x="9225915" y="2813685"/>
            <a:ext cx="2845435" cy="1229995"/>
          </a:xfrm>
          <a:prstGeom prst="rect">
            <a:avLst/>
          </a:prstGeom>
        </p:spPr>
        <p:txBody>
          <a:bodyPr wrap="square">
            <a:spAutoFit/>
          </a:bodyPr>
          <a:p>
            <a:pPr marL="0" indent="266700" algn="just">
              <a:spcBef>
                <a:spcPct val="0"/>
              </a:spcBef>
              <a:spcAft>
                <a:spcPts val="1200"/>
              </a:spcAft>
            </a:pPr>
            <a:r>
              <a:rPr lang="en-US" altLang="zh-CN" sz="1600" b="0" i="0">
                <a:solidFill>
                  <a:schemeClr val="bg1"/>
                </a:solidFill>
                <a:latin typeface="微软雅黑" panose="020B0503020204020204" pitchFamily="34" charset="-122"/>
                <a:ea typeface="微软雅黑" panose="020B0503020204020204" pitchFamily="34" charset="-122"/>
              </a:rPr>
              <a:t>1</a:t>
            </a:r>
            <a:r>
              <a:rPr lang="zh-CN" altLang="en-US" sz="1600" b="0" i="0">
                <a:solidFill>
                  <a:schemeClr val="bg1"/>
                </a:solidFill>
                <a:latin typeface="微软雅黑" panose="020B0503020204020204" pitchFamily="34" charset="-122"/>
                <a:ea typeface="微软雅黑" panose="020B0503020204020204" pitchFamily="34" charset="-122"/>
              </a:rPr>
              <a:t>、如何确定是主力还是散户买的多</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en-US" altLang="zh-CN" sz="1600" b="0" i="0">
                <a:solidFill>
                  <a:schemeClr val="bg1"/>
                </a:solidFill>
                <a:latin typeface="微软雅黑" panose="020B0503020204020204" pitchFamily="34" charset="-122"/>
                <a:ea typeface="微软雅黑" panose="020B0503020204020204" pitchFamily="34" charset="-122"/>
              </a:rPr>
              <a:t>2</a:t>
            </a:r>
            <a:r>
              <a:rPr lang="zh-CN" altLang="en-US" sz="1600" b="0" i="0">
                <a:solidFill>
                  <a:schemeClr val="bg1"/>
                </a:solidFill>
                <a:latin typeface="微软雅黑" panose="020B0503020204020204" pitchFamily="34" charset="-122"/>
                <a:ea typeface="微软雅黑" panose="020B0503020204020204" pitchFamily="34" charset="-122"/>
              </a:rPr>
              <a:t>、受伤极限位置是多少，主力受伤多少我们可以去抄底</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运用滚动净利润，识别谁的成本</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7" name="图片 6"/>
          <p:cNvPicPr/>
          <p:nvPr/>
        </p:nvPicPr>
        <p:blipFill>
          <a:blip r:embed="rId2"/>
          <a:stretch>
            <a:fillRect/>
          </a:stretch>
        </p:blipFill>
        <p:spPr>
          <a:xfrm>
            <a:off x="553720" y="1440815"/>
            <a:ext cx="7368540" cy="4432935"/>
          </a:xfrm>
          <a:prstGeom prst="rect">
            <a:avLst/>
          </a:prstGeom>
        </p:spPr>
      </p:pic>
      <p:sp>
        <p:nvSpPr>
          <p:cNvPr id="9" name="文本框 8"/>
          <p:cNvSpPr txBox="1"/>
          <p:nvPr/>
        </p:nvSpPr>
        <p:spPr>
          <a:xfrm>
            <a:off x="8330565" y="2813685"/>
            <a:ext cx="2845435" cy="1322070"/>
          </a:xfrm>
          <a:prstGeom prst="rect">
            <a:avLst/>
          </a:prstGeom>
        </p:spPr>
        <p:txBody>
          <a:bodyPr wrap="square">
            <a:spAutoFit/>
          </a:bodyPr>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一般滚动净利润持续增长的个股基本面不会很差，也很容易吸引机构资金入驻，一旦个股挖出黄金坑，跌出蓝色区域就会是一个非常好的机会。</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特别提醒：绩差股，要提防不断新低</a:t>
            </a:r>
            <a:endParaRPr lang="zh-CN" altLang="en-US" sz="2800">
              <a:solidFill>
                <a:schemeClr val="bg1"/>
              </a:solidFill>
              <a:latin typeface="思源黑体 CN Bold" panose="020B0800000000000000" charset="-122"/>
              <a:ea typeface="思源黑体 CN Bold" panose="020B0800000000000000" charset="-122"/>
            </a:endParaRPr>
          </a:p>
        </p:txBody>
      </p:sp>
      <p:sp>
        <p:nvSpPr>
          <p:cNvPr id="9" name="文本框 8"/>
          <p:cNvSpPr txBox="1"/>
          <p:nvPr/>
        </p:nvSpPr>
        <p:spPr>
          <a:xfrm>
            <a:off x="8330565" y="2813685"/>
            <a:ext cx="2845435" cy="1076325"/>
          </a:xfrm>
          <a:prstGeom prst="rect">
            <a:avLst/>
          </a:prstGeom>
        </p:spPr>
        <p:txBody>
          <a:bodyPr wrap="square">
            <a:spAutoFit/>
          </a:bodyPr>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业绩差的是不能盲目做蓝色区域的，虽然不是百分百，但大概率大部分的个股走势是这种状态的。</a:t>
            </a:r>
            <a:endParaRPr lang="zh-CN" altLang="en-US" sz="1600" b="0" i="0">
              <a:solidFill>
                <a:schemeClr val="bg1"/>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2"/>
          <a:stretch>
            <a:fillRect/>
          </a:stretch>
        </p:blipFill>
        <p:spPr>
          <a:xfrm>
            <a:off x="539115" y="1018540"/>
            <a:ext cx="7361555" cy="512191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底部区域，季度盈亏</a:t>
            </a:r>
            <a:r>
              <a:rPr lang="en-US" altLang="zh-CN" sz="2800">
                <a:solidFill>
                  <a:schemeClr val="bg1"/>
                </a:solidFill>
                <a:latin typeface="思源黑体 CN Bold" panose="020B0800000000000000" charset="-122"/>
                <a:ea typeface="思源黑体 CN Bold" panose="020B0800000000000000" charset="-122"/>
              </a:rPr>
              <a:t>-25</a:t>
            </a:r>
            <a:r>
              <a:rPr lang="zh-CN" altLang="en-US" sz="2800">
                <a:solidFill>
                  <a:schemeClr val="bg1"/>
                </a:solidFill>
                <a:latin typeface="思源黑体 CN Bold" panose="020B0800000000000000" charset="-122"/>
                <a:ea typeface="思源黑体 CN Bold" panose="020B0800000000000000" charset="-122"/>
              </a:rPr>
              <a:t>之下</a:t>
            </a:r>
            <a:endParaRPr lang="zh-CN" altLang="en-US" sz="2800">
              <a:solidFill>
                <a:schemeClr val="bg1"/>
              </a:solidFill>
              <a:latin typeface="思源黑体 CN Bold" panose="020B0800000000000000" charset="-122"/>
              <a:ea typeface="思源黑体 CN Bold" panose="020B0800000000000000" charset="-122"/>
            </a:endParaRPr>
          </a:p>
        </p:txBody>
      </p:sp>
      <p:sp>
        <p:nvSpPr>
          <p:cNvPr id="9" name="文本框 8"/>
          <p:cNvSpPr txBox="1"/>
          <p:nvPr/>
        </p:nvSpPr>
        <p:spPr>
          <a:xfrm>
            <a:off x="8711565" y="2489835"/>
            <a:ext cx="2845435" cy="2061210"/>
          </a:xfrm>
          <a:prstGeom prst="rect">
            <a:avLst/>
          </a:prstGeom>
        </p:spPr>
        <p:txBody>
          <a:bodyPr wrap="square">
            <a:spAutoFit/>
          </a:bodyPr>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受伤位置大约在多少，前提他是绩优股，在个股尚未透支他业绩的阶段，季度盈亏</a:t>
            </a:r>
            <a:r>
              <a:rPr lang="en-US" altLang="zh-CN" sz="1600" b="0" i="0">
                <a:solidFill>
                  <a:schemeClr val="bg1"/>
                </a:solidFill>
                <a:latin typeface="微软雅黑" panose="020B0503020204020204" pitchFamily="34" charset="-122"/>
                <a:ea typeface="微软雅黑" panose="020B0503020204020204" pitchFamily="34" charset="-122"/>
              </a:rPr>
              <a:t>-25</a:t>
            </a:r>
            <a:r>
              <a:rPr lang="zh-CN" altLang="en-US" sz="1600" b="0" i="0">
                <a:solidFill>
                  <a:schemeClr val="bg1"/>
                </a:solidFill>
                <a:latin typeface="微软雅黑" panose="020B0503020204020204" pitchFamily="34" charset="-122"/>
                <a:ea typeface="微软雅黑" panose="020B0503020204020204" pitchFamily="34" charset="-122"/>
              </a:rPr>
              <a:t>以下会是一个很好的位置，如果想要用这个指标尽量选择在季度盈亏</a:t>
            </a:r>
            <a:r>
              <a:rPr lang="en-US" altLang="zh-CN" sz="1600" b="0" i="0">
                <a:solidFill>
                  <a:schemeClr val="bg1"/>
                </a:solidFill>
                <a:latin typeface="微软雅黑" panose="020B0503020204020204" pitchFamily="34" charset="-122"/>
                <a:ea typeface="微软雅黑" panose="020B0503020204020204" pitchFamily="34" charset="-122"/>
              </a:rPr>
              <a:t>-25</a:t>
            </a:r>
            <a:r>
              <a:rPr lang="zh-CN" altLang="en-US" sz="1600" b="0" i="0">
                <a:solidFill>
                  <a:schemeClr val="bg1"/>
                </a:solidFill>
                <a:latin typeface="微软雅黑" panose="020B0503020204020204" pitchFamily="34" charset="-122"/>
                <a:ea typeface="微软雅黑" panose="020B0503020204020204" pitchFamily="34" charset="-122"/>
              </a:rPr>
              <a:t>的时候参与或者增仓，其次考虑周日月起爆点增仓</a:t>
            </a:r>
            <a:endParaRPr lang="zh-CN" altLang="en-US" sz="1600" b="0" i="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43840" y="1238885"/>
            <a:ext cx="8382635" cy="481584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选股步骤一：智能选股</a:t>
            </a: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季度盈亏低位</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2" name="图片 1"/>
          <p:cNvPicPr>
            <a:picLocks noChangeAspect="1"/>
          </p:cNvPicPr>
          <p:nvPr/>
        </p:nvPicPr>
        <p:blipFill>
          <a:blip r:embed="rId2"/>
          <a:stretch>
            <a:fillRect/>
          </a:stretch>
        </p:blipFill>
        <p:spPr>
          <a:xfrm>
            <a:off x="1554480" y="867410"/>
            <a:ext cx="9194165" cy="548830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0" y="2767965"/>
            <a:ext cx="5080000" cy="1322070"/>
          </a:xfrm>
          <a:prstGeom prst="rect">
            <a:avLst/>
          </a:prstGeom>
        </p:spPr>
        <p:txBody>
          <a:bodyPr>
            <a:spAutoFit/>
          </a:bodyPr>
          <a:p>
            <a:r>
              <a:rPr lang="zh-CN" altLang="en-US" sz="1600">
                <a:solidFill>
                  <a:schemeClr val="bg1"/>
                </a:solidFill>
              </a:rPr>
              <a:t>在投资的世界里，“相信未来”与“理解波动”如同硬币的两面</a:t>
            </a:r>
            <a:r>
              <a:rPr lang="en-US" altLang="zh-CN" sz="1600">
                <a:solidFill>
                  <a:schemeClr val="bg1"/>
                </a:solidFill>
              </a:rPr>
              <a:t>——</a:t>
            </a:r>
            <a:r>
              <a:rPr lang="zh-CN" altLang="en-US" sz="1600">
                <a:solidFill>
                  <a:schemeClr val="bg1"/>
                </a:solidFill>
              </a:rPr>
              <a:t>缺少对未来的坚定信心，容易在市场震荡中迷失方向；忽视对波动的本质认知，又会在短期涨跌中陷入焦虑。唯有将两者辩证统一，才能在股市的潮起潮落中保持清醒，实现长期稳健的投资目标。</a:t>
            </a:r>
            <a:endParaRPr lang="zh-CN" altLang="en-US" sz="1600">
              <a:solidFill>
                <a:schemeClr val="bg1"/>
              </a:solidFill>
            </a:endParaRPr>
          </a:p>
        </p:txBody>
      </p:sp>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前言</a:t>
            </a:r>
            <a:endParaRPr lang="zh-CN" altLang="en-US" sz="2800">
              <a:solidFill>
                <a:schemeClr val="bg1"/>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选股步骤二：智能盯盘</a:t>
            </a: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滚动净利润连续增长</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3" name="图片 2"/>
          <p:cNvPicPr>
            <a:picLocks noChangeAspect="1"/>
          </p:cNvPicPr>
          <p:nvPr/>
        </p:nvPicPr>
        <p:blipFill>
          <a:blip r:embed="rId2"/>
          <a:stretch>
            <a:fillRect/>
          </a:stretch>
        </p:blipFill>
        <p:spPr>
          <a:xfrm>
            <a:off x="768350" y="1329690"/>
            <a:ext cx="10979150" cy="457708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userDrawn="1">
            <p:custDataLst>
              <p:tags r:id="rId1"/>
            </p:custDataLst>
          </p:nvPr>
        </p:nvSpPr>
        <p:spPr>
          <a:xfrm>
            <a:off x="0" y="1676400"/>
            <a:ext cx="12192000" cy="44196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2"/>
            </p:custDataLst>
          </p:nvPr>
        </p:nvSpPr>
        <p:spPr>
          <a:xfrm>
            <a:off x="914362" y="508420"/>
            <a:ext cx="10363276" cy="705451"/>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sz="4000" b="1" spc="240">
                <a:solidFill>
                  <a:schemeClr val="lt1"/>
                </a:solidFill>
                <a:uFillTx/>
                <a:latin typeface="微软雅黑" panose="020B0503020204020204" pitchFamily="34" charset="-122"/>
                <a:ea typeface="微软雅黑" panose="020B0503020204020204" pitchFamily="34" charset="-122"/>
              </a:rPr>
              <a:t>选股步骤三：精选</a:t>
            </a:r>
            <a:endParaRPr lang="zh-CN" sz="4000" b="1" spc="240">
              <a:solidFill>
                <a:schemeClr val="lt1"/>
              </a:solidFill>
              <a:uFillTx/>
              <a:latin typeface="微软雅黑" panose="020B0503020204020204" pitchFamily="34" charset="-122"/>
              <a:ea typeface="微软雅黑" panose="020B0503020204020204" pitchFamily="34" charset="-122"/>
            </a:endParaRPr>
          </a:p>
        </p:txBody>
      </p:sp>
      <p:sp>
        <p:nvSpPr>
          <p:cNvPr id="5" name="Line 2"/>
          <p:cNvSpPr>
            <a:spLocks noChangeShapeType="1"/>
          </p:cNvSpPr>
          <p:nvPr>
            <p:custDataLst>
              <p:tags r:id="rId3"/>
            </p:custDataLst>
          </p:nvPr>
        </p:nvSpPr>
        <p:spPr bwMode="auto">
          <a:xfrm>
            <a:off x="1903567" y="3788520"/>
            <a:ext cx="8385820" cy="955"/>
          </a:xfrm>
          <a:prstGeom prst="line">
            <a:avLst/>
          </a:prstGeom>
          <a:noFill/>
          <a:ln w="76200" cap="flat" cmpd="sng">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600">
                <a:solidFill>
                  <a:srgbClr val="7F7F7F"/>
                </a:solidFill>
                <a:latin typeface="Helvetica" pitchFamily="34" charset="0"/>
                <a:ea typeface="Helvetica" pitchFamily="34" charset="0"/>
                <a:cs typeface="Helvetica" pitchFamily="34" charset="0"/>
                <a:sym typeface="Helvetica" pitchFamily="34" charset="0"/>
              </a:defRPr>
            </a:lvl1pPr>
            <a:lvl2pPr defTabSz="457200">
              <a:defRPr sz="3600">
                <a:solidFill>
                  <a:srgbClr val="7F7F7F"/>
                </a:solidFill>
                <a:latin typeface="Helvetica" pitchFamily="34" charset="0"/>
                <a:ea typeface="Helvetica" pitchFamily="34" charset="0"/>
                <a:cs typeface="Helvetica" pitchFamily="34" charset="0"/>
                <a:sym typeface="Helvetica" pitchFamily="34" charset="0"/>
              </a:defRPr>
            </a:lvl2pPr>
            <a:lvl3pPr defTabSz="457200">
              <a:defRPr sz="3600">
                <a:solidFill>
                  <a:srgbClr val="7F7F7F"/>
                </a:solidFill>
                <a:latin typeface="Helvetica" pitchFamily="34" charset="0"/>
                <a:ea typeface="Helvetica" pitchFamily="34" charset="0"/>
                <a:cs typeface="Helvetica" pitchFamily="34" charset="0"/>
                <a:sym typeface="Helvetica" pitchFamily="34" charset="0"/>
              </a:defRPr>
            </a:lvl3pPr>
            <a:lvl4pPr defTabSz="457200">
              <a:defRPr sz="3600">
                <a:solidFill>
                  <a:srgbClr val="7F7F7F"/>
                </a:solidFill>
                <a:latin typeface="Helvetica" pitchFamily="34" charset="0"/>
                <a:ea typeface="Helvetica" pitchFamily="34" charset="0"/>
                <a:cs typeface="Helvetica" pitchFamily="34" charset="0"/>
                <a:sym typeface="Helvetica" pitchFamily="34" charset="0"/>
              </a:defRPr>
            </a:lvl4pPr>
            <a:lvl5pPr defTabSz="457200">
              <a:defRPr sz="3600">
                <a:solidFill>
                  <a:srgbClr val="7F7F7F"/>
                </a:solidFill>
                <a:latin typeface="Helvetica" pitchFamily="34" charset="0"/>
                <a:ea typeface="Helvetica" pitchFamily="34" charset="0"/>
                <a:cs typeface="Helvetica" pitchFamily="34" charset="0"/>
                <a:sym typeface="Helvetica" pitchFamily="34" charset="0"/>
              </a:defRPr>
            </a:lvl5pPr>
            <a:lvl6pPr marL="457200" indent="3656330" defTabSz="457200"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6pPr>
            <a:lvl7pPr marL="914400" indent="3656330" defTabSz="457200"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7pPr>
            <a:lvl8pPr marL="1371600" indent="3656330" defTabSz="457200"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8pPr>
            <a:lvl9pPr marL="1828800" indent="3656330" defTabSz="457200"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9pPr>
          </a:lstStyle>
          <a:p>
            <a:pPr defTabSz="228600"/>
            <a:endParaRPr lang="en-US" altLang="en-US" sz="600" kern="0">
              <a:solidFill>
                <a:srgbClr val="000000"/>
              </a:solidFill>
            </a:endParaRPr>
          </a:p>
        </p:txBody>
      </p:sp>
      <p:sp>
        <p:nvSpPr>
          <p:cNvPr id="2" name="AutoShape 10"/>
          <p:cNvSpPr/>
          <p:nvPr>
            <p:custDataLst>
              <p:tags r:id="rId4"/>
            </p:custDataLst>
          </p:nvPr>
        </p:nvSpPr>
        <p:spPr bwMode="auto">
          <a:xfrm>
            <a:off x="3530140" y="1972945"/>
            <a:ext cx="877242" cy="12065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dk2">
              <a:lumMod val="50000"/>
              <a:lumOff val="50000"/>
            </a:schemeClr>
          </a:solidFill>
          <a:ln>
            <a:noFill/>
          </a:ln>
          <a:effectLst/>
        </p:spPr>
        <p:txBody>
          <a:bodyPr lIns="22860" rIns="22860" anchor="ctr"/>
          <a:lstStyle>
            <a:lvl1pPr defTabSz="455295">
              <a:defRPr sz="3600">
                <a:solidFill>
                  <a:srgbClr val="7F7F7F"/>
                </a:solidFill>
                <a:latin typeface="Helvetica" pitchFamily="34" charset="0"/>
                <a:ea typeface="Helvetica" pitchFamily="34" charset="0"/>
                <a:cs typeface="Helvetica" pitchFamily="34" charset="0"/>
                <a:sym typeface="Helvetica" pitchFamily="34" charset="0"/>
              </a:defRPr>
            </a:lvl1pPr>
            <a:lvl2pPr defTabSz="455295">
              <a:defRPr sz="3600">
                <a:solidFill>
                  <a:srgbClr val="7F7F7F"/>
                </a:solidFill>
                <a:latin typeface="Helvetica" pitchFamily="34" charset="0"/>
                <a:ea typeface="Helvetica" pitchFamily="34" charset="0"/>
                <a:cs typeface="Helvetica" pitchFamily="34" charset="0"/>
                <a:sym typeface="Helvetica" pitchFamily="34" charset="0"/>
              </a:defRPr>
            </a:lvl2pPr>
            <a:lvl3pPr defTabSz="455295">
              <a:defRPr sz="3600">
                <a:solidFill>
                  <a:srgbClr val="7F7F7F"/>
                </a:solidFill>
                <a:latin typeface="Helvetica" pitchFamily="34" charset="0"/>
                <a:ea typeface="Helvetica" pitchFamily="34" charset="0"/>
                <a:cs typeface="Helvetica" pitchFamily="34" charset="0"/>
                <a:sym typeface="Helvetica" pitchFamily="34" charset="0"/>
              </a:defRPr>
            </a:lvl3pPr>
            <a:lvl4pPr defTabSz="455295">
              <a:defRPr sz="3600">
                <a:solidFill>
                  <a:srgbClr val="7F7F7F"/>
                </a:solidFill>
                <a:latin typeface="Helvetica" pitchFamily="34" charset="0"/>
                <a:ea typeface="Helvetica" pitchFamily="34" charset="0"/>
                <a:cs typeface="Helvetica" pitchFamily="34" charset="0"/>
                <a:sym typeface="Helvetica" pitchFamily="34" charset="0"/>
              </a:defRPr>
            </a:lvl4pPr>
            <a:lvl5pPr defTabSz="455295">
              <a:defRPr sz="3600">
                <a:solidFill>
                  <a:srgbClr val="7F7F7F"/>
                </a:solidFill>
                <a:latin typeface="Helvetica" pitchFamily="34" charset="0"/>
                <a:ea typeface="Helvetica" pitchFamily="34" charset="0"/>
                <a:cs typeface="Helvetica" pitchFamily="34" charset="0"/>
                <a:sym typeface="Helvetica" pitchFamily="34" charset="0"/>
              </a:defRPr>
            </a:lvl5pPr>
            <a:lvl6pPr marL="4572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6pPr>
            <a:lvl7pPr marL="9144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7pPr>
            <a:lvl8pPr marL="13716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8pPr>
            <a:lvl9pPr marL="18288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9pPr>
          </a:lstStyle>
          <a:p>
            <a:pPr defTabSz="227330"/>
            <a:endParaRPr lang="en-US" altLang="en-US" sz="1450" kern="0">
              <a:solidFill>
                <a:srgbClr val="FFFFFF"/>
              </a:solidFill>
              <a:effectLst>
                <a:outerShdw blurRad="38100" dist="38100" dir="2700000" algn="tl">
                  <a:srgbClr val="DCDEE0"/>
                </a:outerShdw>
              </a:effectLst>
            </a:endParaRPr>
          </a:p>
        </p:txBody>
      </p:sp>
      <p:sp>
        <p:nvSpPr>
          <p:cNvPr id="4" name="Rectangle 12"/>
          <p:cNvSpPr/>
          <p:nvPr>
            <p:custDataLst>
              <p:tags r:id="rId5"/>
            </p:custDataLst>
          </p:nvPr>
        </p:nvSpPr>
        <p:spPr bwMode="auto">
          <a:xfrm>
            <a:off x="3087223" y="4135026"/>
            <a:ext cx="1763075" cy="513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rmAutofit/>
          </a:bodyPr>
          <a:lstStyle/>
          <a:p>
            <a:pPr algn="ctr" defTabSz="457200"/>
            <a:r>
              <a:rPr lang="en-US" altLang="en-US" sz="1200" b="1" spc="300" dirty="0">
                <a:solidFill>
                  <a:schemeClr val="lt1"/>
                </a:solidFill>
                <a:latin typeface="Arial" panose="020B0604020202020204" pitchFamily="34" charset="0"/>
                <a:ea typeface="微软雅黑" panose="020B0503020204020204" pitchFamily="34" charset="-122"/>
              </a:rPr>
              <a:t>STEP 01</a:t>
            </a:r>
            <a:endParaRPr lang="en-US" altLang="en-US" sz="1200" b="1" spc="300" dirty="0">
              <a:solidFill>
                <a:schemeClr val="lt1"/>
              </a:solidFill>
              <a:latin typeface="Arial" panose="020B0604020202020204" pitchFamily="34" charset="0"/>
              <a:ea typeface="微软雅黑" panose="020B0503020204020204" pitchFamily="34" charset="-122"/>
            </a:endParaRPr>
          </a:p>
        </p:txBody>
      </p:sp>
      <p:sp>
        <p:nvSpPr>
          <p:cNvPr id="6" name="Rectangle 14"/>
          <p:cNvSpPr/>
          <p:nvPr>
            <p:custDataLst>
              <p:tags r:id="rId6"/>
            </p:custDataLst>
          </p:nvPr>
        </p:nvSpPr>
        <p:spPr bwMode="auto">
          <a:xfrm>
            <a:off x="7307338" y="4135026"/>
            <a:ext cx="1763075" cy="513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rmAutofit/>
          </a:bodyPr>
          <a:lstStyle/>
          <a:p>
            <a:pPr algn="ctr" defTabSz="457200"/>
            <a:r>
              <a:rPr lang="en-US" altLang="en-US" sz="1200" b="1" spc="300" dirty="0">
                <a:solidFill>
                  <a:schemeClr val="lt1"/>
                </a:solidFill>
                <a:latin typeface="Arial" panose="020B0604020202020204" pitchFamily="34" charset="0"/>
                <a:ea typeface="微软雅黑" panose="020B0503020204020204" pitchFamily="34" charset="-122"/>
              </a:rPr>
              <a:t>STEP 02</a:t>
            </a:r>
            <a:endParaRPr lang="en-US" altLang="en-US" sz="1200" b="1" spc="300" dirty="0">
              <a:solidFill>
                <a:schemeClr val="lt1"/>
              </a:solidFill>
              <a:latin typeface="Arial" panose="020B0604020202020204" pitchFamily="34" charset="0"/>
              <a:ea typeface="微软雅黑" panose="020B0503020204020204" pitchFamily="34" charset="-122"/>
            </a:endParaRPr>
          </a:p>
        </p:txBody>
      </p:sp>
      <p:sp>
        <p:nvSpPr>
          <p:cNvPr id="12" name="AutoShape 16"/>
          <p:cNvSpPr/>
          <p:nvPr>
            <p:custDataLst>
              <p:tags r:id="rId7"/>
            </p:custDataLst>
          </p:nvPr>
        </p:nvSpPr>
        <p:spPr bwMode="auto">
          <a:xfrm>
            <a:off x="7599434" y="1992991"/>
            <a:ext cx="1178883" cy="11788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dk2">
              <a:lumMod val="50000"/>
              <a:lumOff val="50000"/>
            </a:schemeClr>
          </a:solidFill>
          <a:ln>
            <a:noFill/>
          </a:ln>
          <a:effectLst/>
        </p:spPr>
        <p:txBody>
          <a:bodyPr lIns="22860" rIns="22860" anchor="ctr"/>
          <a:lstStyle>
            <a:lvl1pPr defTabSz="455295">
              <a:defRPr sz="3600">
                <a:solidFill>
                  <a:srgbClr val="7F7F7F"/>
                </a:solidFill>
                <a:latin typeface="Helvetica" pitchFamily="34" charset="0"/>
                <a:ea typeface="Helvetica" pitchFamily="34" charset="0"/>
                <a:cs typeface="Helvetica" pitchFamily="34" charset="0"/>
                <a:sym typeface="Helvetica" pitchFamily="34" charset="0"/>
              </a:defRPr>
            </a:lvl1pPr>
            <a:lvl2pPr defTabSz="455295">
              <a:defRPr sz="3600">
                <a:solidFill>
                  <a:srgbClr val="7F7F7F"/>
                </a:solidFill>
                <a:latin typeface="Helvetica" pitchFamily="34" charset="0"/>
                <a:ea typeface="Helvetica" pitchFamily="34" charset="0"/>
                <a:cs typeface="Helvetica" pitchFamily="34" charset="0"/>
                <a:sym typeface="Helvetica" pitchFamily="34" charset="0"/>
              </a:defRPr>
            </a:lvl2pPr>
            <a:lvl3pPr defTabSz="455295">
              <a:defRPr sz="3600">
                <a:solidFill>
                  <a:srgbClr val="7F7F7F"/>
                </a:solidFill>
                <a:latin typeface="Helvetica" pitchFamily="34" charset="0"/>
                <a:ea typeface="Helvetica" pitchFamily="34" charset="0"/>
                <a:cs typeface="Helvetica" pitchFamily="34" charset="0"/>
                <a:sym typeface="Helvetica" pitchFamily="34" charset="0"/>
              </a:defRPr>
            </a:lvl3pPr>
            <a:lvl4pPr defTabSz="455295">
              <a:defRPr sz="3600">
                <a:solidFill>
                  <a:srgbClr val="7F7F7F"/>
                </a:solidFill>
                <a:latin typeface="Helvetica" pitchFamily="34" charset="0"/>
                <a:ea typeface="Helvetica" pitchFamily="34" charset="0"/>
                <a:cs typeface="Helvetica" pitchFamily="34" charset="0"/>
                <a:sym typeface="Helvetica" pitchFamily="34" charset="0"/>
              </a:defRPr>
            </a:lvl4pPr>
            <a:lvl5pPr defTabSz="455295">
              <a:defRPr sz="3600">
                <a:solidFill>
                  <a:srgbClr val="7F7F7F"/>
                </a:solidFill>
                <a:latin typeface="Helvetica" pitchFamily="34" charset="0"/>
                <a:ea typeface="Helvetica" pitchFamily="34" charset="0"/>
                <a:cs typeface="Helvetica" pitchFamily="34" charset="0"/>
                <a:sym typeface="Helvetica" pitchFamily="34" charset="0"/>
              </a:defRPr>
            </a:lvl5pPr>
            <a:lvl6pPr marL="4572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6pPr>
            <a:lvl7pPr marL="9144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7pPr>
            <a:lvl8pPr marL="13716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8pPr>
            <a:lvl9pPr marL="1828800" indent="3656330" defTabSz="455295" fontAlgn="base" hangingPunct="0">
              <a:spcBef>
                <a:spcPct val="0"/>
              </a:spcBef>
              <a:spcAft>
                <a:spcPct val="0"/>
              </a:spcAft>
              <a:defRPr sz="3600">
                <a:solidFill>
                  <a:srgbClr val="7F7F7F"/>
                </a:solidFill>
                <a:latin typeface="Helvetica" pitchFamily="34" charset="0"/>
                <a:ea typeface="Helvetica" pitchFamily="34" charset="0"/>
                <a:cs typeface="Helvetica" pitchFamily="34" charset="0"/>
                <a:sym typeface="Helvetica" pitchFamily="34" charset="0"/>
              </a:defRPr>
            </a:lvl9pPr>
          </a:lstStyle>
          <a:p>
            <a:pPr defTabSz="227330"/>
            <a:endParaRPr lang="en-US" altLang="en-US" sz="1450" kern="0">
              <a:solidFill>
                <a:srgbClr val="FFFFFF"/>
              </a:solidFill>
              <a:effectLst>
                <a:outerShdw blurRad="38100" dist="38100" dir="2700000" algn="tl">
                  <a:srgbClr val="000000"/>
                </a:outerShdw>
              </a:effectLst>
            </a:endParaRPr>
          </a:p>
        </p:txBody>
      </p:sp>
      <p:sp>
        <p:nvSpPr>
          <p:cNvPr id="16" name="AutoShape 20"/>
          <p:cNvSpPr/>
          <p:nvPr>
            <p:custDataLst>
              <p:tags r:id="rId8"/>
            </p:custDataLst>
          </p:nvPr>
        </p:nvSpPr>
        <p:spPr bwMode="auto">
          <a:xfrm>
            <a:off x="7968849" y="3564199"/>
            <a:ext cx="440053" cy="380870"/>
          </a:xfrm>
          <a:prstGeom prst="triangle">
            <a:avLst>
              <a:gd name="adj" fmla="val 50000"/>
            </a:avLst>
          </a:prstGeom>
          <a:solidFill>
            <a:schemeClr val="dk1">
              <a:lumMod val="65000"/>
              <a:lumOff val="35000"/>
            </a:schemeClr>
          </a:solidFill>
          <a:ln>
            <a:noFill/>
          </a:ln>
          <a:effectLst/>
        </p:spPr>
        <p:txBody>
          <a:bodyPr lIns="22860" rIns="22860" anchor="ctr"/>
          <a:lstStyle/>
          <a:p>
            <a:pPr algn="ctr" defTabSz="457200"/>
            <a:endParaRPr lang="en-US" altLang="en-US" sz="900" kern="0">
              <a:solidFill>
                <a:srgbClr val="FFFFFF"/>
              </a:solidFill>
            </a:endParaRPr>
          </a:p>
        </p:txBody>
      </p:sp>
      <p:sp>
        <p:nvSpPr>
          <p:cNvPr id="17" name="AutoShape 21"/>
          <p:cNvSpPr/>
          <p:nvPr>
            <p:custDataLst>
              <p:tags r:id="rId9"/>
            </p:custDataLst>
          </p:nvPr>
        </p:nvSpPr>
        <p:spPr bwMode="auto">
          <a:xfrm>
            <a:off x="3748734" y="3564199"/>
            <a:ext cx="440053" cy="380870"/>
          </a:xfrm>
          <a:prstGeom prst="triangle">
            <a:avLst>
              <a:gd name="adj" fmla="val 50000"/>
            </a:avLst>
          </a:prstGeom>
          <a:solidFill>
            <a:schemeClr val="dk1">
              <a:lumMod val="65000"/>
              <a:lumOff val="35000"/>
            </a:schemeClr>
          </a:solidFill>
          <a:ln>
            <a:noFill/>
          </a:ln>
          <a:effectLst/>
        </p:spPr>
        <p:txBody>
          <a:bodyPr lIns="22860" rIns="22860" anchor="ctr"/>
          <a:lstStyle/>
          <a:p>
            <a:pPr algn="ctr" defTabSz="457200"/>
            <a:endParaRPr lang="en-US" altLang="en-US" sz="900" kern="0">
              <a:solidFill>
                <a:srgbClr val="FFFFFF"/>
              </a:solidFill>
            </a:endParaRPr>
          </a:p>
        </p:txBody>
      </p:sp>
      <p:sp>
        <p:nvSpPr>
          <p:cNvPr id="18" name="文本框 17"/>
          <p:cNvSpPr txBox="1"/>
          <p:nvPr>
            <p:custDataLst>
              <p:tags r:id="rId10"/>
            </p:custDataLst>
          </p:nvPr>
        </p:nvSpPr>
        <p:spPr>
          <a:xfrm>
            <a:off x="2406621" y="4759309"/>
            <a:ext cx="3124279" cy="1183656"/>
          </a:xfrm>
          <a:prstGeom prst="rect">
            <a:avLst/>
          </a:prstGeom>
          <a:noFill/>
        </p:spPr>
        <p:txBody>
          <a:bodyPr vert="horz" wrap="square" lIns="90000" tIns="46800" rIns="90000" bIns="46800" rtlCol="0" anchor="t" anchorCtr="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altLang="en-US" sz="3000" spc="220">
                <a:solidFill>
                  <a:schemeClr val="lt1"/>
                </a:solidFill>
                <a:latin typeface="Arial" panose="020B0604020202020204" pitchFamily="34" charset="0"/>
                <a:ea typeface="微软雅黑" panose="020B0503020204020204" pitchFamily="34" charset="-122"/>
              </a:rPr>
              <a:t>优先考虑</a:t>
            </a:r>
            <a:r>
              <a:rPr lang="en-US" sz="3000" spc="220">
                <a:solidFill>
                  <a:schemeClr val="lt1"/>
                </a:solidFill>
                <a:latin typeface="Arial" panose="020B0604020202020204" pitchFamily="34" charset="0"/>
                <a:ea typeface="微软雅黑" panose="020B0503020204020204" pitchFamily="34" charset="-122"/>
              </a:rPr>
              <a:t>滚动净利润新高的品种</a:t>
            </a:r>
            <a:endParaRPr lang="en-US" sz="3000" spc="220">
              <a:solidFill>
                <a:schemeClr val="lt1"/>
              </a:solidFill>
              <a:latin typeface="Arial" panose="020B0604020202020204" pitchFamily="34" charset="0"/>
              <a:ea typeface="微软雅黑" panose="020B0503020204020204" pitchFamily="34" charset="-122"/>
            </a:endParaRPr>
          </a:p>
        </p:txBody>
      </p:sp>
      <p:sp>
        <p:nvSpPr>
          <p:cNvPr id="48" name="文本框 47"/>
          <p:cNvSpPr txBox="1"/>
          <p:nvPr>
            <p:custDataLst>
              <p:tags r:id="rId11"/>
            </p:custDataLst>
          </p:nvPr>
        </p:nvSpPr>
        <p:spPr>
          <a:xfrm>
            <a:off x="6626736" y="4759309"/>
            <a:ext cx="3124279" cy="1183656"/>
          </a:xfrm>
          <a:prstGeom prst="rect">
            <a:avLst/>
          </a:prstGeom>
          <a:noFill/>
        </p:spPr>
        <p:txBody>
          <a:bodyPr vert="horz" wrap="square" lIns="90000" tIns="46800" rIns="90000" bIns="46800" rtlCol="0" anchor="t" anchorCtr="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800"/>
              </a:spcAft>
              <a:buSzPct val="100000"/>
            </a:pPr>
            <a:r>
              <a:rPr lang="en-US" altLang="zh-CN" sz="3000" spc="220">
                <a:solidFill>
                  <a:schemeClr val="lt1"/>
                </a:solidFill>
                <a:latin typeface="Arial" panose="020B0604020202020204" pitchFamily="34" charset="0"/>
                <a:ea typeface="微软雅黑" panose="020B0503020204020204" pitchFamily="34" charset="-122"/>
              </a:rPr>
              <a:t>近期主题上榜的个股</a:t>
            </a:r>
            <a:endParaRPr lang="en-US" altLang="zh-CN" sz="3000" spc="220">
              <a:solidFill>
                <a:schemeClr val="lt1"/>
              </a:solidFill>
              <a:latin typeface="Arial" panose="020B0604020202020204" pitchFamily="34" charset="0"/>
              <a:ea typeface="微软雅黑" panose="020B0503020204020204" pitchFamily="34" charset="-122"/>
            </a:endParaRPr>
          </a:p>
        </p:txBody>
      </p:sp>
    </p:spTree>
    <p:custDataLst>
      <p:tags r:id="rId1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光通信</a:t>
            </a:r>
            <a:endParaRPr lang="zh-CN" sz="2800">
              <a:solidFill>
                <a:schemeClr val="bg1"/>
              </a:solidFill>
              <a:latin typeface="思源黑体 CN Bold" panose="020B0800000000000000" charset="-122"/>
              <a:ea typeface="思源黑体 CN Bold" panose="020B0800000000000000" charset="-122"/>
            </a:endParaRPr>
          </a:p>
        </p:txBody>
      </p:sp>
      <p:pic>
        <p:nvPicPr>
          <p:cNvPr id="2" name="图片 1"/>
          <p:cNvPicPr>
            <a:picLocks noChangeAspect="1"/>
          </p:cNvPicPr>
          <p:nvPr/>
        </p:nvPicPr>
        <p:blipFill>
          <a:blip r:embed="rId2"/>
          <a:stretch>
            <a:fillRect/>
          </a:stretch>
        </p:blipFill>
        <p:spPr>
          <a:xfrm>
            <a:off x="348615" y="2477770"/>
            <a:ext cx="4255135" cy="2599055"/>
          </a:xfrm>
          <a:prstGeom prst="rect">
            <a:avLst/>
          </a:prstGeom>
        </p:spPr>
      </p:pic>
      <p:sp>
        <p:nvSpPr>
          <p:cNvPr id="4" name="文本框 3"/>
          <p:cNvSpPr txBox="1"/>
          <p:nvPr/>
        </p:nvSpPr>
        <p:spPr>
          <a:xfrm>
            <a:off x="4756150" y="894080"/>
            <a:ext cx="7054850" cy="5388610"/>
          </a:xfrm>
          <a:prstGeom prst="rect">
            <a:avLst/>
          </a:prstGeom>
        </p:spPr>
        <p:txBody>
          <a:bodyPr wrap="square">
            <a:spAutoFit/>
          </a:bodyPr>
          <a:p>
            <a:pPr marL="0" indent="0" algn="just" latinLnBrk="1">
              <a:lnSpc>
                <a:spcPts val="1530"/>
              </a:lnSpc>
              <a:spcBef>
                <a:spcPct val="0"/>
              </a:spcBef>
              <a:spcAft>
                <a:spcPct val="0"/>
              </a:spcAft>
            </a:pP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消息面，谷歌云发布第七代自研</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TPU</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芯片</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Ironwood</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，其训练和推理性能较前代提升四倍，单集群可连接超</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9000</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颗芯片。配置</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1.6T</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光模块，</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OCS</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主要采用</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MEMS</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和液晶方案，其核心部件</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MEMS</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阵列、光纤阵列、发射</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接收模组及其光学器件、钒酸钇晶体、光模块、环形器、光源等供应商均有望受益。</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just" latinLnBrk="1">
              <a:lnSpc>
                <a:spcPts val="1530"/>
              </a:lnSpc>
              <a:spcBef>
                <a:spcPct val="0"/>
              </a:spcBef>
              <a:spcAft>
                <a:spcPct val="0"/>
              </a:spcAft>
            </a:pP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just" latinLnBrk="1">
              <a:lnSpc>
                <a:spcPts val="1530"/>
              </a:lnSpc>
              <a:spcBef>
                <a:spcPct val="0"/>
              </a:spcBef>
              <a:spcAft>
                <a:spcPct val="0"/>
              </a:spcAft>
            </a:pP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另一方面，据央视新闻，当地时间</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11</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月</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24</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日，美国白宫发布声明表示，总统特朗普签署了一项行政命令，启动一项旨在利用人工智能（</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AI</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变革科学研究方式、加速科学发现的全新国家计划“创世纪计划”。声明表示，该命令指示能源部创建一个人工智能实验平台，整合美国超级计算机和独特数据资产，以生成科学基础模型并为机器人实验室提供支持。该命令指示总统科学与技术事务助理（</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APST</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协调这项国家计划，并整合联邦政府各部门的数据和基础设施。能源部长、总统科学与技术事务助理以及人工智能与加密技术特别顾问将与学术界和私营部门的创新者合作，支持并加强“创世纪计划”，有望进一步引燃</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AI</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板块。</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just" latinLnBrk="1">
              <a:lnSpc>
                <a:spcPts val="1530"/>
              </a:lnSpc>
              <a:spcBef>
                <a:spcPct val="0"/>
              </a:spcBef>
              <a:spcAft>
                <a:spcPct val="0"/>
              </a:spcAft>
            </a:pP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just" latinLnBrk="1">
              <a:lnSpc>
                <a:spcPts val="1530"/>
              </a:lnSpc>
              <a:spcBef>
                <a:spcPct val="0"/>
              </a:spcBef>
              <a:spcAft>
                <a:spcPct val="0"/>
              </a:spcAft>
            </a:pP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展望后市，券商观点指出，光模块行业正处于 “量价齐增” 黄金发展阶段，后市高景气度有望持续。需求端全球云厂商资本开支持续上修，谷歌、微软、亚马逊等纷纷上调支出指引，</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AI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算力建设需求呈指数级增长；供给端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1.6T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光模块技术门槛高、产能爬坡慢，供需紧张推动零售价格大幅上涨，</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800G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及以下产品降价速度减缓并趋于企稳，头部厂商毛利率稳步提升。上游光器件厂商积极扩产，光芯片、光器件结构性短缺逐步改善，叠加头部光模块厂商全球产能扩张，业绩增长动力充足，全产业链有望充分享受行业红利。</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just" latinLnBrk="1">
              <a:lnSpc>
                <a:spcPts val="1530"/>
              </a:lnSpc>
              <a:spcBef>
                <a:spcPct val="0"/>
              </a:spcBef>
              <a:spcAft>
                <a:spcPct val="0"/>
              </a:spcAft>
            </a:pP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just" latinLnBrk="1">
              <a:lnSpc>
                <a:spcPts val="1530"/>
              </a:lnSpc>
              <a:spcBef>
                <a:spcPct val="0"/>
              </a:spcBef>
              <a:spcAft>
                <a:spcPct val="0"/>
              </a:spcAft>
            </a:pP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另外，</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11</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月</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25</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日最新消息，据新加坡媒体报道，新加坡国家人工智能计划（</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AISG</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）正在进行一次重大战略调整，在其最新的东南亚语言大模型项目中，放弃了</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Meta</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模型，转向阿里巴巴的通义千问</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Qwen</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开源架构，标志着中国开源</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AI</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模型在全球影响力版图中的一次关键扩张。</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太辰光</a:t>
            </a:r>
            <a:endParaRPr lang="zh-CN" altLang="en-US" sz="2800">
              <a:solidFill>
                <a:schemeClr val="bg1"/>
              </a:solidFill>
              <a:latin typeface="思源黑体 CN Bold" panose="020B0800000000000000" charset="-122"/>
              <a:ea typeface="思源黑体 CN Bold" panose="020B0800000000000000" charset="-122"/>
            </a:endParaRPr>
          </a:p>
        </p:txBody>
      </p:sp>
      <p:sp>
        <p:nvSpPr>
          <p:cNvPr id="4" name="文本框 3"/>
          <p:cNvSpPr txBox="1"/>
          <p:nvPr/>
        </p:nvSpPr>
        <p:spPr>
          <a:xfrm>
            <a:off x="819150" y="5891530"/>
            <a:ext cx="10636885" cy="483235"/>
          </a:xfrm>
          <a:prstGeom prst="rect">
            <a:avLst/>
          </a:prstGeom>
        </p:spPr>
        <p:txBody>
          <a:bodyPr wrap="square">
            <a:spAutoFit/>
          </a:bodyPr>
          <a:p>
            <a:pPr marL="0" indent="0" algn="just" latinLnBrk="1">
              <a:lnSpc>
                <a:spcPts val="1530"/>
              </a:lnSpc>
              <a:spcBef>
                <a:spcPct val="0"/>
              </a:spcBef>
              <a:spcAft>
                <a:spcPct val="0"/>
              </a:spcAft>
            </a:pP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走势分析：近期击穿季度盈亏</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-25</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，配合股价放量反弹主力开始自救修复业绩错杀、股价重回智能辅助线之上，结合捕捞季节等指标，留意日线回档的机会。</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1906905" y="725170"/>
            <a:ext cx="8257540" cy="492887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安克创新</a:t>
            </a:r>
            <a:endParaRPr lang="zh-CN" altLang="en-US" sz="2800">
              <a:solidFill>
                <a:schemeClr val="bg1"/>
              </a:solidFill>
              <a:latin typeface="思源黑体 CN Bold" panose="020B0800000000000000" charset="-122"/>
              <a:ea typeface="思源黑体 CN Bold" panose="020B0800000000000000" charset="-122"/>
            </a:endParaRPr>
          </a:p>
        </p:txBody>
      </p:sp>
      <p:sp>
        <p:nvSpPr>
          <p:cNvPr id="4" name="文本框 3"/>
          <p:cNvSpPr txBox="1"/>
          <p:nvPr/>
        </p:nvSpPr>
        <p:spPr>
          <a:xfrm>
            <a:off x="819150" y="5891530"/>
            <a:ext cx="10636885" cy="483235"/>
          </a:xfrm>
          <a:prstGeom prst="rect">
            <a:avLst/>
          </a:prstGeom>
        </p:spPr>
        <p:txBody>
          <a:bodyPr wrap="square">
            <a:spAutoFit/>
          </a:bodyPr>
          <a:p>
            <a:pPr marL="0" indent="0" algn="just" latinLnBrk="1">
              <a:lnSpc>
                <a:spcPts val="1530"/>
              </a:lnSpc>
              <a:spcBef>
                <a:spcPct val="0"/>
              </a:spcBef>
              <a:spcAft>
                <a:spcPct val="0"/>
              </a:spcAft>
            </a:pP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走势分析：近期击穿季度盈亏</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-25</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，配合股价放量反弹主力开始自救修复业绩错杀、股价重回智能辅助线之上，结合捕捞季节等指标，留意日线回档的机会。（充电宝龙头企业</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充电宝新规）</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2"/>
          <a:stretch>
            <a:fillRect/>
          </a:stretch>
        </p:blipFill>
        <p:spPr>
          <a:xfrm>
            <a:off x="2093595" y="826770"/>
            <a:ext cx="8194040" cy="4891405"/>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后续运作细节：底仓与浮仓结合</a:t>
            </a:r>
            <a:endParaRPr lang="zh-CN" sz="2800">
              <a:solidFill>
                <a:schemeClr val="bg1"/>
              </a:solidFill>
              <a:latin typeface="思源黑体 CN Bold" panose="020B0800000000000000" charset="-122"/>
              <a:ea typeface="思源黑体 CN Bold" panose="020B0800000000000000" charset="-122"/>
            </a:endParaRPr>
          </a:p>
        </p:txBody>
      </p:sp>
      <p:sp>
        <p:nvSpPr>
          <p:cNvPr id="9" name="文本框 8"/>
          <p:cNvSpPr txBox="1"/>
          <p:nvPr/>
        </p:nvSpPr>
        <p:spPr>
          <a:xfrm>
            <a:off x="704215" y="1289685"/>
            <a:ext cx="10668635" cy="4831080"/>
          </a:xfrm>
          <a:prstGeom prst="rect">
            <a:avLst/>
          </a:prstGeom>
        </p:spPr>
        <p:txBody>
          <a:bodyPr wrap="square">
            <a:spAutoFit/>
          </a:bodyPr>
          <a:p>
            <a:pPr marL="0" indent="266700" algn="just">
              <a:spcBef>
                <a:spcPct val="0"/>
              </a:spcBef>
              <a:spcAft>
                <a:spcPts val="1200"/>
              </a:spcAft>
            </a:pPr>
            <a:r>
              <a:rPr lang="en-US" altLang="zh-CN" sz="1600" b="0" i="0">
                <a:solidFill>
                  <a:schemeClr val="bg1"/>
                </a:solidFill>
                <a:latin typeface="微软雅黑" panose="020B0503020204020204" pitchFamily="34" charset="-122"/>
                <a:ea typeface="微软雅黑" panose="020B0503020204020204" pitchFamily="34" charset="-122"/>
              </a:rPr>
              <a:t>1. </a:t>
            </a:r>
            <a:r>
              <a:rPr lang="zh-CN" altLang="en-US" sz="1600" b="0" i="0">
                <a:solidFill>
                  <a:schemeClr val="bg1"/>
                </a:solidFill>
                <a:latin typeface="微软雅黑" panose="020B0503020204020204" pitchFamily="34" charset="-122"/>
                <a:ea typeface="微软雅黑" panose="020B0503020204020204" pitchFamily="34" charset="-122"/>
              </a:rPr>
              <a:t>底仓必须留：</a:t>
            </a:r>
            <a:r>
              <a:rPr lang="en-US" altLang="zh-CN" sz="1600" b="0" i="0">
                <a:solidFill>
                  <a:schemeClr val="bg1"/>
                </a:solidFill>
                <a:latin typeface="微软雅黑" panose="020B0503020204020204" pitchFamily="34" charset="-122"/>
                <a:ea typeface="微软雅黑" panose="020B0503020204020204" pitchFamily="34" charset="-122"/>
              </a:rPr>
              <a:t>1-2 </a:t>
            </a:r>
            <a:r>
              <a:rPr lang="zh-CN" altLang="en-US" sz="1600" b="0" i="0">
                <a:solidFill>
                  <a:schemeClr val="bg1"/>
                </a:solidFill>
                <a:latin typeface="微软雅黑" panose="020B0503020204020204" pitchFamily="34" charset="-122"/>
                <a:ea typeface="微软雅黑" panose="020B0503020204020204" pitchFamily="34" charset="-122"/>
              </a:rPr>
              <a:t>层仓位的核心意义</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防止踏空：部分中线牛股（如新时达、锦江在线）启动时可能直接跳空高开，不留底仓将错失翻倍机会；</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保持跟踪：底仓是持续关注个股的</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锚点</a:t>
            </a:r>
            <a:r>
              <a:rPr lang="en-US" altLang="zh-CN" sz="1600" b="0" i="0">
                <a:solidFill>
                  <a:schemeClr val="bg1"/>
                </a:solidFill>
                <a:latin typeface="微软雅黑" panose="020B0503020204020204" pitchFamily="34" charset="-122"/>
                <a:ea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rPr>
              <a:t>，若全额离场，可能因遗忘或被套其他个股而错过后期上涨；</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风险控制：</a:t>
            </a:r>
            <a:r>
              <a:rPr lang="en-US" altLang="zh-CN" sz="1600" b="0" i="0">
                <a:solidFill>
                  <a:schemeClr val="bg1"/>
                </a:solidFill>
                <a:latin typeface="微软雅黑" panose="020B0503020204020204" pitchFamily="34" charset="-122"/>
                <a:ea typeface="微软雅黑" panose="020B0503020204020204" pitchFamily="34" charset="-122"/>
              </a:rPr>
              <a:t>1-2 </a:t>
            </a:r>
            <a:r>
              <a:rPr lang="zh-CN" altLang="en-US" sz="1600" b="0" i="0">
                <a:solidFill>
                  <a:schemeClr val="bg1"/>
                </a:solidFill>
                <a:latin typeface="微软雅黑" panose="020B0503020204020204" pitchFamily="34" charset="-122"/>
                <a:ea typeface="微软雅黑" panose="020B0503020204020204" pitchFamily="34" charset="-122"/>
              </a:rPr>
              <a:t>层底仓可有效降低震荡期的心理压力，即使短期亏损，也不会对账户造成重大影响。</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底仓留存例外情况：个股基本面恶化（如退市风险、重大违规、业绩暴雷）时，需立即清仓，无需坚守。</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en-US" altLang="zh-CN" sz="1600" b="0" i="0">
                <a:solidFill>
                  <a:schemeClr val="bg1"/>
                </a:solidFill>
                <a:latin typeface="微软雅黑" panose="020B0503020204020204" pitchFamily="34" charset="-122"/>
                <a:ea typeface="微软雅黑" panose="020B0503020204020204" pitchFamily="34" charset="-122"/>
              </a:rPr>
              <a:t>2. </a:t>
            </a:r>
            <a:r>
              <a:rPr lang="zh-CN" altLang="en-US" sz="1600" b="0" i="0">
                <a:solidFill>
                  <a:schemeClr val="bg1"/>
                </a:solidFill>
                <a:latin typeface="微软雅黑" panose="020B0503020204020204" pitchFamily="34" charset="-122"/>
                <a:ea typeface="微软雅黑" panose="020B0503020204020204" pitchFamily="34" charset="-122"/>
              </a:rPr>
              <a:t>浮仓要折腾：应对震荡的关键动作</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中线个股多数时间处于箱体震荡（如横盘</a:t>
            </a:r>
            <a:r>
              <a:rPr lang="en-US" altLang="zh-CN" sz="1600" b="0" i="0">
                <a:solidFill>
                  <a:schemeClr val="bg1"/>
                </a:solidFill>
                <a:latin typeface="微软雅黑" panose="020B0503020204020204" pitchFamily="34" charset="-122"/>
                <a:ea typeface="微软雅黑" panose="020B0503020204020204" pitchFamily="34" charset="-122"/>
              </a:rPr>
              <a:t> 5 </a:t>
            </a:r>
            <a:r>
              <a:rPr lang="zh-CN" altLang="en-US" sz="1600" b="0" i="0">
                <a:solidFill>
                  <a:schemeClr val="bg1"/>
                </a:solidFill>
                <a:latin typeface="微软雅黑" panose="020B0503020204020204" pitchFamily="34" charset="-122"/>
                <a:ea typeface="微软雅黑" panose="020B0503020204020204" pitchFamily="34" charset="-122"/>
              </a:rPr>
              <a:t>个月的锦江在线），若浮仓长期不动，可能面临</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盈利回吐</a:t>
            </a:r>
            <a:r>
              <a:rPr lang="en-US" altLang="zh-CN" sz="1600" b="0" i="0">
                <a:solidFill>
                  <a:schemeClr val="bg1"/>
                </a:solidFill>
                <a:latin typeface="微软雅黑" panose="020B0503020204020204" pitchFamily="34" charset="-122"/>
                <a:ea typeface="微软雅黑" panose="020B0503020204020204" pitchFamily="34" charset="-122"/>
              </a:rPr>
              <a:t> - </a:t>
            </a:r>
            <a:r>
              <a:rPr lang="zh-CN" altLang="en-US" sz="1600" b="0" i="0">
                <a:solidFill>
                  <a:schemeClr val="bg1"/>
                </a:solidFill>
                <a:latin typeface="微软雅黑" panose="020B0503020204020204" pitchFamily="34" charset="-122"/>
                <a:ea typeface="微软雅黑" panose="020B0503020204020204" pitchFamily="34" charset="-122"/>
              </a:rPr>
              <a:t>亏损套牢</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的循环，因此需通过浮仓高抛低吸优化成本：</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补仓信号：仅当个股出现</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周日月共振起爆</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或</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季度盈亏线跌破</a:t>
            </a:r>
            <a:r>
              <a:rPr lang="en-US" altLang="zh-CN" sz="1600" b="0" i="0">
                <a:solidFill>
                  <a:schemeClr val="bg1"/>
                </a:solidFill>
                <a:latin typeface="微软雅黑" panose="020B0503020204020204" pitchFamily="34" charset="-122"/>
                <a:ea typeface="微软雅黑" panose="020B0503020204020204" pitchFamily="34" charset="-122"/>
              </a:rPr>
              <a:t> - 25” </a:t>
            </a:r>
            <a:r>
              <a:rPr lang="zh-CN" altLang="en-US" sz="1600" b="0" i="0">
                <a:solidFill>
                  <a:schemeClr val="bg1"/>
                </a:solidFill>
                <a:latin typeface="微软雅黑" panose="020B0503020204020204" pitchFamily="34" charset="-122"/>
                <a:ea typeface="微软雅黑" panose="020B0503020204020204" pitchFamily="34" charset="-122"/>
              </a:rPr>
              <a:t>时，方可增仓浮仓；</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止盈信号：浮仓入仓后，若个股出现明显压力位（如反弹乏力、日线死叉），及时降低浮仓，保留底仓；</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仓位控制：熟练操作者可采用</a:t>
            </a:r>
            <a:r>
              <a:rPr lang="en-US" altLang="zh-CN" sz="1600" b="0" i="0">
                <a:solidFill>
                  <a:schemeClr val="bg1"/>
                </a:solidFill>
                <a:latin typeface="微软雅黑" panose="020B0503020204020204" pitchFamily="34" charset="-122"/>
                <a:ea typeface="微软雅黑" panose="020B0503020204020204" pitchFamily="34" charset="-122"/>
              </a:rPr>
              <a:t> “2-4 </a:t>
            </a:r>
            <a:r>
              <a:rPr lang="zh-CN" altLang="en-US" sz="1600" b="0" i="0">
                <a:solidFill>
                  <a:schemeClr val="bg1"/>
                </a:solidFill>
                <a:latin typeface="微软雅黑" panose="020B0503020204020204" pitchFamily="34" charset="-122"/>
                <a:ea typeface="微软雅黑" panose="020B0503020204020204" pitchFamily="34" charset="-122"/>
              </a:rPr>
              <a:t>层</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运作（</a:t>
            </a:r>
            <a:r>
              <a:rPr lang="en-US" altLang="zh-CN" sz="1600" b="0" i="0">
                <a:solidFill>
                  <a:schemeClr val="bg1"/>
                </a:solidFill>
                <a:latin typeface="微软雅黑" panose="020B0503020204020204" pitchFamily="34" charset="-122"/>
                <a:ea typeface="微软雅黑" panose="020B0503020204020204" pitchFamily="34" charset="-122"/>
              </a:rPr>
              <a:t>2 </a:t>
            </a:r>
            <a:r>
              <a:rPr lang="zh-CN" altLang="en-US" sz="1600" b="0" i="0">
                <a:solidFill>
                  <a:schemeClr val="bg1"/>
                </a:solidFill>
                <a:latin typeface="微软雅黑" panose="020B0503020204020204" pitchFamily="34" charset="-122"/>
                <a:ea typeface="微软雅黑" panose="020B0503020204020204" pitchFamily="34" charset="-122"/>
              </a:rPr>
              <a:t>层底仓</a:t>
            </a:r>
            <a:r>
              <a:rPr lang="en-US" altLang="zh-CN" sz="1600" b="0" i="0">
                <a:solidFill>
                  <a:schemeClr val="bg1"/>
                </a:solidFill>
                <a:latin typeface="微软雅黑" panose="020B0503020204020204" pitchFamily="34" charset="-122"/>
                <a:ea typeface="微软雅黑" panose="020B0503020204020204" pitchFamily="34" charset="-122"/>
              </a:rPr>
              <a:t> + 2 </a:t>
            </a:r>
            <a:r>
              <a:rPr lang="zh-CN" altLang="en-US" sz="1600" b="0" i="0">
                <a:solidFill>
                  <a:schemeClr val="bg1"/>
                </a:solidFill>
                <a:latin typeface="微软雅黑" panose="020B0503020204020204" pitchFamily="34" charset="-122"/>
                <a:ea typeface="微软雅黑" panose="020B0503020204020204" pitchFamily="34" charset="-122"/>
              </a:rPr>
              <a:t>层浮仓），新手建议</a:t>
            </a:r>
            <a:r>
              <a:rPr lang="en-US" altLang="zh-CN" sz="1600" b="0" i="0">
                <a:solidFill>
                  <a:schemeClr val="bg1"/>
                </a:solidFill>
                <a:latin typeface="微软雅黑" panose="020B0503020204020204" pitchFamily="34" charset="-122"/>
                <a:ea typeface="微软雅黑" panose="020B0503020204020204" pitchFamily="34" charset="-122"/>
              </a:rPr>
              <a:t> “1-2 </a:t>
            </a:r>
            <a:r>
              <a:rPr lang="zh-CN" altLang="en-US" sz="1600" b="0" i="0">
                <a:solidFill>
                  <a:schemeClr val="bg1"/>
                </a:solidFill>
                <a:latin typeface="微软雅黑" panose="020B0503020204020204" pitchFamily="34" charset="-122"/>
                <a:ea typeface="微软雅黑" panose="020B0503020204020204" pitchFamily="34" charset="-122"/>
              </a:rPr>
              <a:t>层</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起步（</a:t>
            </a:r>
            <a:r>
              <a:rPr lang="en-US" altLang="zh-CN" sz="1600" b="0" i="0">
                <a:solidFill>
                  <a:schemeClr val="bg1"/>
                </a:solidFill>
                <a:latin typeface="微软雅黑" panose="020B0503020204020204" pitchFamily="34" charset="-122"/>
                <a:ea typeface="微软雅黑" panose="020B0503020204020204" pitchFamily="34" charset="-122"/>
              </a:rPr>
              <a:t>1 </a:t>
            </a:r>
            <a:r>
              <a:rPr lang="zh-CN" altLang="en-US" sz="1600" b="0" i="0">
                <a:solidFill>
                  <a:schemeClr val="bg1"/>
                </a:solidFill>
                <a:latin typeface="微软雅黑" panose="020B0503020204020204" pitchFamily="34" charset="-122"/>
                <a:ea typeface="微软雅黑" panose="020B0503020204020204" pitchFamily="34" charset="-122"/>
              </a:rPr>
              <a:t>层底仓</a:t>
            </a:r>
            <a:r>
              <a:rPr lang="en-US" altLang="zh-CN" sz="1600" b="0" i="0">
                <a:solidFill>
                  <a:schemeClr val="bg1"/>
                </a:solidFill>
                <a:latin typeface="微软雅黑" panose="020B0503020204020204" pitchFamily="34" charset="-122"/>
                <a:ea typeface="微软雅黑" panose="020B0503020204020204" pitchFamily="34" charset="-122"/>
              </a:rPr>
              <a:t> + 1 </a:t>
            </a:r>
            <a:r>
              <a:rPr lang="zh-CN" altLang="en-US" sz="1600" b="0" i="0">
                <a:solidFill>
                  <a:schemeClr val="bg1"/>
                </a:solidFill>
                <a:latin typeface="微软雅黑" panose="020B0503020204020204" pitchFamily="34" charset="-122"/>
                <a:ea typeface="微软雅黑" panose="020B0503020204020204" pitchFamily="34" charset="-122"/>
              </a:rPr>
              <a:t>层浮仓）。</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后续运作细节：底仓与浮仓结合</a:t>
            </a:r>
            <a:endParaRPr lang="zh-CN" sz="2800">
              <a:solidFill>
                <a:schemeClr val="bg1"/>
              </a:solidFill>
              <a:latin typeface="思源黑体 CN Bold" panose="020B0800000000000000" charset="-122"/>
              <a:ea typeface="思源黑体 CN Bold" panose="020B0800000000000000" charset="-122"/>
            </a:endParaRPr>
          </a:p>
        </p:txBody>
      </p:sp>
      <p:sp>
        <p:nvSpPr>
          <p:cNvPr id="9" name="文本框 8"/>
          <p:cNvSpPr txBox="1"/>
          <p:nvPr/>
        </p:nvSpPr>
        <p:spPr>
          <a:xfrm>
            <a:off x="824865" y="2136775"/>
            <a:ext cx="10668635" cy="2584450"/>
          </a:xfrm>
          <a:prstGeom prst="rect">
            <a:avLst/>
          </a:prstGeom>
        </p:spPr>
        <p:txBody>
          <a:bodyPr wrap="square">
            <a:spAutoFit/>
          </a:bodyPr>
          <a:p>
            <a:pPr marL="0" indent="266700" algn="just">
              <a:spcBef>
                <a:spcPct val="0"/>
              </a:spcBef>
              <a:spcAft>
                <a:spcPts val="1200"/>
              </a:spcAft>
            </a:pPr>
            <a:r>
              <a:rPr lang="en-US" altLang="zh-CN" sz="1600" b="0" i="0">
                <a:solidFill>
                  <a:schemeClr val="bg1"/>
                </a:solidFill>
                <a:latin typeface="微软雅黑" panose="020B0503020204020204" pitchFamily="34" charset="-122"/>
                <a:ea typeface="微软雅黑" panose="020B0503020204020204" pitchFamily="34" charset="-122"/>
              </a:rPr>
              <a:t>3. </a:t>
            </a:r>
            <a:r>
              <a:rPr lang="zh-CN" altLang="en-US" sz="1600" b="0" i="0">
                <a:solidFill>
                  <a:schemeClr val="bg1"/>
                </a:solidFill>
                <a:latin typeface="微软雅黑" panose="020B0503020204020204" pitchFamily="34" charset="-122"/>
                <a:ea typeface="微软雅黑" panose="020B0503020204020204" pitchFamily="34" charset="-122"/>
              </a:rPr>
              <a:t>选股标准：季度盈亏线</a:t>
            </a:r>
            <a:r>
              <a:rPr lang="en-US" altLang="zh-CN" sz="1600" b="0" i="0">
                <a:solidFill>
                  <a:schemeClr val="bg1"/>
                </a:solidFill>
                <a:latin typeface="微软雅黑" panose="020B0503020204020204" pitchFamily="34" charset="-122"/>
                <a:ea typeface="微软雅黑" panose="020B0503020204020204" pitchFamily="34" charset="-122"/>
              </a:rPr>
              <a:t> - 25 + </a:t>
            </a:r>
            <a:r>
              <a:rPr lang="zh-CN" altLang="en-US" sz="1600" b="0" i="0">
                <a:solidFill>
                  <a:schemeClr val="bg1"/>
                </a:solidFill>
                <a:latin typeface="微软雅黑" panose="020B0503020204020204" pitchFamily="34" charset="-122"/>
                <a:ea typeface="微软雅黑" panose="020B0503020204020204" pitchFamily="34" charset="-122"/>
              </a:rPr>
              <a:t>业绩向好</a:t>
            </a:r>
            <a:r>
              <a:rPr lang="en-US" altLang="zh-CN" sz="1600" b="0" i="0">
                <a:solidFill>
                  <a:schemeClr val="bg1"/>
                </a:solidFill>
                <a:latin typeface="微软雅黑" panose="020B0503020204020204" pitchFamily="34" charset="-122"/>
                <a:ea typeface="微软雅黑" panose="020B0503020204020204" pitchFamily="34" charset="-122"/>
              </a:rPr>
              <a:t> + </a:t>
            </a:r>
            <a:r>
              <a:rPr lang="zh-CN" altLang="en-US" sz="1600" b="0" i="0">
                <a:solidFill>
                  <a:schemeClr val="bg1"/>
                </a:solidFill>
                <a:latin typeface="微软雅黑" panose="020B0503020204020204" pitchFamily="34" charset="-122"/>
                <a:ea typeface="微软雅黑" panose="020B0503020204020204" pitchFamily="34" charset="-122"/>
              </a:rPr>
              <a:t>主题分散</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中线选股需通过</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智能选股</a:t>
            </a:r>
            <a:r>
              <a:rPr lang="en-US" altLang="zh-CN" sz="1600" b="0" i="0">
                <a:solidFill>
                  <a:schemeClr val="bg1"/>
                </a:solidFill>
                <a:latin typeface="微软雅黑" panose="020B0503020204020204" pitchFamily="34" charset="-122"/>
                <a:ea typeface="微软雅黑" panose="020B0503020204020204" pitchFamily="34" charset="-122"/>
              </a:rPr>
              <a:t> - </a:t>
            </a:r>
            <a:r>
              <a:rPr lang="zh-CN" altLang="en-US" sz="1600" b="0" i="0">
                <a:solidFill>
                  <a:schemeClr val="bg1"/>
                </a:solidFill>
                <a:latin typeface="微软雅黑" panose="020B0503020204020204" pitchFamily="34" charset="-122"/>
                <a:ea typeface="微软雅黑" panose="020B0503020204020204" pitchFamily="34" charset="-122"/>
              </a:rPr>
              <a:t>季度盈亏低位（即季度盈亏线</a:t>
            </a:r>
            <a:r>
              <a:rPr lang="en-US" altLang="zh-CN" sz="1600" b="0" i="0">
                <a:solidFill>
                  <a:schemeClr val="bg1"/>
                </a:solidFill>
                <a:latin typeface="微软雅黑" panose="020B0503020204020204" pitchFamily="34" charset="-122"/>
                <a:ea typeface="微软雅黑" panose="020B0503020204020204" pitchFamily="34" charset="-122"/>
              </a:rPr>
              <a:t> - 25</a:t>
            </a:r>
            <a:r>
              <a:rPr lang="zh-CN" altLang="en-US" sz="1600" b="0" i="0">
                <a:solidFill>
                  <a:schemeClr val="bg1"/>
                </a:solidFill>
                <a:latin typeface="微软雅黑" panose="020B0503020204020204" pitchFamily="34" charset="-122"/>
                <a:ea typeface="微软雅黑" panose="020B0503020204020204" pitchFamily="34" charset="-122"/>
              </a:rPr>
              <a:t>）</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筛选，核心步骤如下：</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剔除</a:t>
            </a:r>
            <a:r>
              <a:rPr lang="en-US" altLang="zh-CN" sz="1600" b="0" i="0">
                <a:solidFill>
                  <a:schemeClr val="bg1"/>
                </a:solidFill>
                <a:latin typeface="微软雅黑" panose="020B0503020204020204" pitchFamily="34" charset="-122"/>
                <a:ea typeface="微软雅黑" panose="020B0503020204020204" pitchFamily="34" charset="-122"/>
              </a:rPr>
              <a:t> ST </a:t>
            </a:r>
            <a:r>
              <a:rPr lang="zh-CN" altLang="en-US" sz="1600" b="0" i="0">
                <a:solidFill>
                  <a:schemeClr val="bg1"/>
                </a:solidFill>
                <a:latin typeface="微软雅黑" panose="020B0503020204020204" pitchFamily="34" charset="-122"/>
                <a:ea typeface="微软雅黑" panose="020B0503020204020204" pitchFamily="34" charset="-122"/>
              </a:rPr>
              <a:t>股，避免退市风险；</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优先选择</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滚动净利润持续攀升</a:t>
            </a: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的个股，规避业绩持续下滑的标的（降低踩雷概率）；</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聚焦十五规划主题（如人工智能、机器人、智能电网、医药、固态电池、台湾收复概念、商业航天等），但需避免单一主题集中持仓（如不建议全仓</a:t>
            </a:r>
            <a:r>
              <a:rPr lang="en-US" altLang="zh-CN" sz="1600" b="0" i="0">
                <a:solidFill>
                  <a:schemeClr val="bg1"/>
                </a:solidFill>
                <a:latin typeface="微软雅黑" panose="020B0503020204020204" pitchFamily="34" charset="-122"/>
                <a:ea typeface="微软雅黑" panose="020B0503020204020204" pitchFamily="34" charset="-122"/>
              </a:rPr>
              <a:t> AI</a:t>
            </a:r>
            <a:r>
              <a:rPr lang="zh-CN" altLang="en-US" sz="1600" b="0" i="0">
                <a:solidFill>
                  <a:schemeClr val="bg1"/>
                </a:solidFill>
                <a:latin typeface="微软雅黑" panose="020B0503020204020204" pitchFamily="34" charset="-122"/>
                <a:ea typeface="微软雅黑" panose="020B0503020204020204" pitchFamily="34" charset="-122"/>
              </a:rPr>
              <a:t>）；</a:t>
            </a: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建仓和补仓时机：需在个股回调破季度盈亏</a:t>
            </a:r>
            <a:r>
              <a:rPr lang="en-US" altLang="zh-CN" sz="1600" b="0" i="0">
                <a:solidFill>
                  <a:schemeClr val="bg1"/>
                </a:solidFill>
                <a:latin typeface="微软雅黑" panose="020B0503020204020204" pitchFamily="34" charset="-122"/>
                <a:ea typeface="微软雅黑" panose="020B0503020204020204" pitchFamily="34" charset="-122"/>
              </a:rPr>
              <a:t> - 25 </a:t>
            </a:r>
            <a:r>
              <a:rPr lang="zh-CN" altLang="en-US" sz="1600" b="0" i="0">
                <a:solidFill>
                  <a:schemeClr val="bg1"/>
                </a:solidFill>
                <a:latin typeface="微软雅黑" panose="020B0503020204020204" pitchFamily="34" charset="-122"/>
                <a:ea typeface="微软雅黑" panose="020B0503020204020204" pitchFamily="34" charset="-122"/>
              </a:rPr>
              <a:t>绿盘时介入，或者周日月，或者首</a:t>
            </a:r>
            <a:r>
              <a:rPr lang="en-US" altLang="zh-CN" sz="1600" b="0" i="0">
                <a:solidFill>
                  <a:schemeClr val="bg1"/>
                </a:solidFill>
                <a:latin typeface="微软雅黑" panose="020B0503020204020204" pitchFamily="34" charset="-122"/>
                <a:ea typeface="微软雅黑" panose="020B0503020204020204" pitchFamily="34" charset="-122"/>
              </a:rPr>
              <a:t>b</a:t>
            </a:r>
            <a:r>
              <a:rPr lang="zh-CN" altLang="en-US" sz="1600" b="0" i="0">
                <a:solidFill>
                  <a:schemeClr val="bg1"/>
                </a:solidFill>
                <a:latin typeface="微软雅黑" panose="020B0503020204020204" pitchFamily="34" charset="-122"/>
                <a:ea typeface="微软雅黑" panose="020B0503020204020204" pitchFamily="34" charset="-122"/>
              </a:rPr>
              <a:t>回踩金叉</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策略猎手</a:t>
            </a:r>
            <a:endParaRPr lang="zh-CN" sz="2800">
              <a:solidFill>
                <a:schemeClr val="bg1"/>
              </a:solidFill>
              <a:latin typeface="思源黑体 CN Bold" panose="020B0800000000000000" charset="-122"/>
              <a:ea typeface="思源黑体 CN Bold" panose="020B0800000000000000" charset="-122"/>
            </a:endParaRPr>
          </a:p>
        </p:txBody>
      </p:sp>
      <p:sp>
        <p:nvSpPr>
          <p:cNvPr id="9" name="文本框 8"/>
          <p:cNvSpPr txBox="1"/>
          <p:nvPr/>
        </p:nvSpPr>
        <p:spPr>
          <a:xfrm>
            <a:off x="872490" y="4981575"/>
            <a:ext cx="10668635" cy="1476375"/>
          </a:xfrm>
          <a:prstGeom prst="rect">
            <a:avLst/>
          </a:prstGeom>
        </p:spPr>
        <p:txBody>
          <a:bodyPr wrap="square">
            <a:spAutoFit/>
          </a:bodyPr>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量化产品优势：若自身操作难度较大，可关注量化策略产品，其回撤控制优异，且大概率能跟上市场核心行情，适合缺乏时间盯盘的投资者。</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266700" algn="just">
              <a:spcBef>
                <a:spcPct val="0"/>
              </a:spcBef>
              <a:spcAft>
                <a:spcPts val="1200"/>
              </a:spcAft>
            </a:pPr>
            <a:r>
              <a:rPr lang="zh-CN" altLang="en-US" sz="1600" b="0" i="0">
                <a:solidFill>
                  <a:schemeClr val="bg1"/>
                </a:solidFill>
                <a:latin typeface="微软雅黑" panose="020B0503020204020204" pitchFamily="34" charset="-122"/>
                <a:ea typeface="微软雅黑" panose="020B0503020204020204" pitchFamily="34" charset="-122"/>
              </a:rPr>
              <a:t>本产品为中高风险产品，仅适合风险承认能力等级为积极型及以上级别的投资者参考。以上为特定条件、特定时间区间下的历史业绩，不代表普遍现象，历史涨幅不预示其未来表现，过往收益亦不代表未来收益承诺。市场有风险，投资需谨慎！（以上是宓老师策略全自动账户）</a:t>
            </a:r>
            <a:endParaRPr lang="zh-CN" altLang="en-US" sz="1600" b="0" i="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6266180" y="1146175"/>
            <a:ext cx="5408295" cy="3441700"/>
          </a:xfrm>
          <a:prstGeom prst="rect">
            <a:avLst/>
          </a:prstGeom>
        </p:spPr>
      </p:pic>
      <p:pic>
        <p:nvPicPr>
          <p:cNvPr id="5" name="图片 4"/>
          <p:cNvPicPr>
            <a:picLocks noChangeAspect="1"/>
          </p:cNvPicPr>
          <p:nvPr/>
        </p:nvPicPr>
        <p:blipFill>
          <a:blip r:embed="rId3"/>
          <a:stretch>
            <a:fillRect/>
          </a:stretch>
        </p:blipFill>
        <p:spPr>
          <a:xfrm>
            <a:off x="611505" y="841375"/>
            <a:ext cx="5408295" cy="4051300"/>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总论</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总论</a:t>
            </a:r>
            <a:endParaRPr lang="zh-CN" altLang="en-US" sz="2800">
              <a:solidFill>
                <a:schemeClr val="bg1"/>
              </a:solidFill>
              <a:latin typeface="思源黑体 CN Bold" panose="020B0800000000000000" charset="-122"/>
              <a:ea typeface="思源黑体 CN Bold" panose="020B0800000000000000" charset="-122"/>
            </a:endParaRPr>
          </a:p>
        </p:txBody>
      </p:sp>
      <p:sp>
        <p:nvSpPr>
          <p:cNvPr id="2" name="文本框 1"/>
          <p:cNvSpPr txBox="1"/>
          <p:nvPr/>
        </p:nvSpPr>
        <p:spPr>
          <a:xfrm>
            <a:off x="2125345" y="1659890"/>
            <a:ext cx="8415655" cy="2799715"/>
          </a:xfrm>
          <a:prstGeom prst="rect">
            <a:avLst/>
          </a:prstGeom>
        </p:spPr>
        <p:txBody>
          <a:bodyPr wrap="square">
            <a:spAutoFit/>
          </a:bodyPr>
          <a:p>
            <a:pPr marL="0" indent="0"/>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、投资的本质，是在 “相信未来” 的信念与 “理解波动” 的清醒中寻找平衡。经济基本面的稳中向好、估值与政策的双重支撑，构成了股市长期向上的底层逻辑；而波动作为市场的天然属性，并非风险本身，而是优质资产的 “低价入场券”。</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、通过 “季度盈亏线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- 25”“</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滚动净利润连续增长” 等核心指标，我们能精准识别绩优股的底部机会，避开绩差股的持续下行风险；底仓与浮仓结合的运作模式，既能防止踏空牛股，又能通过高抛低吸优化成本，适配不同行情下的投资需求。</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3</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、投资的成功不在于追逐短期涨跌，而在于坚守长期逻辑、运用科学方法、控制仓位风险。唯有将 “相信未来” 的定力与 “猎手掘金” 的技巧相结合，才能在股市的潮起潮落中，实现稳健且可持续的收益。</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目录"/>
          <p:cNvPicPr>
            <a:picLocks noChangeAspect="1"/>
          </p:cNvPicPr>
          <p:nvPr/>
        </p:nvPicPr>
        <p:blipFill>
          <a:blip r:embed="rId2"/>
          <a:stretch>
            <a:fillRect/>
          </a:stretch>
        </p:blipFill>
        <p:spPr>
          <a:xfrm>
            <a:off x="1392555" y="1383030"/>
            <a:ext cx="1457325" cy="3444240"/>
          </a:xfrm>
          <a:prstGeom prst="rect">
            <a:avLst/>
          </a:prstGeom>
        </p:spPr>
      </p:pic>
      <p:grpSp>
        <p:nvGrpSpPr>
          <p:cNvPr id="4" name="组合 3"/>
          <p:cNvGrpSpPr/>
          <p:nvPr>
            <p:custDataLst>
              <p:tags r:id="rId3"/>
            </p:custDataLst>
          </p:nvPr>
        </p:nvGrpSpPr>
        <p:grpSpPr>
          <a:xfrm>
            <a:off x="4187825" y="1383030"/>
            <a:ext cx="6595745" cy="808355"/>
            <a:chOff x="6595" y="2178"/>
            <a:chExt cx="10387" cy="1273"/>
          </a:xfrm>
        </p:grpSpPr>
        <p:pic>
          <p:nvPicPr>
            <p:cNvPr id="5" name="图片 4" descr="第一章"/>
            <p:cNvPicPr>
              <a:picLocks noChangeAspect="1"/>
            </p:cNvPicPr>
            <p:nvPr>
              <p:custDataLst>
                <p:tags r:id="rId4"/>
              </p:custDataLst>
            </p:nvPr>
          </p:nvPicPr>
          <p:blipFill>
            <a:blip r:embed="rId5"/>
            <a:stretch>
              <a:fillRect/>
            </a:stretch>
          </p:blipFill>
          <p:spPr>
            <a:xfrm>
              <a:off x="6595" y="2178"/>
              <a:ext cx="10387" cy="1273"/>
            </a:xfrm>
            <a:prstGeom prst="rect">
              <a:avLst/>
            </a:prstGeom>
          </p:spPr>
        </p:pic>
        <p:sp>
          <p:nvSpPr>
            <p:cNvPr id="7" name="文本框 6"/>
            <p:cNvSpPr txBox="1"/>
            <p:nvPr>
              <p:custDataLst>
                <p:tags r:id="rId6"/>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7"/>
              </p:custDataLst>
            </p:nvPr>
          </p:nvSpPr>
          <p:spPr>
            <a:xfrm>
              <a:off x="10006" y="2474"/>
              <a:ext cx="6253"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相信未来，股市长期向上</a:t>
              </a:r>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8"/>
            </p:custDataLst>
          </p:nvPr>
        </p:nvGrpSpPr>
        <p:grpSpPr>
          <a:xfrm>
            <a:off x="4187825" y="2487930"/>
            <a:ext cx="6719570" cy="808355"/>
            <a:chOff x="6595" y="2178"/>
            <a:chExt cx="10582" cy="1273"/>
          </a:xfrm>
        </p:grpSpPr>
        <p:pic>
          <p:nvPicPr>
            <p:cNvPr id="10" name="图片 9" descr="第一章"/>
            <p:cNvPicPr>
              <a:picLocks noChangeAspect="1"/>
            </p:cNvPicPr>
            <p:nvPr>
              <p:custDataLst>
                <p:tags r:id="rId9"/>
              </p:custDataLst>
            </p:nvPr>
          </p:nvPicPr>
          <p:blipFill>
            <a:blip r:embed="rId5"/>
            <a:stretch>
              <a:fillRect/>
            </a:stretch>
          </p:blipFill>
          <p:spPr>
            <a:xfrm>
              <a:off x="6595" y="2178"/>
              <a:ext cx="10387" cy="1273"/>
            </a:xfrm>
            <a:prstGeom prst="rect">
              <a:avLst/>
            </a:prstGeom>
          </p:spPr>
        </p:pic>
        <p:sp>
          <p:nvSpPr>
            <p:cNvPr id="13" name="文本框 12"/>
            <p:cNvSpPr txBox="1"/>
            <p:nvPr>
              <p:custDataLst>
                <p:tags r:id="rId10"/>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1"/>
              </p:custDataLst>
            </p:nvPr>
          </p:nvSpPr>
          <p:spPr>
            <a:xfrm>
              <a:off x="10006" y="2474"/>
              <a:ext cx="7171"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股票波动、浮动盈亏和盈亏同源</a:t>
              </a:r>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2"/>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3"/>
              </p:custDataLst>
            </p:nvPr>
          </p:nvPicPr>
          <p:blipFill>
            <a:blip r:embed="rId5"/>
            <a:stretch>
              <a:fillRect/>
            </a:stretch>
          </p:blipFill>
          <p:spPr>
            <a:xfrm>
              <a:off x="6595" y="2178"/>
              <a:ext cx="10387" cy="1273"/>
            </a:xfrm>
            <a:prstGeom prst="rect">
              <a:avLst/>
            </a:prstGeom>
          </p:spPr>
        </p:pic>
        <p:sp>
          <p:nvSpPr>
            <p:cNvPr id="20" name="文本框 19"/>
            <p:cNvSpPr txBox="1"/>
            <p:nvPr>
              <p:custDataLst>
                <p:tags r:id="rId14"/>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5"/>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猎手掘金，受伤模型</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6"/>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7"/>
              </p:custDataLst>
            </p:nvPr>
          </p:nvPicPr>
          <p:blipFill>
            <a:blip r:embed="rId5"/>
            <a:stretch>
              <a:fillRect/>
            </a:stretch>
          </p:blipFill>
          <p:spPr>
            <a:xfrm>
              <a:off x="6595" y="2178"/>
              <a:ext cx="10387" cy="1273"/>
            </a:xfrm>
            <a:prstGeom prst="rect">
              <a:avLst/>
            </a:prstGeom>
          </p:spPr>
        </p:pic>
        <p:sp>
          <p:nvSpPr>
            <p:cNvPr id="33" name="文本框 32"/>
            <p:cNvSpPr txBox="1"/>
            <p:nvPr>
              <p:custDataLst>
                <p:tags r:id="rId18"/>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9"/>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总结</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0"/>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00150" y="886460"/>
            <a:ext cx="9791700" cy="550799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组 3006"/>
          <p:cNvPicPr>
            <a:picLocks noChangeAspect="1"/>
          </p:cNvPicPr>
          <p:nvPr/>
        </p:nvPicPr>
        <p:blipFill>
          <a:blip r:embed="rId2"/>
          <a:stretch>
            <a:fillRect/>
          </a:stretch>
        </p:blipFill>
        <p:spPr>
          <a:xfrm>
            <a:off x="1789748" y="1723390"/>
            <a:ext cx="8612505" cy="3411220"/>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相信未来，股市长期向上</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292850" y="1061085"/>
            <a:ext cx="5080000" cy="5015865"/>
          </a:xfrm>
          <a:prstGeom prst="rect">
            <a:avLst/>
          </a:prstGeom>
        </p:spPr>
        <p:txBody>
          <a:bodyPr>
            <a:spAutoFit/>
          </a:bodyPr>
          <a:p>
            <a:r>
              <a:rPr lang="en-US" altLang="zh-CN" sz="1600">
                <a:solidFill>
                  <a:schemeClr val="bg1"/>
                </a:solidFill>
              </a:rPr>
              <a:t>1. </a:t>
            </a:r>
            <a:r>
              <a:rPr lang="zh-CN" altLang="en-US" sz="1600">
                <a:solidFill>
                  <a:schemeClr val="bg1"/>
                </a:solidFill>
              </a:rPr>
              <a:t>经济基本面：稳中向好的</a:t>
            </a:r>
            <a:r>
              <a:rPr lang="en-US" altLang="zh-CN" sz="1600">
                <a:solidFill>
                  <a:schemeClr val="bg1"/>
                </a:solidFill>
              </a:rPr>
              <a:t>“</a:t>
            </a:r>
            <a:r>
              <a:rPr lang="zh-CN" altLang="en-US" sz="1600">
                <a:solidFill>
                  <a:schemeClr val="bg1"/>
                </a:solidFill>
              </a:rPr>
              <a:t>压舱石</a:t>
            </a:r>
            <a:r>
              <a:rPr lang="en-US" altLang="zh-CN" sz="1600">
                <a:solidFill>
                  <a:schemeClr val="bg1"/>
                </a:solidFill>
              </a:rPr>
              <a:t>”</a:t>
            </a:r>
            <a:endParaRPr lang="en-US" altLang="zh-CN" sz="1600">
              <a:solidFill>
                <a:schemeClr val="bg1"/>
              </a:solidFill>
            </a:endParaRPr>
          </a:p>
          <a:p>
            <a:r>
              <a:rPr lang="zh-CN" altLang="en-US" sz="1600">
                <a:solidFill>
                  <a:schemeClr val="bg1"/>
                </a:solidFill>
              </a:rPr>
              <a:t>经济的持续增长是股市上涨的根本动力。</a:t>
            </a:r>
            <a:r>
              <a:rPr lang="en-US" altLang="zh-CN" sz="1600">
                <a:solidFill>
                  <a:schemeClr val="bg1"/>
                </a:solidFill>
              </a:rPr>
              <a:t>2025</a:t>
            </a:r>
            <a:r>
              <a:rPr lang="zh-CN" altLang="en-US" sz="1600">
                <a:solidFill>
                  <a:schemeClr val="bg1"/>
                </a:solidFill>
              </a:rPr>
              <a:t>年前三季度</a:t>
            </a:r>
            <a:r>
              <a:rPr lang="en-US" altLang="zh-CN" sz="1600">
                <a:solidFill>
                  <a:schemeClr val="bg1"/>
                </a:solidFill>
              </a:rPr>
              <a:t>GDP</a:t>
            </a:r>
            <a:r>
              <a:rPr lang="zh-CN" altLang="en-US" sz="1600">
                <a:solidFill>
                  <a:schemeClr val="bg1"/>
                </a:solidFill>
              </a:rPr>
              <a:t>达</a:t>
            </a:r>
            <a:r>
              <a:rPr lang="en-US" altLang="zh-CN" sz="1600">
                <a:solidFill>
                  <a:schemeClr val="bg1"/>
                </a:solidFill>
              </a:rPr>
              <a:t>101.5</a:t>
            </a:r>
            <a:r>
              <a:rPr lang="zh-CN" altLang="en-US" sz="1600">
                <a:solidFill>
                  <a:schemeClr val="bg1"/>
                </a:solidFill>
              </a:rPr>
              <a:t>万亿元，同比增长</a:t>
            </a:r>
            <a:r>
              <a:rPr lang="en-US" altLang="zh-CN" sz="1600">
                <a:solidFill>
                  <a:schemeClr val="bg1"/>
                </a:solidFill>
              </a:rPr>
              <a:t>5.2%</a:t>
            </a:r>
            <a:r>
              <a:rPr lang="zh-CN" altLang="en-US" sz="1600">
                <a:solidFill>
                  <a:schemeClr val="bg1"/>
                </a:solidFill>
              </a:rPr>
              <a:t>，第三产业增速达</a:t>
            </a:r>
            <a:r>
              <a:rPr lang="en-US" altLang="zh-CN" sz="1600">
                <a:solidFill>
                  <a:schemeClr val="bg1"/>
                </a:solidFill>
              </a:rPr>
              <a:t>5.4%</a:t>
            </a:r>
            <a:r>
              <a:rPr lang="zh-CN" altLang="en-US" sz="1600">
                <a:solidFill>
                  <a:schemeClr val="bg1"/>
                </a:solidFill>
              </a:rPr>
              <a:t>，显著高于全球主要经济体。结构优化趋势更值得关注：高技术服务业投资增</a:t>
            </a:r>
            <a:r>
              <a:rPr lang="en-US" altLang="zh-CN" sz="1600">
                <a:solidFill>
                  <a:schemeClr val="bg1"/>
                </a:solidFill>
              </a:rPr>
              <a:t>6.1%</a:t>
            </a:r>
            <a:r>
              <a:rPr lang="zh-CN" altLang="en-US" sz="1600">
                <a:solidFill>
                  <a:schemeClr val="bg1"/>
                </a:solidFill>
              </a:rPr>
              <a:t>，信息服务业增</a:t>
            </a:r>
            <a:r>
              <a:rPr lang="en-US" altLang="zh-CN" sz="1600">
                <a:solidFill>
                  <a:schemeClr val="bg1"/>
                </a:solidFill>
              </a:rPr>
              <a:t>33.1%</a:t>
            </a:r>
            <a:r>
              <a:rPr lang="zh-CN" altLang="en-US" sz="1600">
                <a:solidFill>
                  <a:schemeClr val="bg1"/>
                </a:solidFill>
              </a:rPr>
              <a:t>，创新指数首次跻身全球前十，</a:t>
            </a:r>
            <a:r>
              <a:rPr lang="en-US" altLang="zh-CN" sz="1600">
                <a:solidFill>
                  <a:schemeClr val="bg1"/>
                </a:solidFill>
              </a:rPr>
              <a:t>24</a:t>
            </a:r>
            <a:r>
              <a:rPr lang="zh-CN" altLang="en-US" sz="1600">
                <a:solidFill>
                  <a:schemeClr val="bg1"/>
                </a:solidFill>
              </a:rPr>
              <a:t>个创新集群入围全球百强且连续</a:t>
            </a:r>
            <a:r>
              <a:rPr lang="en-US" altLang="zh-CN" sz="1600">
                <a:solidFill>
                  <a:schemeClr val="bg1"/>
                </a:solidFill>
              </a:rPr>
              <a:t>3</a:t>
            </a:r>
            <a:r>
              <a:rPr lang="zh-CN" altLang="en-US" sz="1600">
                <a:solidFill>
                  <a:schemeClr val="bg1"/>
                </a:solidFill>
              </a:rPr>
              <a:t>年全球第一。</a:t>
            </a:r>
            <a:r>
              <a:rPr lang="en-US" altLang="zh-CN" sz="1600">
                <a:solidFill>
                  <a:schemeClr val="bg1"/>
                </a:solidFill>
              </a:rPr>
              <a:t>5000</a:t>
            </a:r>
            <a:r>
              <a:rPr lang="zh-CN" altLang="en-US" sz="1600">
                <a:solidFill>
                  <a:schemeClr val="bg1"/>
                </a:solidFill>
              </a:rPr>
              <a:t>亿元政策性金融工具加速投放，基建投资需求回升，进一步夯实了经济稳中向好的格局，为股市提供了坚实的基本面支撑。</a:t>
            </a:r>
            <a:endParaRPr lang="zh-CN" altLang="en-US" sz="1600">
              <a:solidFill>
                <a:schemeClr val="bg1"/>
              </a:solidFill>
            </a:endParaRPr>
          </a:p>
          <a:p>
            <a:endParaRPr lang="zh-CN" altLang="en-US" sz="1600">
              <a:solidFill>
                <a:schemeClr val="bg1"/>
              </a:solidFill>
            </a:endParaRPr>
          </a:p>
          <a:p>
            <a:r>
              <a:rPr lang="en-US" altLang="zh-CN" sz="1600">
                <a:solidFill>
                  <a:schemeClr val="bg1"/>
                </a:solidFill>
              </a:rPr>
              <a:t>2. </a:t>
            </a:r>
            <a:r>
              <a:rPr lang="zh-CN" altLang="en-US" sz="1600">
                <a:solidFill>
                  <a:schemeClr val="bg1"/>
                </a:solidFill>
              </a:rPr>
              <a:t>估值与政策：安全边际与</a:t>
            </a:r>
            <a:r>
              <a:rPr lang="en-US" altLang="zh-CN" sz="1600">
                <a:solidFill>
                  <a:schemeClr val="bg1"/>
                </a:solidFill>
              </a:rPr>
              <a:t>“</a:t>
            </a:r>
            <a:r>
              <a:rPr lang="zh-CN" altLang="en-US" sz="1600">
                <a:solidFill>
                  <a:schemeClr val="bg1"/>
                </a:solidFill>
              </a:rPr>
              <a:t>护航伞</a:t>
            </a:r>
            <a:r>
              <a:rPr lang="en-US" altLang="zh-CN" sz="1600">
                <a:solidFill>
                  <a:schemeClr val="bg1"/>
                </a:solidFill>
              </a:rPr>
              <a:t>”</a:t>
            </a:r>
            <a:endParaRPr lang="en-US" altLang="zh-CN" sz="1600">
              <a:solidFill>
                <a:schemeClr val="bg1"/>
              </a:solidFill>
            </a:endParaRPr>
          </a:p>
          <a:p>
            <a:r>
              <a:rPr lang="zh-CN" altLang="en-US" sz="1600">
                <a:solidFill>
                  <a:schemeClr val="bg1"/>
                </a:solidFill>
              </a:rPr>
              <a:t>当前</a:t>
            </a:r>
            <a:r>
              <a:rPr lang="en-US" altLang="zh-CN" sz="1600">
                <a:solidFill>
                  <a:schemeClr val="bg1"/>
                </a:solidFill>
              </a:rPr>
              <a:t>A</a:t>
            </a:r>
            <a:r>
              <a:rPr lang="zh-CN" altLang="en-US" sz="1600">
                <a:solidFill>
                  <a:schemeClr val="bg1"/>
                </a:solidFill>
              </a:rPr>
              <a:t>股正处于</a:t>
            </a:r>
            <a:r>
              <a:rPr lang="en-US" altLang="zh-CN" sz="1600">
                <a:solidFill>
                  <a:schemeClr val="bg1"/>
                </a:solidFill>
              </a:rPr>
              <a:t>“</a:t>
            </a:r>
            <a:r>
              <a:rPr lang="zh-CN" altLang="en-US" sz="1600">
                <a:solidFill>
                  <a:schemeClr val="bg1"/>
                </a:solidFill>
              </a:rPr>
              <a:t>估值洼地</a:t>
            </a:r>
            <a:r>
              <a:rPr lang="en-US" altLang="zh-CN" sz="1600">
                <a:solidFill>
                  <a:schemeClr val="bg1"/>
                </a:solidFill>
              </a:rPr>
              <a:t>”</a:t>
            </a:r>
            <a:r>
              <a:rPr lang="zh-CN" altLang="en-US" sz="1600">
                <a:solidFill>
                  <a:schemeClr val="bg1"/>
                </a:solidFill>
              </a:rPr>
              <a:t>，安全边际充足。沪深</a:t>
            </a:r>
            <a:r>
              <a:rPr lang="en-US" altLang="zh-CN" sz="1600">
                <a:solidFill>
                  <a:schemeClr val="bg1"/>
                </a:solidFill>
              </a:rPr>
              <a:t>300PE</a:t>
            </a:r>
            <a:r>
              <a:rPr lang="zh-CN" altLang="en-US" sz="1600">
                <a:solidFill>
                  <a:schemeClr val="bg1"/>
                </a:solidFill>
              </a:rPr>
              <a:t>仅</a:t>
            </a:r>
            <a:r>
              <a:rPr lang="en-US" altLang="zh-CN" sz="1600">
                <a:solidFill>
                  <a:schemeClr val="bg1"/>
                </a:solidFill>
              </a:rPr>
              <a:t>14.18</a:t>
            </a:r>
            <a:r>
              <a:rPr lang="zh-CN" altLang="en-US" sz="1600">
                <a:solidFill>
                  <a:schemeClr val="bg1"/>
                </a:solidFill>
              </a:rPr>
              <a:t>倍，上证</a:t>
            </a:r>
            <a:r>
              <a:rPr lang="en-US" altLang="zh-CN" sz="1600">
                <a:solidFill>
                  <a:schemeClr val="bg1"/>
                </a:solidFill>
              </a:rPr>
              <a:t>50PE</a:t>
            </a:r>
            <a:r>
              <a:rPr lang="zh-CN" altLang="en-US" sz="1600">
                <a:solidFill>
                  <a:schemeClr val="bg1"/>
                </a:solidFill>
              </a:rPr>
              <a:t>约</a:t>
            </a:r>
            <a:r>
              <a:rPr lang="en-US" altLang="zh-CN" sz="1600">
                <a:solidFill>
                  <a:schemeClr val="bg1"/>
                </a:solidFill>
              </a:rPr>
              <a:t>11.71</a:t>
            </a:r>
            <a:r>
              <a:rPr lang="zh-CN" altLang="en-US" sz="1600">
                <a:solidFill>
                  <a:schemeClr val="bg1"/>
                </a:solidFill>
              </a:rPr>
              <a:t>倍，中证</a:t>
            </a:r>
            <a:r>
              <a:rPr lang="en-US" altLang="zh-CN" sz="1600">
                <a:solidFill>
                  <a:schemeClr val="bg1"/>
                </a:solidFill>
              </a:rPr>
              <a:t>800PB</a:t>
            </a:r>
            <a:r>
              <a:rPr lang="zh-CN" altLang="en-US" sz="1600">
                <a:solidFill>
                  <a:schemeClr val="bg1"/>
                </a:solidFill>
              </a:rPr>
              <a:t>仅</a:t>
            </a:r>
            <a:r>
              <a:rPr lang="en-US" altLang="zh-CN" sz="1600">
                <a:solidFill>
                  <a:schemeClr val="bg1"/>
                </a:solidFill>
              </a:rPr>
              <a:t>1.38</a:t>
            </a:r>
            <a:r>
              <a:rPr lang="zh-CN" altLang="en-US" sz="1600">
                <a:solidFill>
                  <a:schemeClr val="bg1"/>
                </a:solidFill>
              </a:rPr>
              <a:t>倍（近十年</a:t>
            </a:r>
            <a:r>
              <a:rPr lang="en-US" altLang="zh-CN" sz="1600">
                <a:solidFill>
                  <a:schemeClr val="bg1"/>
                </a:solidFill>
              </a:rPr>
              <a:t>31%</a:t>
            </a:r>
            <a:r>
              <a:rPr lang="zh-CN" altLang="en-US" sz="1600">
                <a:solidFill>
                  <a:schemeClr val="bg1"/>
                </a:solidFill>
              </a:rPr>
              <a:t>分位）；</a:t>
            </a:r>
            <a:r>
              <a:rPr lang="en-US" altLang="zh-CN" sz="1600">
                <a:solidFill>
                  <a:schemeClr val="bg1"/>
                </a:solidFill>
              </a:rPr>
              <a:t>A</a:t>
            </a:r>
            <a:r>
              <a:rPr lang="zh-CN" altLang="en-US" sz="1600">
                <a:solidFill>
                  <a:schemeClr val="bg1"/>
                </a:solidFill>
              </a:rPr>
              <a:t>股市值</a:t>
            </a:r>
            <a:r>
              <a:rPr lang="en-US" altLang="zh-CN" sz="1600">
                <a:solidFill>
                  <a:schemeClr val="bg1"/>
                </a:solidFill>
              </a:rPr>
              <a:t>/GDP</a:t>
            </a:r>
            <a:r>
              <a:rPr lang="zh-CN" altLang="en-US" sz="1600">
                <a:solidFill>
                  <a:schemeClr val="bg1"/>
                </a:solidFill>
              </a:rPr>
              <a:t>约</a:t>
            </a:r>
            <a:r>
              <a:rPr lang="en-US" altLang="zh-CN" sz="1600">
                <a:solidFill>
                  <a:schemeClr val="bg1"/>
                </a:solidFill>
              </a:rPr>
              <a:t>70%</a:t>
            </a:r>
            <a:r>
              <a:rPr lang="zh-CN" altLang="en-US" sz="1600">
                <a:solidFill>
                  <a:schemeClr val="bg1"/>
                </a:solidFill>
              </a:rPr>
              <a:t>，远低于全球</a:t>
            </a:r>
            <a:r>
              <a:rPr lang="en-US" altLang="zh-CN" sz="1600">
                <a:solidFill>
                  <a:schemeClr val="bg1"/>
                </a:solidFill>
              </a:rPr>
              <a:t>100%</a:t>
            </a:r>
            <a:r>
              <a:rPr lang="zh-CN" altLang="en-US" sz="1600">
                <a:solidFill>
                  <a:schemeClr val="bg1"/>
                </a:solidFill>
              </a:rPr>
              <a:t>的中位水平，潜在上涨空间广阔。与此同时，政策持续为市场保驾护航：中长期资金入市加速，公募基金持有</a:t>
            </a:r>
            <a:r>
              <a:rPr lang="en-US" altLang="zh-CN" sz="1600">
                <a:solidFill>
                  <a:schemeClr val="bg1"/>
                </a:solidFill>
              </a:rPr>
              <a:t>A</a:t>
            </a:r>
            <a:r>
              <a:rPr lang="zh-CN" altLang="en-US" sz="1600">
                <a:solidFill>
                  <a:schemeClr val="bg1"/>
                </a:solidFill>
              </a:rPr>
              <a:t>股流通市值年增目标</a:t>
            </a:r>
            <a:r>
              <a:rPr lang="en-US" altLang="zh-CN" sz="1600">
                <a:solidFill>
                  <a:schemeClr val="bg1"/>
                </a:solidFill>
              </a:rPr>
              <a:t>10%</a:t>
            </a:r>
            <a:r>
              <a:rPr lang="zh-CN" altLang="en-US" sz="1600">
                <a:solidFill>
                  <a:schemeClr val="bg1"/>
                </a:solidFill>
              </a:rPr>
              <a:t>，保险资金入市规模达</a:t>
            </a:r>
            <a:r>
              <a:rPr lang="en-US" altLang="zh-CN" sz="1600">
                <a:solidFill>
                  <a:schemeClr val="bg1"/>
                </a:solidFill>
              </a:rPr>
              <a:t>5.4</a:t>
            </a:r>
            <a:r>
              <a:rPr lang="zh-CN" altLang="en-US" sz="1600">
                <a:solidFill>
                  <a:schemeClr val="bg1"/>
                </a:solidFill>
              </a:rPr>
              <a:t>万亿元；中央汇金发挥</a:t>
            </a:r>
            <a:r>
              <a:rPr lang="en-US" altLang="zh-CN" sz="1600">
                <a:solidFill>
                  <a:schemeClr val="bg1"/>
                </a:solidFill>
              </a:rPr>
              <a:t>“</a:t>
            </a:r>
            <a:r>
              <a:rPr lang="zh-CN" altLang="en-US" sz="1600">
                <a:solidFill>
                  <a:schemeClr val="bg1"/>
                </a:solidFill>
              </a:rPr>
              <a:t>类平准基金</a:t>
            </a:r>
            <a:r>
              <a:rPr lang="en-US" altLang="zh-CN" sz="1600">
                <a:solidFill>
                  <a:schemeClr val="bg1"/>
                </a:solidFill>
              </a:rPr>
              <a:t>”</a:t>
            </a:r>
            <a:r>
              <a:rPr lang="zh-CN" altLang="en-US" sz="1600">
                <a:solidFill>
                  <a:schemeClr val="bg1"/>
                </a:solidFill>
              </a:rPr>
              <a:t>作用，上市公司回购潮（</a:t>
            </a:r>
            <a:r>
              <a:rPr lang="en-US" altLang="zh-CN" sz="1600">
                <a:solidFill>
                  <a:schemeClr val="bg1"/>
                </a:solidFill>
              </a:rPr>
              <a:t>1300</a:t>
            </a:r>
            <a:r>
              <a:rPr lang="zh-CN" altLang="en-US" sz="1600">
                <a:solidFill>
                  <a:schemeClr val="bg1"/>
                </a:solidFill>
              </a:rPr>
              <a:t>多家累计回购</a:t>
            </a:r>
            <a:r>
              <a:rPr lang="en-US" altLang="zh-CN" sz="1600">
                <a:solidFill>
                  <a:schemeClr val="bg1"/>
                </a:solidFill>
              </a:rPr>
              <a:t>1090</a:t>
            </a:r>
            <a:r>
              <a:rPr lang="zh-CN" altLang="en-US" sz="1600">
                <a:solidFill>
                  <a:schemeClr val="bg1"/>
                </a:solidFill>
              </a:rPr>
              <a:t>亿）等政策形成合力，构筑了市场的</a:t>
            </a:r>
            <a:r>
              <a:rPr lang="en-US" altLang="zh-CN" sz="1600">
                <a:solidFill>
                  <a:schemeClr val="bg1"/>
                </a:solidFill>
              </a:rPr>
              <a:t>“</a:t>
            </a:r>
            <a:r>
              <a:rPr lang="zh-CN" altLang="en-US" sz="1600">
                <a:solidFill>
                  <a:schemeClr val="bg1"/>
                </a:solidFill>
              </a:rPr>
              <a:t>安全网</a:t>
            </a:r>
            <a:r>
              <a:rPr lang="en-US" altLang="zh-CN" sz="1600">
                <a:solidFill>
                  <a:schemeClr val="bg1"/>
                </a:solidFill>
              </a:rPr>
              <a:t>”</a:t>
            </a:r>
            <a:r>
              <a:rPr lang="zh-CN" altLang="en-US" sz="1600">
                <a:solidFill>
                  <a:schemeClr val="bg1"/>
                </a:solidFill>
              </a:rPr>
              <a:t>。</a:t>
            </a:r>
            <a:endParaRPr lang="zh-CN" altLang="en-US" sz="1600">
              <a:solidFill>
                <a:schemeClr val="bg1"/>
              </a:solidFill>
            </a:endParaRPr>
          </a:p>
        </p:txBody>
      </p:sp>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相信未来：股市长期向上的底层逻辑</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3" name="图片 2"/>
          <p:cNvPicPr>
            <a:picLocks noChangeAspect="1"/>
          </p:cNvPicPr>
          <p:nvPr/>
        </p:nvPicPr>
        <p:blipFill>
          <a:blip r:embed="rId2"/>
          <a:stretch>
            <a:fillRect/>
          </a:stretch>
        </p:blipFill>
        <p:spPr>
          <a:xfrm>
            <a:off x="621665" y="939165"/>
            <a:ext cx="4979670" cy="5259705"/>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572500" y="2644775"/>
            <a:ext cx="2889250" cy="1322070"/>
          </a:xfrm>
          <a:prstGeom prst="rect">
            <a:avLst/>
          </a:prstGeom>
        </p:spPr>
        <p:txBody>
          <a:bodyPr wrap="square">
            <a:spAutoFit/>
          </a:bodyPr>
          <a:p>
            <a:r>
              <a:rPr lang="en-US" altLang="zh-CN" sz="1600">
                <a:solidFill>
                  <a:schemeClr val="bg1"/>
                </a:solidFill>
              </a:rPr>
              <a:t>3. </a:t>
            </a:r>
            <a:r>
              <a:rPr lang="zh-CN" altLang="en-US" sz="1600">
                <a:solidFill>
                  <a:schemeClr val="bg1"/>
                </a:solidFill>
              </a:rPr>
              <a:t>指标年度机会：</a:t>
            </a:r>
            <a:r>
              <a:rPr lang="zh-CN" sz="1600">
                <a:solidFill>
                  <a:schemeClr val="bg1"/>
                </a:solidFill>
              </a:rPr>
              <a:t>年线捕捞金叉</a:t>
            </a:r>
            <a:endParaRPr lang="zh-CN" sz="1600">
              <a:solidFill>
                <a:schemeClr val="bg1"/>
              </a:solidFill>
            </a:endParaRPr>
          </a:p>
          <a:p>
            <a:endParaRPr lang="zh-CN" altLang="en-US" sz="1600">
              <a:solidFill>
                <a:schemeClr val="bg1"/>
              </a:solidFill>
            </a:endParaRPr>
          </a:p>
          <a:p>
            <a:pPr algn="ctr"/>
            <a:r>
              <a:rPr lang="zh-CN" altLang="en-US" sz="1600" b="1" dirty="0" smtClean="0">
                <a:solidFill>
                  <a:schemeClr val="bg1"/>
                </a:solidFill>
                <a:sym typeface="+mn-ea"/>
              </a:rPr>
              <a:t>平均股价捕捞季节年，季金叉区域，开启投资好年份</a:t>
            </a:r>
            <a:endParaRPr lang="zh-CN" altLang="en-US" sz="1600">
              <a:solidFill>
                <a:schemeClr val="bg1"/>
              </a:solidFill>
            </a:endParaRPr>
          </a:p>
        </p:txBody>
      </p:sp>
      <p:sp>
        <p:nvSpPr>
          <p:cNvPr id="8" name="文本框 7"/>
          <p:cNvSpPr txBox="1"/>
          <p:nvPr>
            <p:custDataLst>
              <p:tags r:id="rId1"/>
            </p:custDataLst>
          </p:nvPr>
        </p:nvSpPr>
        <p:spPr>
          <a:xfrm>
            <a:off x="2125345" y="130810"/>
            <a:ext cx="8162290" cy="521970"/>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相信未来：股市长期向上的底层逻辑</a:t>
            </a:r>
            <a:endParaRPr lang="zh-CN" altLang="en-US" sz="2800">
              <a:solidFill>
                <a:schemeClr val="bg1"/>
              </a:solidFill>
              <a:latin typeface="思源黑体 CN Bold" panose="020B0800000000000000" charset="-122"/>
              <a:ea typeface="思源黑体 CN Bold" panose="020B0800000000000000" charset="-122"/>
            </a:endParaRPr>
          </a:p>
        </p:txBody>
      </p:sp>
      <p:pic>
        <p:nvPicPr>
          <p:cNvPr id="4" name="图片 3"/>
          <p:cNvPicPr>
            <a:picLocks noChangeAspect="1"/>
          </p:cNvPicPr>
          <p:nvPr/>
        </p:nvPicPr>
        <p:blipFill>
          <a:blip r:embed="rId2"/>
          <a:stretch>
            <a:fillRect/>
          </a:stretch>
        </p:blipFill>
        <p:spPr>
          <a:xfrm>
            <a:off x="200025" y="1085850"/>
            <a:ext cx="8053070" cy="480695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股票波动、浮动盈亏和盈亏同源</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549644" y="1832469"/>
            <a:ext cx="11363028" cy="4499877"/>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kumimoji="1" lang="zh-CN" altLang="en-US" sz="1600" b="1" dirty="0">
              <a:solidFill>
                <a:schemeClr val="bg1"/>
              </a:solidFill>
              <a:latin typeface="Arial" panose="020B0604020202020204" pitchFamily="34" charset="0"/>
              <a:ea typeface="微软雅黑" panose="020B0503020204020204" pitchFamily="34" charset="-122"/>
            </a:endParaRPr>
          </a:p>
        </p:txBody>
      </p:sp>
      <p:sp>
        <p:nvSpPr>
          <p:cNvPr id="17" name="矩形 16"/>
          <p:cNvSpPr/>
          <p:nvPr>
            <p:custDataLst>
              <p:tags r:id="rId2"/>
            </p:custDataLst>
          </p:nvPr>
        </p:nvSpPr>
        <p:spPr>
          <a:xfrm>
            <a:off x="333829" y="1672533"/>
            <a:ext cx="11321142" cy="4408572"/>
          </a:xfrm>
          <a:prstGeom prst="rect">
            <a:avLst/>
          </a:prstGeom>
          <a:solidFill>
            <a:schemeClr val="bg1">
              <a:alpha val="51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kumimoji="1" lang="zh-CN" altLang="en-US" sz="1600" b="1" dirty="0">
              <a:solidFill>
                <a:schemeClr val="bg1"/>
              </a:solidFill>
              <a:latin typeface="Arial" panose="020B0604020202020204" pitchFamily="34" charset="0"/>
              <a:ea typeface="微软雅黑" panose="020B0503020204020204" pitchFamily="34" charset="-122"/>
            </a:endParaRPr>
          </a:p>
        </p:txBody>
      </p:sp>
      <p:sp>
        <p:nvSpPr>
          <p:cNvPr id="91" name="任意多边形: 形状 90"/>
          <p:cNvSpPr/>
          <p:nvPr>
            <p:custDataLst>
              <p:tags r:id="rId3"/>
            </p:custDataLst>
          </p:nvPr>
        </p:nvSpPr>
        <p:spPr>
          <a:xfrm>
            <a:off x="10752454" y="5811577"/>
            <a:ext cx="1261746" cy="659131"/>
          </a:xfrm>
          <a:custGeom>
            <a:avLst/>
            <a:gdLst>
              <a:gd name="connsiteX0" fmla="*/ 1233285 w 1261746"/>
              <a:gd name="connsiteY0" fmla="*/ 602227 h 659131"/>
              <a:gd name="connsiteX1" fmla="*/ 1261746 w 1261746"/>
              <a:gd name="connsiteY1" fmla="*/ 630679 h 659131"/>
              <a:gd name="connsiteX2" fmla="*/ 1233285 w 1261746"/>
              <a:gd name="connsiteY2" fmla="*/ 659131 h 659131"/>
              <a:gd name="connsiteX3" fmla="*/ 1204824 w 1261746"/>
              <a:gd name="connsiteY3" fmla="*/ 630679 h 659131"/>
              <a:gd name="connsiteX4" fmla="*/ 1233285 w 1261746"/>
              <a:gd name="connsiteY4" fmla="*/ 602227 h 659131"/>
              <a:gd name="connsiteX5" fmla="*/ 1112803 w 1261746"/>
              <a:gd name="connsiteY5" fmla="*/ 602227 h 659131"/>
              <a:gd name="connsiteX6" fmla="*/ 1141264 w 1261746"/>
              <a:gd name="connsiteY6" fmla="*/ 630679 h 659131"/>
              <a:gd name="connsiteX7" fmla="*/ 1112803 w 1261746"/>
              <a:gd name="connsiteY7" fmla="*/ 659131 h 659131"/>
              <a:gd name="connsiteX8" fmla="*/ 1084342 w 1261746"/>
              <a:gd name="connsiteY8" fmla="*/ 630679 h 659131"/>
              <a:gd name="connsiteX9" fmla="*/ 1112803 w 1261746"/>
              <a:gd name="connsiteY9" fmla="*/ 602227 h 659131"/>
              <a:gd name="connsiteX10" fmla="*/ 992320 w 1261746"/>
              <a:gd name="connsiteY10" fmla="*/ 602227 h 659131"/>
              <a:gd name="connsiteX11" fmla="*/ 1020781 w 1261746"/>
              <a:gd name="connsiteY11" fmla="*/ 630679 h 659131"/>
              <a:gd name="connsiteX12" fmla="*/ 992320 w 1261746"/>
              <a:gd name="connsiteY12" fmla="*/ 659131 h 659131"/>
              <a:gd name="connsiteX13" fmla="*/ 963859 w 1261746"/>
              <a:gd name="connsiteY13" fmla="*/ 630679 h 659131"/>
              <a:gd name="connsiteX14" fmla="*/ 992320 w 1261746"/>
              <a:gd name="connsiteY14" fmla="*/ 602227 h 659131"/>
              <a:gd name="connsiteX15" fmla="*/ 871838 w 1261746"/>
              <a:gd name="connsiteY15" fmla="*/ 602227 h 659131"/>
              <a:gd name="connsiteX16" fmla="*/ 900299 w 1261746"/>
              <a:gd name="connsiteY16" fmla="*/ 630679 h 659131"/>
              <a:gd name="connsiteX17" fmla="*/ 871838 w 1261746"/>
              <a:gd name="connsiteY17" fmla="*/ 659131 h 659131"/>
              <a:gd name="connsiteX18" fmla="*/ 843377 w 1261746"/>
              <a:gd name="connsiteY18" fmla="*/ 630679 h 659131"/>
              <a:gd name="connsiteX19" fmla="*/ 871838 w 1261746"/>
              <a:gd name="connsiteY19" fmla="*/ 602227 h 659131"/>
              <a:gd name="connsiteX20" fmla="*/ 751356 w 1261746"/>
              <a:gd name="connsiteY20" fmla="*/ 602227 h 659131"/>
              <a:gd name="connsiteX21" fmla="*/ 779817 w 1261746"/>
              <a:gd name="connsiteY21" fmla="*/ 630679 h 659131"/>
              <a:gd name="connsiteX22" fmla="*/ 751356 w 1261746"/>
              <a:gd name="connsiteY22" fmla="*/ 659131 h 659131"/>
              <a:gd name="connsiteX23" fmla="*/ 722895 w 1261746"/>
              <a:gd name="connsiteY23" fmla="*/ 630679 h 659131"/>
              <a:gd name="connsiteX24" fmla="*/ 751356 w 1261746"/>
              <a:gd name="connsiteY24" fmla="*/ 602227 h 659131"/>
              <a:gd name="connsiteX25" fmla="*/ 630873 w 1261746"/>
              <a:gd name="connsiteY25" fmla="*/ 602227 h 659131"/>
              <a:gd name="connsiteX26" fmla="*/ 659334 w 1261746"/>
              <a:gd name="connsiteY26" fmla="*/ 630679 h 659131"/>
              <a:gd name="connsiteX27" fmla="*/ 630873 w 1261746"/>
              <a:gd name="connsiteY27" fmla="*/ 659131 h 659131"/>
              <a:gd name="connsiteX28" fmla="*/ 602412 w 1261746"/>
              <a:gd name="connsiteY28" fmla="*/ 630679 h 659131"/>
              <a:gd name="connsiteX29" fmla="*/ 630873 w 1261746"/>
              <a:gd name="connsiteY29" fmla="*/ 602227 h 659131"/>
              <a:gd name="connsiteX30" fmla="*/ 510391 w 1261746"/>
              <a:gd name="connsiteY30" fmla="*/ 602227 h 659131"/>
              <a:gd name="connsiteX31" fmla="*/ 538852 w 1261746"/>
              <a:gd name="connsiteY31" fmla="*/ 630679 h 659131"/>
              <a:gd name="connsiteX32" fmla="*/ 510391 w 1261746"/>
              <a:gd name="connsiteY32" fmla="*/ 659131 h 659131"/>
              <a:gd name="connsiteX33" fmla="*/ 481930 w 1261746"/>
              <a:gd name="connsiteY33" fmla="*/ 630679 h 659131"/>
              <a:gd name="connsiteX34" fmla="*/ 510391 w 1261746"/>
              <a:gd name="connsiteY34" fmla="*/ 602227 h 659131"/>
              <a:gd name="connsiteX35" fmla="*/ 389908 w 1261746"/>
              <a:gd name="connsiteY35" fmla="*/ 602227 h 659131"/>
              <a:gd name="connsiteX36" fmla="*/ 418369 w 1261746"/>
              <a:gd name="connsiteY36" fmla="*/ 630679 h 659131"/>
              <a:gd name="connsiteX37" fmla="*/ 389908 w 1261746"/>
              <a:gd name="connsiteY37" fmla="*/ 659131 h 659131"/>
              <a:gd name="connsiteX38" fmla="*/ 361447 w 1261746"/>
              <a:gd name="connsiteY38" fmla="*/ 630679 h 659131"/>
              <a:gd name="connsiteX39" fmla="*/ 389908 w 1261746"/>
              <a:gd name="connsiteY39" fmla="*/ 602227 h 659131"/>
              <a:gd name="connsiteX40" fmla="*/ 269426 w 1261746"/>
              <a:gd name="connsiteY40" fmla="*/ 602227 h 659131"/>
              <a:gd name="connsiteX41" fmla="*/ 297887 w 1261746"/>
              <a:gd name="connsiteY41" fmla="*/ 630679 h 659131"/>
              <a:gd name="connsiteX42" fmla="*/ 269426 w 1261746"/>
              <a:gd name="connsiteY42" fmla="*/ 659131 h 659131"/>
              <a:gd name="connsiteX43" fmla="*/ 240965 w 1261746"/>
              <a:gd name="connsiteY43" fmla="*/ 630679 h 659131"/>
              <a:gd name="connsiteX44" fmla="*/ 269426 w 1261746"/>
              <a:gd name="connsiteY44" fmla="*/ 602227 h 659131"/>
              <a:gd name="connsiteX45" fmla="*/ 148943 w 1261746"/>
              <a:gd name="connsiteY45" fmla="*/ 602227 h 659131"/>
              <a:gd name="connsiteX46" fmla="*/ 177404 w 1261746"/>
              <a:gd name="connsiteY46" fmla="*/ 630679 h 659131"/>
              <a:gd name="connsiteX47" fmla="*/ 148943 w 1261746"/>
              <a:gd name="connsiteY47" fmla="*/ 659131 h 659131"/>
              <a:gd name="connsiteX48" fmla="*/ 120482 w 1261746"/>
              <a:gd name="connsiteY48" fmla="*/ 630679 h 659131"/>
              <a:gd name="connsiteX49" fmla="*/ 148943 w 1261746"/>
              <a:gd name="connsiteY49" fmla="*/ 602227 h 659131"/>
              <a:gd name="connsiteX50" fmla="*/ 28461 w 1261746"/>
              <a:gd name="connsiteY50" fmla="*/ 602227 h 659131"/>
              <a:gd name="connsiteX51" fmla="*/ 56922 w 1261746"/>
              <a:gd name="connsiteY51" fmla="*/ 630679 h 659131"/>
              <a:gd name="connsiteX52" fmla="*/ 28461 w 1261746"/>
              <a:gd name="connsiteY52" fmla="*/ 659131 h 659131"/>
              <a:gd name="connsiteX53" fmla="*/ 0 w 1261746"/>
              <a:gd name="connsiteY53" fmla="*/ 630679 h 659131"/>
              <a:gd name="connsiteX54" fmla="*/ 28461 w 1261746"/>
              <a:gd name="connsiteY54" fmla="*/ 602227 h 659131"/>
              <a:gd name="connsiteX55" fmla="*/ 1233285 w 1261746"/>
              <a:gd name="connsiteY55" fmla="*/ 481781 h 659131"/>
              <a:gd name="connsiteX56" fmla="*/ 1261746 w 1261746"/>
              <a:gd name="connsiteY56" fmla="*/ 510233 h 659131"/>
              <a:gd name="connsiteX57" fmla="*/ 1233285 w 1261746"/>
              <a:gd name="connsiteY57" fmla="*/ 538685 h 659131"/>
              <a:gd name="connsiteX58" fmla="*/ 1204824 w 1261746"/>
              <a:gd name="connsiteY58" fmla="*/ 510233 h 659131"/>
              <a:gd name="connsiteX59" fmla="*/ 1233285 w 1261746"/>
              <a:gd name="connsiteY59" fmla="*/ 481781 h 659131"/>
              <a:gd name="connsiteX60" fmla="*/ 1112803 w 1261746"/>
              <a:gd name="connsiteY60" fmla="*/ 481781 h 659131"/>
              <a:gd name="connsiteX61" fmla="*/ 1141264 w 1261746"/>
              <a:gd name="connsiteY61" fmla="*/ 510233 h 659131"/>
              <a:gd name="connsiteX62" fmla="*/ 1112803 w 1261746"/>
              <a:gd name="connsiteY62" fmla="*/ 538685 h 659131"/>
              <a:gd name="connsiteX63" fmla="*/ 1084342 w 1261746"/>
              <a:gd name="connsiteY63" fmla="*/ 510233 h 659131"/>
              <a:gd name="connsiteX64" fmla="*/ 1112803 w 1261746"/>
              <a:gd name="connsiteY64" fmla="*/ 481781 h 659131"/>
              <a:gd name="connsiteX65" fmla="*/ 992320 w 1261746"/>
              <a:gd name="connsiteY65" fmla="*/ 481781 h 659131"/>
              <a:gd name="connsiteX66" fmla="*/ 1020781 w 1261746"/>
              <a:gd name="connsiteY66" fmla="*/ 510233 h 659131"/>
              <a:gd name="connsiteX67" fmla="*/ 992320 w 1261746"/>
              <a:gd name="connsiteY67" fmla="*/ 538685 h 659131"/>
              <a:gd name="connsiteX68" fmla="*/ 963859 w 1261746"/>
              <a:gd name="connsiteY68" fmla="*/ 510233 h 659131"/>
              <a:gd name="connsiteX69" fmla="*/ 992320 w 1261746"/>
              <a:gd name="connsiteY69" fmla="*/ 481781 h 659131"/>
              <a:gd name="connsiteX70" fmla="*/ 871838 w 1261746"/>
              <a:gd name="connsiteY70" fmla="*/ 481781 h 659131"/>
              <a:gd name="connsiteX71" fmla="*/ 900299 w 1261746"/>
              <a:gd name="connsiteY71" fmla="*/ 510233 h 659131"/>
              <a:gd name="connsiteX72" fmla="*/ 871838 w 1261746"/>
              <a:gd name="connsiteY72" fmla="*/ 538685 h 659131"/>
              <a:gd name="connsiteX73" fmla="*/ 843377 w 1261746"/>
              <a:gd name="connsiteY73" fmla="*/ 510233 h 659131"/>
              <a:gd name="connsiteX74" fmla="*/ 871838 w 1261746"/>
              <a:gd name="connsiteY74" fmla="*/ 481781 h 659131"/>
              <a:gd name="connsiteX75" fmla="*/ 751356 w 1261746"/>
              <a:gd name="connsiteY75" fmla="*/ 481781 h 659131"/>
              <a:gd name="connsiteX76" fmla="*/ 779817 w 1261746"/>
              <a:gd name="connsiteY76" fmla="*/ 510233 h 659131"/>
              <a:gd name="connsiteX77" fmla="*/ 751356 w 1261746"/>
              <a:gd name="connsiteY77" fmla="*/ 538685 h 659131"/>
              <a:gd name="connsiteX78" fmla="*/ 722895 w 1261746"/>
              <a:gd name="connsiteY78" fmla="*/ 510233 h 659131"/>
              <a:gd name="connsiteX79" fmla="*/ 751356 w 1261746"/>
              <a:gd name="connsiteY79" fmla="*/ 481781 h 659131"/>
              <a:gd name="connsiteX80" fmla="*/ 630873 w 1261746"/>
              <a:gd name="connsiteY80" fmla="*/ 481781 h 659131"/>
              <a:gd name="connsiteX81" fmla="*/ 659334 w 1261746"/>
              <a:gd name="connsiteY81" fmla="*/ 510233 h 659131"/>
              <a:gd name="connsiteX82" fmla="*/ 630873 w 1261746"/>
              <a:gd name="connsiteY82" fmla="*/ 538685 h 659131"/>
              <a:gd name="connsiteX83" fmla="*/ 602412 w 1261746"/>
              <a:gd name="connsiteY83" fmla="*/ 510233 h 659131"/>
              <a:gd name="connsiteX84" fmla="*/ 630873 w 1261746"/>
              <a:gd name="connsiteY84" fmla="*/ 481781 h 659131"/>
              <a:gd name="connsiteX85" fmla="*/ 510391 w 1261746"/>
              <a:gd name="connsiteY85" fmla="*/ 481781 h 659131"/>
              <a:gd name="connsiteX86" fmla="*/ 538852 w 1261746"/>
              <a:gd name="connsiteY86" fmla="*/ 510233 h 659131"/>
              <a:gd name="connsiteX87" fmla="*/ 510391 w 1261746"/>
              <a:gd name="connsiteY87" fmla="*/ 538685 h 659131"/>
              <a:gd name="connsiteX88" fmla="*/ 481930 w 1261746"/>
              <a:gd name="connsiteY88" fmla="*/ 510233 h 659131"/>
              <a:gd name="connsiteX89" fmla="*/ 510391 w 1261746"/>
              <a:gd name="connsiteY89" fmla="*/ 481781 h 659131"/>
              <a:gd name="connsiteX90" fmla="*/ 389908 w 1261746"/>
              <a:gd name="connsiteY90" fmla="*/ 481781 h 659131"/>
              <a:gd name="connsiteX91" fmla="*/ 418369 w 1261746"/>
              <a:gd name="connsiteY91" fmla="*/ 510233 h 659131"/>
              <a:gd name="connsiteX92" fmla="*/ 389908 w 1261746"/>
              <a:gd name="connsiteY92" fmla="*/ 538685 h 659131"/>
              <a:gd name="connsiteX93" fmla="*/ 361447 w 1261746"/>
              <a:gd name="connsiteY93" fmla="*/ 510233 h 659131"/>
              <a:gd name="connsiteX94" fmla="*/ 389908 w 1261746"/>
              <a:gd name="connsiteY94" fmla="*/ 481781 h 659131"/>
              <a:gd name="connsiteX95" fmla="*/ 269426 w 1261746"/>
              <a:gd name="connsiteY95" fmla="*/ 481781 h 659131"/>
              <a:gd name="connsiteX96" fmla="*/ 297887 w 1261746"/>
              <a:gd name="connsiteY96" fmla="*/ 510233 h 659131"/>
              <a:gd name="connsiteX97" fmla="*/ 269426 w 1261746"/>
              <a:gd name="connsiteY97" fmla="*/ 538685 h 659131"/>
              <a:gd name="connsiteX98" fmla="*/ 240965 w 1261746"/>
              <a:gd name="connsiteY98" fmla="*/ 510233 h 659131"/>
              <a:gd name="connsiteX99" fmla="*/ 269426 w 1261746"/>
              <a:gd name="connsiteY99" fmla="*/ 481781 h 659131"/>
              <a:gd name="connsiteX100" fmla="*/ 148943 w 1261746"/>
              <a:gd name="connsiteY100" fmla="*/ 481781 h 659131"/>
              <a:gd name="connsiteX101" fmla="*/ 177404 w 1261746"/>
              <a:gd name="connsiteY101" fmla="*/ 510233 h 659131"/>
              <a:gd name="connsiteX102" fmla="*/ 148943 w 1261746"/>
              <a:gd name="connsiteY102" fmla="*/ 538685 h 659131"/>
              <a:gd name="connsiteX103" fmla="*/ 120482 w 1261746"/>
              <a:gd name="connsiteY103" fmla="*/ 510233 h 659131"/>
              <a:gd name="connsiteX104" fmla="*/ 148943 w 1261746"/>
              <a:gd name="connsiteY104" fmla="*/ 481781 h 659131"/>
              <a:gd name="connsiteX105" fmla="*/ 28461 w 1261746"/>
              <a:gd name="connsiteY105" fmla="*/ 481781 h 659131"/>
              <a:gd name="connsiteX106" fmla="*/ 56922 w 1261746"/>
              <a:gd name="connsiteY106" fmla="*/ 510233 h 659131"/>
              <a:gd name="connsiteX107" fmla="*/ 28461 w 1261746"/>
              <a:gd name="connsiteY107" fmla="*/ 538685 h 659131"/>
              <a:gd name="connsiteX108" fmla="*/ 0 w 1261746"/>
              <a:gd name="connsiteY108" fmla="*/ 510233 h 659131"/>
              <a:gd name="connsiteX109" fmla="*/ 28461 w 1261746"/>
              <a:gd name="connsiteY109" fmla="*/ 481781 h 659131"/>
              <a:gd name="connsiteX110" fmla="*/ 1233285 w 1261746"/>
              <a:gd name="connsiteY110" fmla="*/ 361336 h 659131"/>
              <a:gd name="connsiteX111" fmla="*/ 1261746 w 1261746"/>
              <a:gd name="connsiteY111" fmla="*/ 389788 h 659131"/>
              <a:gd name="connsiteX112" fmla="*/ 1233285 w 1261746"/>
              <a:gd name="connsiteY112" fmla="*/ 418240 h 659131"/>
              <a:gd name="connsiteX113" fmla="*/ 1204824 w 1261746"/>
              <a:gd name="connsiteY113" fmla="*/ 389788 h 659131"/>
              <a:gd name="connsiteX114" fmla="*/ 1233285 w 1261746"/>
              <a:gd name="connsiteY114" fmla="*/ 361336 h 659131"/>
              <a:gd name="connsiteX115" fmla="*/ 1112803 w 1261746"/>
              <a:gd name="connsiteY115" fmla="*/ 361336 h 659131"/>
              <a:gd name="connsiteX116" fmla="*/ 1141264 w 1261746"/>
              <a:gd name="connsiteY116" fmla="*/ 389788 h 659131"/>
              <a:gd name="connsiteX117" fmla="*/ 1112803 w 1261746"/>
              <a:gd name="connsiteY117" fmla="*/ 418240 h 659131"/>
              <a:gd name="connsiteX118" fmla="*/ 1084342 w 1261746"/>
              <a:gd name="connsiteY118" fmla="*/ 389788 h 659131"/>
              <a:gd name="connsiteX119" fmla="*/ 1112803 w 1261746"/>
              <a:gd name="connsiteY119" fmla="*/ 361336 h 659131"/>
              <a:gd name="connsiteX120" fmla="*/ 992320 w 1261746"/>
              <a:gd name="connsiteY120" fmla="*/ 361336 h 659131"/>
              <a:gd name="connsiteX121" fmla="*/ 1020781 w 1261746"/>
              <a:gd name="connsiteY121" fmla="*/ 389788 h 659131"/>
              <a:gd name="connsiteX122" fmla="*/ 992320 w 1261746"/>
              <a:gd name="connsiteY122" fmla="*/ 418240 h 659131"/>
              <a:gd name="connsiteX123" fmla="*/ 963859 w 1261746"/>
              <a:gd name="connsiteY123" fmla="*/ 389788 h 659131"/>
              <a:gd name="connsiteX124" fmla="*/ 992320 w 1261746"/>
              <a:gd name="connsiteY124" fmla="*/ 361336 h 659131"/>
              <a:gd name="connsiteX125" fmla="*/ 871838 w 1261746"/>
              <a:gd name="connsiteY125" fmla="*/ 361336 h 659131"/>
              <a:gd name="connsiteX126" fmla="*/ 900299 w 1261746"/>
              <a:gd name="connsiteY126" fmla="*/ 389788 h 659131"/>
              <a:gd name="connsiteX127" fmla="*/ 871838 w 1261746"/>
              <a:gd name="connsiteY127" fmla="*/ 418240 h 659131"/>
              <a:gd name="connsiteX128" fmla="*/ 843377 w 1261746"/>
              <a:gd name="connsiteY128" fmla="*/ 389788 h 659131"/>
              <a:gd name="connsiteX129" fmla="*/ 871838 w 1261746"/>
              <a:gd name="connsiteY129" fmla="*/ 361336 h 659131"/>
              <a:gd name="connsiteX130" fmla="*/ 751356 w 1261746"/>
              <a:gd name="connsiteY130" fmla="*/ 361336 h 659131"/>
              <a:gd name="connsiteX131" fmla="*/ 779817 w 1261746"/>
              <a:gd name="connsiteY131" fmla="*/ 389788 h 659131"/>
              <a:gd name="connsiteX132" fmla="*/ 751356 w 1261746"/>
              <a:gd name="connsiteY132" fmla="*/ 418240 h 659131"/>
              <a:gd name="connsiteX133" fmla="*/ 722895 w 1261746"/>
              <a:gd name="connsiteY133" fmla="*/ 389788 h 659131"/>
              <a:gd name="connsiteX134" fmla="*/ 751356 w 1261746"/>
              <a:gd name="connsiteY134" fmla="*/ 361336 h 659131"/>
              <a:gd name="connsiteX135" fmla="*/ 630873 w 1261746"/>
              <a:gd name="connsiteY135" fmla="*/ 361336 h 659131"/>
              <a:gd name="connsiteX136" fmla="*/ 659334 w 1261746"/>
              <a:gd name="connsiteY136" fmla="*/ 389788 h 659131"/>
              <a:gd name="connsiteX137" fmla="*/ 630873 w 1261746"/>
              <a:gd name="connsiteY137" fmla="*/ 418240 h 659131"/>
              <a:gd name="connsiteX138" fmla="*/ 602412 w 1261746"/>
              <a:gd name="connsiteY138" fmla="*/ 389788 h 659131"/>
              <a:gd name="connsiteX139" fmla="*/ 630873 w 1261746"/>
              <a:gd name="connsiteY139" fmla="*/ 361336 h 659131"/>
              <a:gd name="connsiteX140" fmla="*/ 510391 w 1261746"/>
              <a:gd name="connsiteY140" fmla="*/ 361336 h 659131"/>
              <a:gd name="connsiteX141" fmla="*/ 538852 w 1261746"/>
              <a:gd name="connsiteY141" fmla="*/ 389788 h 659131"/>
              <a:gd name="connsiteX142" fmla="*/ 510391 w 1261746"/>
              <a:gd name="connsiteY142" fmla="*/ 418240 h 659131"/>
              <a:gd name="connsiteX143" fmla="*/ 481930 w 1261746"/>
              <a:gd name="connsiteY143" fmla="*/ 389788 h 659131"/>
              <a:gd name="connsiteX144" fmla="*/ 510391 w 1261746"/>
              <a:gd name="connsiteY144" fmla="*/ 361336 h 659131"/>
              <a:gd name="connsiteX145" fmla="*/ 389908 w 1261746"/>
              <a:gd name="connsiteY145" fmla="*/ 361336 h 659131"/>
              <a:gd name="connsiteX146" fmla="*/ 418369 w 1261746"/>
              <a:gd name="connsiteY146" fmla="*/ 389788 h 659131"/>
              <a:gd name="connsiteX147" fmla="*/ 389908 w 1261746"/>
              <a:gd name="connsiteY147" fmla="*/ 418240 h 659131"/>
              <a:gd name="connsiteX148" fmla="*/ 361447 w 1261746"/>
              <a:gd name="connsiteY148" fmla="*/ 389788 h 659131"/>
              <a:gd name="connsiteX149" fmla="*/ 389908 w 1261746"/>
              <a:gd name="connsiteY149" fmla="*/ 361336 h 659131"/>
              <a:gd name="connsiteX150" fmla="*/ 269426 w 1261746"/>
              <a:gd name="connsiteY150" fmla="*/ 361336 h 659131"/>
              <a:gd name="connsiteX151" fmla="*/ 297887 w 1261746"/>
              <a:gd name="connsiteY151" fmla="*/ 389788 h 659131"/>
              <a:gd name="connsiteX152" fmla="*/ 269426 w 1261746"/>
              <a:gd name="connsiteY152" fmla="*/ 418240 h 659131"/>
              <a:gd name="connsiteX153" fmla="*/ 240965 w 1261746"/>
              <a:gd name="connsiteY153" fmla="*/ 389788 h 659131"/>
              <a:gd name="connsiteX154" fmla="*/ 269426 w 1261746"/>
              <a:gd name="connsiteY154" fmla="*/ 361336 h 659131"/>
              <a:gd name="connsiteX155" fmla="*/ 148943 w 1261746"/>
              <a:gd name="connsiteY155" fmla="*/ 361336 h 659131"/>
              <a:gd name="connsiteX156" fmla="*/ 177404 w 1261746"/>
              <a:gd name="connsiteY156" fmla="*/ 389788 h 659131"/>
              <a:gd name="connsiteX157" fmla="*/ 148943 w 1261746"/>
              <a:gd name="connsiteY157" fmla="*/ 418240 h 659131"/>
              <a:gd name="connsiteX158" fmla="*/ 120482 w 1261746"/>
              <a:gd name="connsiteY158" fmla="*/ 389788 h 659131"/>
              <a:gd name="connsiteX159" fmla="*/ 148943 w 1261746"/>
              <a:gd name="connsiteY159" fmla="*/ 361336 h 659131"/>
              <a:gd name="connsiteX160" fmla="*/ 28461 w 1261746"/>
              <a:gd name="connsiteY160" fmla="*/ 361336 h 659131"/>
              <a:gd name="connsiteX161" fmla="*/ 56922 w 1261746"/>
              <a:gd name="connsiteY161" fmla="*/ 389788 h 659131"/>
              <a:gd name="connsiteX162" fmla="*/ 28461 w 1261746"/>
              <a:gd name="connsiteY162" fmla="*/ 418240 h 659131"/>
              <a:gd name="connsiteX163" fmla="*/ 0 w 1261746"/>
              <a:gd name="connsiteY163" fmla="*/ 389788 h 659131"/>
              <a:gd name="connsiteX164" fmla="*/ 28461 w 1261746"/>
              <a:gd name="connsiteY164" fmla="*/ 361336 h 659131"/>
              <a:gd name="connsiteX165" fmla="*/ 1233285 w 1261746"/>
              <a:gd name="connsiteY165" fmla="*/ 240891 h 659131"/>
              <a:gd name="connsiteX166" fmla="*/ 1261746 w 1261746"/>
              <a:gd name="connsiteY166" fmla="*/ 269343 h 659131"/>
              <a:gd name="connsiteX167" fmla="*/ 1233285 w 1261746"/>
              <a:gd name="connsiteY167" fmla="*/ 297795 h 659131"/>
              <a:gd name="connsiteX168" fmla="*/ 1204824 w 1261746"/>
              <a:gd name="connsiteY168" fmla="*/ 269343 h 659131"/>
              <a:gd name="connsiteX169" fmla="*/ 1233285 w 1261746"/>
              <a:gd name="connsiteY169" fmla="*/ 240891 h 659131"/>
              <a:gd name="connsiteX170" fmla="*/ 1112803 w 1261746"/>
              <a:gd name="connsiteY170" fmla="*/ 240891 h 659131"/>
              <a:gd name="connsiteX171" fmla="*/ 1141264 w 1261746"/>
              <a:gd name="connsiteY171" fmla="*/ 269343 h 659131"/>
              <a:gd name="connsiteX172" fmla="*/ 1112803 w 1261746"/>
              <a:gd name="connsiteY172" fmla="*/ 297795 h 659131"/>
              <a:gd name="connsiteX173" fmla="*/ 1084342 w 1261746"/>
              <a:gd name="connsiteY173" fmla="*/ 269343 h 659131"/>
              <a:gd name="connsiteX174" fmla="*/ 1112803 w 1261746"/>
              <a:gd name="connsiteY174" fmla="*/ 240891 h 659131"/>
              <a:gd name="connsiteX175" fmla="*/ 992320 w 1261746"/>
              <a:gd name="connsiteY175" fmla="*/ 240891 h 659131"/>
              <a:gd name="connsiteX176" fmla="*/ 1020781 w 1261746"/>
              <a:gd name="connsiteY176" fmla="*/ 269343 h 659131"/>
              <a:gd name="connsiteX177" fmla="*/ 992320 w 1261746"/>
              <a:gd name="connsiteY177" fmla="*/ 297795 h 659131"/>
              <a:gd name="connsiteX178" fmla="*/ 963859 w 1261746"/>
              <a:gd name="connsiteY178" fmla="*/ 269343 h 659131"/>
              <a:gd name="connsiteX179" fmla="*/ 992320 w 1261746"/>
              <a:gd name="connsiteY179" fmla="*/ 240891 h 659131"/>
              <a:gd name="connsiteX180" fmla="*/ 871838 w 1261746"/>
              <a:gd name="connsiteY180" fmla="*/ 240891 h 659131"/>
              <a:gd name="connsiteX181" fmla="*/ 900299 w 1261746"/>
              <a:gd name="connsiteY181" fmla="*/ 269343 h 659131"/>
              <a:gd name="connsiteX182" fmla="*/ 871838 w 1261746"/>
              <a:gd name="connsiteY182" fmla="*/ 297795 h 659131"/>
              <a:gd name="connsiteX183" fmla="*/ 843377 w 1261746"/>
              <a:gd name="connsiteY183" fmla="*/ 269343 h 659131"/>
              <a:gd name="connsiteX184" fmla="*/ 871838 w 1261746"/>
              <a:gd name="connsiteY184" fmla="*/ 240891 h 659131"/>
              <a:gd name="connsiteX185" fmla="*/ 751356 w 1261746"/>
              <a:gd name="connsiteY185" fmla="*/ 240891 h 659131"/>
              <a:gd name="connsiteX186" fmla="*/ 779817 w 1261746"/>
              <a:gd name="connsiteY186" fmla="*/ 269343 h 659131"/>
              <a:gd name="connsiteX187" fmla="*/ 751356 w 1261746"/>
              <a:gd name="connsiteY187" fmla="*/ 297795 h 659131"/>
              <a:gd name="connsiteX188" fmla="*/ 722895 w 1261746"/>
              <a:gd name="connsiteY188" fmla="*/ 269343 h 659131"/>
              <a:gd name="connsiteX189" fmla="*/ 751356 w 1261746"/>
              <a:gd name="connsiteY189" fmla="*/ 240891 h 659131"/>
              <a:gd name="connsiteX190" fmla="*/ 630873 w 1261746"/>
              <a:gd name="connsiteY190" fmla="*/ 240891 h 659131"/>
              <a:gd name="connsiteX191" fmla="*/ 659334 w 1261746"/>
              <a:gd name="connsiteY191" fmla="*/ 269343 h 659131"/>
              <a:gd name="connsiteX192" fmla="*/ 630873 w 1261746"/>
              <a:gd name="connsiteY192" fmla="*/ 297795 h 659131"/>
              <a:gd name="connsiteX193" fmla="*/ 602412 w 1261746"/>
              <a:gd name="connsiteY193" fmla="*/ 269343 h 659131"/>
              <a:gd name="connsiteX194" fmla="*/ 630873 w 1261746"/>
              <a:gd name="connsiteY194" fmla="*/ 240891 h 659131"/>
              <a:gd name="connsiteX195" fmla="*/ 510391 w 1261746"/>
              <a:gd name="connsiteY195" fmla="*/ 240891 h 659131"/>
              <a:gd name="connsiteX196" fmla="*/ 538852 w 1261746"/>
              <a:gd name="connsiteY196" fmla="*/ 269343 h 659131"/>
              <a:gd name="connsiteX197" fmla="*/ 510391 w 1261746"/>
              <a:gd name="connsiteY197" fmla="*/ 297795 h 659131"/>
              <a:gd name="connsiteX198" fmla="*/ 481930 w 1261746"/>
              <a:gd name="connsiteY198" fmla="*/ 269343 h 659131"/>
              <a:gd name="connsiteX199" fmla="*/ 510391 w 1261746"/>
              <a:gd name="connsiteY199" fmla="*/ 240891 h 659131"/>
              <a:gd name="connsiteX200" fmla="*/ 389908 w 1261746"/>
              <a:gd name="connsiteY200" fmla="*/ 240891 h 659131"/>
              <a:gd name="connsiteX201" fmla="*/ 418369 w 1261746"/>
              <a:gd name="connsiteY201" fmla="*/ 269343 h 659131"/>
              <a:gd name="connsiteX202" fmla="*/ 389908 w 1261746"/>
              <a:gd name="connsiteY202" fmla="*/ 297795 h 659131"/>
              <a:gd name="connsiteX203" fmla="*/ 361447 w 1261746"/>
              <a:gd name="connsiteY203" fmla="*/ 269343 h 659131"/>
              <a:gd name="connsiteX204" fmla="*/ 389908 w 1261746"/>
              <a:gd name="connsiteY204" fmla="*/ 240891 h 659131"/>
              <a:gd name="connsiteX205" fmla="*/ 269426 w 1261746"/>
              <a:gd name="connsiteY205" fmla="*/ 240891 h 659131"/>
              <a:gd name="connsiteX206" fmla="*/ 297887 w 1261746"/>
              <a:gd name="connsiteY206" fmla="*/ 269343 h 659131"/>
              <a:gd name="connsiteX207" fmla="*/ 269426 w 1261746"/>
              <a:gd name="connsiteY207" fmla="*/ 297795 h 659131"/>
              <a:gd name="connsiteX208" fmla="*/ 240965 w 1261746"/>
              <a:gd name="connsiteY208" fmla="*/ 269343 h 659131"/>
              <a:gd name="connsiteX209" fmla="*/ 269426 w 1261746"/>
              <a:gd name="connsiteY209" fmla="*/ 240891 h 659131"/>
              <a:gd name="connsiteX210" fmla="*/ 148943 w 1261746"/>
              <a:gd name="connsiteY210" fmla="*/ 240891 h 659131"/>
              <a:gd name="connsiteX211" fmla="*/ 177404 w 1261746"/>
              <a:gd name="connsiteY211" fmla="*/ 269343 h 659131"/>
              <a:gd name="connsiteX212" fmla="*/ 148943 w 1261746"/>
              <a:gd name="connsiteY212" fmla="*/ 297795 h 659131"/>
              <a:gd name="connsiteX213" fmla="*/ 120482 w 1261746"/>
              <a:gd name="connsiteY213" fmla="*/ 269343 h 659131"/>
              <a:gd name="connsiteX214" fmla="*/ 148943 w 1261746"/>
              <a:gd name="connsiteY214" fmla="*/ 240891 h 659131"/>
              <a:gd name="connsiteX215" fmla="*/ 28461 w 1261746"/>
              <a:gd name="connsiteY215" fmla="*/ 240891 h 659131"/>
              <a:gd name="connsiteX216" fmla="*/ 56922 w 1261746"/>
              <a:gd name="connsiteY216" fmla="*/ 269343 h 659131"/>
              <a:gd name="connsiteX217" fmla="*/ 28461 w 1261746"/>
              <a:gd name="connsiteY217" fmla="*/ 297795 h 659131"/>
              <a:gd name="connsiteX218" fmla="*/ 0 w 1261746"/>
              <a:gd name="connsiteY218" fmla="*/ 269343 h 659131"/>
              <a:gd name="connsiteX219" fmla="*/ 28461 w 1261746"/>
              <a:gd name="connsiteY219" fmla="*/ 240891 h 659131"/>
              <a:gd name="connsiteX220" fmla="*/ 1233285 w 1261746"/>
              <a:gd name="connsiteY220" fmla="*/ 120445 h 659131"/>
              <a:gd name="connsiteX221" fmla="*/ 1261746 w 1261746"/>
              <a:gd name="connsiteY221" fmla="*/ 148897 h 659131"/>
              <a:gd name="connsiteX222" fmla="*/ 1233285 w 1261746"/>
              <a:gd name="connsiteY222" fmla="*/ 177349 h 659131"/>
              <a:gd name="connsiteX223" fmla="*/ 1204824 w 1261746"/>
              <a:gd name="connsiteY223" fmla="*/ 148897 h 659131"/>
              <a:gd name="connsiteX224" fmla="*/ 1233285 w 1261746"/>
              <a:gd name="connsiteY224" fmla="*/ 120445 h 659131"/>
              <a:gd name="connsiteX225" fmla="*/ 1112803 w 1261746"/>
              <a:gd name="connsiteY225" fmla="*/ 120445 h 659131"/>
              <a:gd name="connsiteX226" fmla="*/ 1141264 w 1261746"/>
              <a:gd name="connsiteY226" fmla="*/ 148897 h 659131"/>
              <a:gd name="connsiteX227" fmla="*/ 1112803 w 1261746"/>
              <a:gd name="connsiteY227" fmla="*/ 177349 h 659131"/>
              <a:gd name="connsiteX228" fmla="*/ 1084342 w 1261746"/>
              <a:gd name="connsiteY228" fmla="*/ 148897 h 659131"/>
              <a:gd name="connsiteX229" fmla="*/ 1112803 w 1261746"/>
              <a:gd name="connsiteY229" fmla="*/ 120445 h 659131"/>
              <a:gd name="connsiteX230" fmla="*/ 992320 w 1261746"/>
              <a:gd name="connsiteY230" fmla="*/ 120445 h 659131"/>
              <a:gd name="connsiteX231" fmla="*/ 1020781 w 1261746"/>
              <a:gd name="connsiteY231" fmla="*/ 148897 h 659131"/>
              <a:gd name="connsiteX232" fmla="*/ 992320 w 1261746"/>
              <a:gd name="connsiteY232" fmla="*/ 177349 h 659131"/>
              <a:gd name="connsiteX233" fmla="*/ 963859 w 1261746"/>
              <a:gd name="connsiteY233" fmla="*/ 148897 h 659131"/>
              <a:gd name="connsiteX234" fmla="*/ 992320 w 1261746"/>
              <a:gd name="connsiteY234" fmla="*/ 120445 h 659131"/>
              <a:gd name="connsiteX235" fmla="*/ 871838 w 1261746"/>
              <a:gd name="connsiteY235" fmla="*/ 120445 h 659131"/>
              <a:gd name="connsiteX236" fmla="*/ 900299 w 1261746"/>
              <a:gd name="connsiteY236" fmla="*/ 148897 h 659131"/>
              <a:gd name="connsiteX237" fmla="*/ 871838 w 1261746"/>
              <a:gd name="connsiteY237" fmla="*/ 177349 h 659131"/>
              <a:gd name="connsiteX238" fmla="*/ 843377 w 1261746"/>
              <a:gd name="connsiteY238" fmla="*/ 148897 h 659131"/>
              <a:gd name="connsiteX239" fmla="*/ 871838 w 1261746"/>
              <a:gd name="connsiteY239" fmla="*/ 120445 h 659131"/>
              <a:gd name="connsiteX240" fmla="*/ 751356 w 1261746"/>
              <a:gd name="connsiteY240" fmla="*/ 120445 h 659131"/>
              <a:gd name="connsiteX241" fmla="*/ 779817 w 1261746"/>
              <a:gd name="connsiteY241" fmla="*/ 148897 h 659131"/>
              <a:gd name="connsiteX242" fmla="*/ 751356 w 1261746"/>
              <a:gd name="connsiteY242" fmla="*/ 177349 h 659131"/>
              <a:gd name="connsiteX243" fmla="*/ 722895 w 1261746"/>
              <a:gd name="connsiteY243" fmla="*/ 148897 h 659131"/>
              <a:gd name="connsiteX244" fmla="*/ 751356 w 1261746"/>
              <a:gd name="connsiteY244" fmla="*/ 120445 h 659131"/>
              <a:gd name="connsiteX245" fmla="*/ 630873 w 1261746"/>
              <a:gd name="connsiteY245" fmla="*/ 120445 h 659131"/>
              <a:gd name="connsiteX246" fmla="*/ 659334 w 1261746"/>
              <a:gd name="connsiteY246" fmla="*/ 148897 h 659131"/>
              <a:gd name="connsiteX247" fmla="*/ 630873 w 1261746"/>
              <a:gd name="connsiteY247" fmla="*/ 177349 h 659131"/>
              <a:gd name="connsiteX248" fmla="*/ 602412 w 1261746"/>
              <a:gd name="connsiteY248" fmla="*/ 148897 h 659131"/>
              <a:gd name="connsiteX249" fmla="*/ 630873 w 1261746"/>
              <a:gd name="connsiteY249" fmla="*/ 120445 h 659131"/>
              <a:gd name="connsiteX250" fmla="*/ 510391 w 1261746"/>
              <a:gd name="connsiteY250" fmla="*/ 120445 h 659131"/>
              <a:gd name="connsiteX251" fmla="*/ 538852 w 1261746"/>
              <a:gd name="connsiteY251" fmla="*/ 148897 h 659131"/>
              <a:gd name="connsiteX252" fmla="*/ 510391 w 1261746"/>
              <a:gd name="connsiteY252" fmla="*/ 177349 h 659131"/>
              <a:gd name="connsiteX253" fmla="*/ 481930 w 1261746"/>
              <a:gd name="connsiteY253" fmla="*/ 148897 h 659131"/>
              <a:gd name="connsiteX254" fmla="*/ 510391 w 1261746"/>
              <a:gd name="connsiteY254" fmla="*/ 120445 h 659131"/>
              <a:gd name="connsiteX255" fmla="*/ 389908 w 1261746"/>
              <a:gd name="connsiteY255" fmla="*/ 120445 h 659131"/>
              <a:gd name="connsiteX256" fmla="*/ 418369 w 1261746"/>
              <a:gd name="connsiteY256" fmla="*/ 148897 h 659131"/>
              <a:gd name="connsiteX257" fmla="*/ 389908 w 1261746"/>
              <a:gd name="connsiteY257" fmla="*/ 177349 h 659131"/>
              <a:gd name="connsiteX258" fmla="*/ 361447 w 1261746"/>
              <a:gd name="connsiteY258" fmla="*/ 148897 h 659131"/>
              <a:gd name="connsiteX259" fmla="*/ 389908 w 1261746"/>
              <a:gd name="connsiteY259" fmla="*/ 120445 h 659131"/>
              <a:gd name="connsiteX260" fmla="*/ 269426 w 1261746"/>
              <a:gd name="connsiteY260" fmla="*/ 120445 h 659131"/>
              <a:gd name="connsiteX261" fmla="*/ 297887 w 1261746"/>
              <a:gd name="connsiteY261" fmla="*/ 148897 h 659131"/>
              <a:gd name="connsiteX262" fmla="*/ 269426 w 1261746"/>
              <a:gd name="connsiteY262" fmla="*/ 177349 h 659131"/>
              <a:gd name="connsiteX263" fmla="*/ 240965 w 1261746"/>
              <a:gd name="connsiteY263" fmla="*/ 148897 h 659131"/>
              <a:gd name="connsiteX264" fmla="*/ 269426 w 1261746"/>
              <a:gd name="connsiteY264" fmla="*/ 120445 h 659131"/>
              <a:gd name="connsiteX265" fmla="*/ 148943 w 1261746"/>
              <a:gd name="connsiteY265" fmla="*/ 120445 h 659131"/>
              <a:gd name="connsiteX266" fmla="*/ 177404 w 1261746"/>
              <a:gd name="connsiteY266" fmla="*/ 148897 h 659131"/>
              <a:gd name="connsiteX267" fmla="*/ 148943 w 1261746"/>
              <a:gd name="connsiteY267" fmla="*/ 177349 h 659131"/>
              <a:gd name="connsiteX268" fmla="*/ 120482 w 1261746"/>
              <a:gd name="connsiteY268" fmla="*/ 148897 h 659131"/>
              <a:gd name="connsiteX269" fmla="*/ 148943 w 1261746"/>
              <a:gd name="connsiteY269" fmla="*/ 120445 h 659131"/>
              <a:gd name="connsiteX270" fmla="*/ 28461 w 1261746"/>
              <a:gd name="connsiteY270" fmla="*/ 120445 h 659131"/>
              <a:gd name="connsiteX271" fmla="*/ 56922 w 1261746"/>
              <a:gd name="connsiteY271" fmla="*/ 148897 h 659131"/>
              <a:gd name="connsiteX272" fmla="*/ 28461 w 1261746"/>
              <a:gd name="connsiteY272" fmla="*/ 177349 h 659131"/>
              <a:gd name="connsiteX273" fmla="*/ 0 w 1261746"/>
              <a:gd name="connsiteY273" fmla="*/ 148897 h 659131"/>
              <a:gd name="connsiteX274" fmla="*/ 28461 w 1261746"/>
              <a:gd name="connsiteY274" fmla="*/ 120445 h 659131"/>
              <a:gd name="connsiteX275" fmla="*/ 1233285 w 1261746"/>
              <a:gd name="connsiteY275" fmla="*/ 0 h 659131"/>
              <a:gd name="connsiteX276" fmla="*/ 1261746 w 1261746"/>
              <a:gd name="connsiteY276" fmla="*/ 28452 h 659131"/>
              <a:gd name="connsiteX277" fmla="*/ 1233285 w 1261746"/>
              <a:gd name="connsiteY277" fmla="*/ 56904 h 659131"/>
              <a:gd name="connsiteX278" fmla="*/ 1204824 w 1261746"/>
              <a:gd name="connsiteY278" fmla="*/ 28452 h 659131"/>
              <a:gd name="connsiteX279" fmla="*/ 1233285 w 1261746"/>
              <a:gd name="connsiteY279" fmla="*/ 0 h 659131"/>
              <a:gd name="connsiteX280" fmla="*/ 1112803 w 1261746"/>
              <a:gd name="connsiteY280" fmla="*/ 0 h 659131"/>
              <a:gd name="connsiteX281" fmla="*/ 1141264 w 1261746"/>
              <a:gd name="connsiteY281" fmla="*/ 28452 h 659131"/>
              <a:gd name="connsiteX282" fmla="*/ 1112803 w 1261746"/>
              <a:gd name="connsiteY282" fmla="*/ 56904 h 659131"/>
              <a:gd name="connsiteX283" fmla="*/ 1084342 w 1261746"/>
              <a:gd name="connsiteY283" fmla="*/ 28452 h 659131"/>
              <a:gd name="connsiteX284" fmla="*/ 1112803 w 1261746"/>
              <a:gd name="connsiteY284" fmla="*/ 0 h 659131"/>
              <a:gd name="connsiteX285" fmla="*/ 992320 w 1261746"/>
              <a:gd name="connsiteY285" fmla="*/ 0 h 659131"/>
              <a:gd name="connsiteX286" fmla="*/ 1020781 w 1261746"/>
              <a:gd name="connsiteY286" fmla="*/ 28452 h 659131"/>
              <a:gd name="connsiteX287" fmla="*/ 992320 w 1261746"/>
              <a:gd name="connsiteY287" fmla="*/ 56904 h 659131"/>
              <a:gd name="connsiteX288" fmla="*/ 963859 w 1261746"/>
              <a:gd name="connsiteY288" fmla="*/ 28452 h 659131"/>
              <a:gd name="connsiteX289" fmla="*/ 992320 w 1261746"/>
              <a:gd name="connsiteY289" fmla="*/ 0 h 659131"/>
              <a:gd name="connsiteX290" fmla="*/ 871838 w 1261746"/>
              <a:gd name="connsiteY290" fmla="*/ 0 h 659131"/>
              <a:gd name="connsiteX291" fmla="*/ 900299 w 1261746"/>
              <a:gd name="connsiteY291" fmla="*/ 28452 h 659131"/>
              <a:gd name="connsiteX292" fmla="*/ 871838 w 1261746"/>
              <a:gd name="connsiteY292" fmla="*/ 56904 h 659131"/>
              <a:gd name="connsiteX293" fmla="*/ 843377 w 1261746"/>
              <a:gd name="connsiteY293" fmla="*/ 28452 h 659131"/>
              <a:gd name="connsiteX294" fmla="*/ 871838 w 1261746"/>
              <a:gd name="connsiteY294" fmla="*/ 0 h 659131"/>
              <a:gd name="connsiteX295" fmla="*/ 751356 w 1261746"/>
              <a:gd name="connsiteY295" fmla="*/ 0 h 659131"/>
              <a:gd name="connsiteX296" fmla="*/ 779817 w 1261746"/>
              <a:gd name="connsiteY296" fmla="*/ 28452 h 659131"/>
              <a:gd name="connsiteX297" fmla="*/ 751356 w 1261746"/>
              <a:gd name="connsiteY297" fmla="*/ 56904 h 659131"/>
              <a:gd name="connsiteX298" fmla="*/ 722895 w 1261746"/>
              <a:gd name="connsiteY298" fmla="*/ 28452 h 659131"/>
              <a:gd name="connsiteX299" fmla="*/ 751356 w 1261746"/>
              <a:gd name="connsiteY299" fmla="*/ 0 h 659131"/>
              <a:gd name="connsiteX300" fmla="*/ 630873 w 1261746"/>
              <a:gd name="connsiteY300" fmla="*/ 0 h 659131"/>
              <a:gd name="connsiteX301" fmla="*/ 659334 w 1261746"/>
              <a:gd name="connsiteY301" fmla="*/ 28452 h 659131"/>
              <a:gd name="connsiteX302" fmla="*/ 630873 w 1261746"/>
              <a:gd name="connsiteY302" fmla="*/ 56904 h 659131"/>
              <a:gd name="connsiteX303" fmla="*/ 602412 w 1261746"/>
              <a:gd name="connsiteY303" fmla="*/ 28452 h 659131"/>
              <a:gd name="connsiteX304" fmla="*/ 630873 w 1261746"/>
              <a:gd name="connsiteY304" fmla="*/ 0 h 659131"/>
              <a:gd name="connsiteX305" fmla="*/ 510391 w 1261746"/>
              <a:gd name="connsiteY305" fmla="*/ 0 h 659131"/>
              <a:gd name="connsiteX306" fmla="*/ 538852 w 1261746"/>
              <a:gd name="connsiteY306" fmla="*/ 28452 h 659131"/>
              <a:gd name="connsiteX307" fmla="*/ 510391 w 1261746"/>
              <a:gd name="connsiteY307" fmla="*/ 56904 h 659131"/>
              <a:gd name="connsiteX308" fmla="*/ 481930 w 1261746"/>
              <a:gd name="connsiteY308" fmla="*/ 28452 h 659131"/>
              <a:gd name="connsiteX309" fmla="*/ 510391 w 1261746"/>
              <a:gd name="connsiteY309" fmla="*/ 0 h 659131"/>
              <a:gd name="connsiteX310" fmla="*/ 389908 w 1261746"/>
              <a:gd name="connsiteY310" fmla="*/ 0 h 659131"/>
              <a:gd name="connsiteX311" fmla="*/ 418369 w 1261746"/>
              <a:gd name="connsiteY311" fmla="*/ 28452 h 659131"/>
              <a:gd name="connsiteX312" fmla="*/ 389908 w 1261746"/>
              <a:gd name="connsiteY312" fmla="*/ 56904 h 659131"/>
              <a:gd name="connsiteX313" fmla="*/ 361447 w 1261746"/>
              <a:gd name="connsiteY313" fmla="*/ 28452 h 659131"/>
              <a:gd name="connsiteX314" fmla="*/ 389908 w 1261746"/>
              <a:gd name="connsiteY314" fmla="*/ 0 h 659131"/>
              <a:gd name="connsiteX315" fmla="*/ 269426 w 1261746"/>
              <a:gd name="connsiteY315" fmla="*/ 0 h 659131"/>
              <a:gd name="connsiteX316" fmla="*/ 297887 w 1261746"/>
              <a:gd name="connsiteY316" fmla="*/ 28452 h 659131"/>
              <a:gd name="connsiteX317" fmla="*/ 269426 w 1261746"/>
              <a:gd name="connsiteY317" fmla="*/ 56904 h 659131"/>
              <a:gd name="connsiteX318" fmla="*/ 240965 w 1261746"/>
              <a:gd name="connsiteY318" fmla="*/ 28452 h 659131"/>
              <a:gd name="connsiteX319" fmla="*/ 269426 w 1261746"/>
              <a:gd name="connsiteY319" fmla="*/ 0 h 659131"/>
              <a:gd name="connsiteX320" fmla="*/ 148943 w 1261746"/>
              <a:gd name="connsiteY320" fmla="*/ 0 h 659131"/>
              <a:gd name="connsiteX321" fmla="*/ 177404 w 1261746"/>
              <a:gd name="connsiteY321" fmla="*/ 28452 h 659131"/>
              <a:gd name="connsiteX322" fmla="*/ 148943 w 1261746"/>
              <a:gd name="connsiteY322" fmla="*/ 56904 h 659131"/>
              <a:gd name="connsiteX323" fmla="*/ 120482 w 1261746"/>
              <a:gd name="connsiteY323" fmla="*/ 28452 h 659131"/>
              <a:gd name="connsiteX324" fmla="*/ 148943 w 1261746"/>
              <a:gd name="connsiteY324" fmla="*/ 0 h 659131"/>
              <a:gd name="connsiteX325" fmla="*/ 28461 w 1261746"/>
              <a:gd name="connsiteY325" fmla="*/ 0 h 659131"/>
              <a:gd name="connsiteX326" fmla="*/ 56922 w 1261746"/>
              <a:gd name="connsiteY326" fmla="*/ 28452 h 659131"/>
              <a:gd name="connsiteX327" fmla="*/ 28461 w 1261746"/>
              <a:gd name="connsiteY327" fmla="*/ 56904 h 659131"/>
              <a:gd name="connsiteX328" fmla="*/ 0 w 1261746"/>
              <a:gd name="connsiteY328" fmla="*/ 28452 h 659131"/>
              <a:gd name="connsiteX329" fmla="*/ 28461 w 1261746"/>
              <a:gd name="connsiteY329" fmla="*/ 0 h 65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14" name="任意多边形: 形状 13"/>
          <p:cNvSpPr>
            <a:spLocks noChangeAspect="1"/>
          </p:cNvSpPr>
          <p:nvPr>
            <p:custDataLst>
              <p:tags r:id="rId4"/>
            </p:custDataLst>
          </p:nvPr>
        </p:nvSpPr>
        <p:spPr>
          <a:xfrm rot="10800000">
            <a:off x="11371234" y="776896"/>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3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dirty="0">
              <a:latin typeface="Arial" panose="020B0604020202020204" pitchFamily="34" charset="0"/>
              <a:ea typeface="微软雅黑" panose="020B0503020204020204" pitchFamily="34" charset="-122"/>
            </a:endParaRPr>
          </a:p>
        </p:txBody>
      </p:sp>
      <p:sp>
        <p:nvSpPr>
          <p:cNvPr id="15" name="任意多边形: 形状 14"/>
          <p:cNvSpPr>
            <a:spLocks noChangeAspect="1"/>
          </p:cNvSpPr>
          <p:nvPr>
            <p:custDataLst>
              <p:tags r:id="rId5"/>
            </p:custDataLst>
          </p:nvPr>
        </p:nvSpPr>
        <p:spPr>
          <a:xfrm rot="10800000">
            <a:off x="10997345" y="776896"/>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3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12" name="任意多边形: 形状 11"/>
          <p:cNvSpPr>
            <a:spLocks noChangeAspect="1"/>
          </p:cNvSpPr>
          <p:nvPr>
            <p:custDataLst>
              <p:tags r:id="rId6"/>
            </p:custDataLst>
          </p:nvPr>
        </p:nvSpPr>
        <p:spPr>
          <a:xfrm rot="10800000">
            <a:off x="11270350" y="676012"/>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13" name="任意多边形: 形状 12"/>
          <p:cNvSpPr>
            <a:spLocks noChangeAspect="1"/>
          </p:cNvSpPr>
          <p:nvPr>
            <p:custDataLst>
              <p:tags r:id="rId7"/>
            </p:custDataLst>
          </p:nvPr>
        </p:nvSpPr>
        <p:spPr>
          <a:xfrm rot="10800000">
            <a:off x="10896461" y="676012"/>
            <a:ext cx="282076" cy="572396"/>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93" name="文本框 92"/>
          <p:cNvSpPr txBox="1"/>
          <p:nvPr>
            <p:custDataLst>
              <p:tags r:id="rId8"/>
            </p:custDataLst>
          </p:nvPr>
        </p:nvSpPr>
        <p:spPr>
          <a:xfrm>
            <a:off x="568325" y="2072005"/>
            <a:ext cx="10852150" cy="3609975"/>
          </a:xfrm>
          <a:prstGeom prst="rect">
            <a:avLst/>
          </a:prstGeom>
          <a:noFill/>
        </p:spPr>
        <p:txBody>
          <a:bodyPr wrap="square" lIns="90000" tIns="46800" rIns="90000" bIns="46800" rtlCol="0" anchor="ctr" anchorCtr="0">
            <a:normAutofit lnSpcReduction="10000"/>
          </a:bodyPr>
          <a:lstStyle>
            <a:defPPr>
              <a:defRPr lang="zh-CN"/>
            </a:defPPr>
            <a:lvl1pPr fontAlgn="auto">
              <a:lnSpc>
                <a:spcPct val="130000"/>
              </a:lnSpc>
              <a:spcAft>
                <a:spcPts val="1000"/>
              </a:spcAft>
              <a:defRPr sz="1600" spc="150"/>
            </a:lvl1pPr>
          </a:lstStyle>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zh-CN" altLang="en-US" sz="1300" b="1" spc="40">
                <a:solidFill>
                  <a:schemeClr val="lt1"/>
                </a:solidFill>
                <a:latin typeface="Arial" panose="020B0604020202020204" pitchFamily="34" charset="0"/>
                <a:ea typeface="微软雅黑" panose="020B0503020204020204" pitchFamily="34" charset="-122"/>
              </a:rPr>
              <a:t>很多投资者把波动等同于风险，但实际上，波动是股市的天然特征，就像呼吸是人的本能</a:t>
            </a:r>
            <a:r>
              <a:rPr lang="en-US" altLang="zh-CN" sz="1300" b="1" spc="40">
                <a:solidFill>
                  <a:schemeClr val="lt1"/>
                </a:solidFill>
                <a:latin typeface="Arial" panose="020B0604020202020204" pitchFamily="34" charset="0"/>
                <a:ea typeface="微软雅黑" panose="020B0503020204020204" pitchFamily="34" charset="-122"/>
              </a:rPr>
              <a:t> —— </a:t>
            </a:r>
            <a:r>
              <a:rPr lang="zh-CN" altLang="en-US" sz="1300" b="1" spc="40">
                <a:solidFill>
                  <a:schemeClr val="lt1"/>
                </a:solidFill>
                <a:latin typeface="Arial" panose="020B0604020202020204" pitchFamily="34" charset="0"/>
                <a:ea typeface="微软雅黑" panose="020B0503020204020204" pitchFamily="34" charset="-122"/>
              </a:rPr>
              <a:t>没有波动的股市，反而不符合市场规律。</a:t>
            </a:r>
            <a:endParaRPr lang="zh-CN" altLang="en-US" sz="1300" b="1" spc="40">
              <a:solidFill>
                <a:schemeClr val="lt1"/>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300" b="1" spc="40">
                <a:solidFill>
                  <a:schemeClr val="lt1"/>
                </a:solidFill>
                <a:latin typeface="Arial" panose="020B0604020202020204" pitchFamily="34" charset="0"/>
                <a:ea typeface="微软雅黑" panose="020B0503020204020204" pitchFamily="34" charset="-122"/>
              </a:rPr>
              <a:t>波动的核心成因：市场永远在 “动态平衡” 中</a:t>
            </a:r>
            <a:endParaRPr lang="en-US" altLang="zh-CN" sz="1300" b="1" spc="40">
              <a:solidFill>
                <a:schemeClr val="lt1"/>
              </a:solidFill>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股市的本质是 “资金、信息、情绪” 的集合体，三者的变化必然导致股价波动：</a:t>
            </a:r>
            <a:endParaRPr lang="zh-CN" altLang="en-US" sz="1100" spc="150">
              <a:solidFill>
                <a:schemeClr val="lt1"/>
              </a:solidFill>
              <a:uFillTx/>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资金层面：公募基金调仓、散户资金进出，都会直接影响个股供需；</a:t>
            </a:r>
            <a:endParaRPr lang="zh-CN" altLang="en-US" sz="1100" spc="150">
              <a:solidFill>
                <a:schemeClr val="lt1"/>
              </a:solidFill>
              <a:uFillTx/>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信息层面：宏观政策（如利率调整、产业扶持）、公司公告（如业绩增减、并购重组）、行业动态（如技术突破、需求变化），甚至国际局势（如贸易摩擦、地缘冲突），都会改变市场对资产价值的判断；</a:t>
            </a:r>
            <a:endParaRPr lang="zh-CN" altLang="en-US" sz="1100" spc="150">
              <a:solidFill>
                <a:schemeClr val="lt1"/>
              </a:solidFill>
              <a:uFillTx/>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情绪层面：投资者的贪婪与恐惧会放大波动 —— 牛市时乐观情绪推动股价远超合理估值，熊市时悲观情绪导致股价跌破内在价值，形成 “追涨杀跌” 的循环。</a:t>
            </a:r>
            <a:endParaRPr lang="zh-CN" altLang="en-US" sz="1100" spc="150">
              <a:solidFill>
                <a:schemeClr val="lt1"/>
              </a:solidFill>
              <a:uFillTx/>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Clr>
                <a:schemeClr val="accent2"/>
              </a:buClr>
              <a:buSzPct val="100000"/>
              <a:buFont typeface="WPS-Bullets" pitchFamily="2" charset="0"/>
              <a:buChar char=""/>
            </a:pPr>
            <a:r>
              <a:rPr lang="en-US" altLang="zh-CN" sz="1300" b="1" spc="40">
                <a:solidFill>
                  <a:schemeClr val="lt1"/>
                </a:solidFill>
                <a:latin typeface="Arial" panose="020B0604020202020204" pitchFamily="34" charset="0"/>
                <a:ea typeface="微软雅黑" panose="020B0503020204020204" pitchFamily="34" charset="-122"/>
              </a:rPr>
              <a:t>波动的双重属性：风险与机会的 “共生体”</a:t>
            </a:r>
            <a:endParaRPr lang="en-US" altLang="zh-CN" sz="1300" b="1" spc="40">
              <a:solidFill>
                <a:schemeClr val="lt1"/>
              </a:solidFill>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波动本身没有好坏之分，关键在于如何看待：</a:t>
            </a:r>
            <a:endParaRPr lang="zh-CN" altLang="en-US" sz="1100" spc="150">
              <a:solidFill>
                <a:schemeClr val="lt1"/>
              </a:solidFill>
              <a:uFillTx/>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对于短期投机者，波动是风险 —— 频繁交易试图捕捉涨跌，往往会因 “踏空” 或 “套牢” 亏损；</a:t>
            </a:r>
            <a:endParaRPr lang="zh-CN" altLang="en-US" sz="1100" spc="150">
              <a:solidFill>
                <a:schemeClr val="lt1"/>
              </a:solidFill>
              <a:uFillTx/>
              <a:latin typeface="Arial" panose="020B0604020202020204" pitchFamily="34" charset="0"/>
              <a:ea typeface="微软雅黑" panose="020B0503020204020204" pitchFamily="34" charset="-122"/>
            </a:endParaRPr>
          </a:p>
          <a:p>
            <a:pPr marL="508000" lvl="1" indent="-241300" algn="l" fontAlgn="ctr">
              <a:lnSpc>
                <a:spcPct val="120000"/>
              </a:lnSpc>
              <a:spcBef>
                <a:spcPts val="0"/>
              </a:spcBef>
              <a:spcAft>
                <a:spcPts val="800"/>
              </a:spcAft>
              <a:buClr>
                <a:schemeClr val="tx1">
                  <a:lumMod val="75000"/>
                  <a:lumOff val="25000"/>
                </a:schemeClr>
              </a:buClr>
              <a:buSzPct val="90000"/>
              <a:buFont typeface="Wingdings" panose="05000000000000000000" pitchFamily="2" charset="2"/>
              <a:buChar char="l"/>
              <a:tabLst>
                <a:tab pos="355600" algn="l"/>
              </a:tabLst>
            </a:pPr>
            <a:r>
              <a:rPr lang="zh-CN" altLang="en-US" sz="1100" spc="150">
                <a:solidFill>
                  <a:schemeClr val="lt1"/>
                </a:solidFill>
                <a:uFillTx/>
                <a:latin typeface="Arial" panose="020B0604020202020204" pitchFamily="34" charset="0"/>
                <a:ea typeface="微软雅黑" panose="020B0503020204020204" pitchFamily="34" charset="-122"/>
              </a:rPr>
              <a:t>对于长期投资者，波动是机会 —— 优质资产的短期回调，本质是 “低价入场” 的窗口</a:t>
            </a:r>
            <a:endParaRPr lang="zh-CN" altLang="en-US" sz="1100" spc="150">
              <a:solidFill>
                <a:schemeClr val="lt1"/>
              </a:solidFill>
              <a:uFillTx/>
              <a:latin typeface="Arial" panose="020B0604020202020204" pitchFamily="34" charset="0"/>
              <a:ea typeface="微软雅黑" panose="020B0503020204020204" pitchFamily="34" charset="-122"/>
            </a:endParaRPr>
          </a:p>
        </p:txBody>
      </p:sp>
      <p:sp>
        <p:nvSpPr>
          <p:cNvPr id="8" name="文本框 7"/>
          <p:cNvSpPr txBox="1"/>
          <p:nvPr>
            <p:custDataLst>
              <p:tags r:id="rId9"/>
            </p:custDataLst>
          </p:nvPr>
        </p:nvSpPr>
        <p:spPr>
          <a:xfrm>
            <a:off x="2125345" y="130810"/>
            <a:ext cx="8162290" cy="953135"/>
          </a:xfrm>
          <a:prstGeom prst="rect">
            <a:avLst/>
          </a:prstGeom>
          <a:noFill/>
        </p:spPr>
        <p:txBody>
          <a:bodyPr wrap="square" rtlCol="0">
            <a:spAutoFit/>
          </a:bodyPr>
          <a:p>
            <a:pPr algn="ctr"/>
            <a:r>
              <a:rPr lang="zh-CN" altLang="en-US" sz="2800">
                <a:solidFill>
                  <a:schemeClr val="bg1"/>
                </a:solidFill>
                <a:latin typeface="思源黑体 CN Bold" panose="020B0800000000000000" charset="-122"/>
                <a:ea typeface="思源黑体 CN Bold" panose="020B0800000000000000" charset="-122"/>
              </a:rPr>
              <a:t>股市波动的本质：不是风险，而是市场的</a:t>
            </a:r>
            <a:r>
              <a:rPr lang="en-US" altLang="zh-CN" sz="2800">
                <a:solidFill>
                  <a:schemeClr val="bg1"/>
                </a:solidFill>
                <a:latin typeface="思源黑体 CN Bold" panose="020B0800000000000000" charset="-122"/>
                <a:ea typeface="思源黑体 CN Bold" panose="020B0800000000000000" charset="-122"/>
              </a:rPr>
              <a:t> “</a:t>
            </a:r>
            <a:r>
              <a:rPr lang="zh-CN" altLang="en-US" sz="2800">
                <a:solidFill>
                  <a:schemeClr val="bg1"/>
                </a:solidFill>
                <a:latin typeface="思源黑体 CN Bold" panose="020B0800000000000000" charset="-122"/>
                <a:ea typeface="思源黑体 CN Bold" panose="020B0800000000000000" charset="-122"/>
              </a:rPr>
              <a:t>正常呼吸</a:t>
            </a:r>
            <a:r>
              <a:rPr lang="en-US" altLang="zh-CN" sz="2800">
                <a:solidFill>
                  <a:schemeClr val="bg1"/>
                </a:solidFill>
                <a:latin typeface="思源黑体 CN Bold" panose="020B0800000000000000" charset="-122"/>
                <a:ea typeface="思源黑体 CN Bold" panose="020B0800000000000000" charset="-122"/>
              </a:rPr>
              <a:t>”</a:t>
            </a:r>
            <a:endParaRPr lang="en-US" altLang="zh-CN" sz="2800">
              <a:solidFill>
                <a:schemeClr val="bg1"/>
              </a:solidFill>
              <a:latin typeface="思源黑体 CN Bold" panose="020B0800000000000000" charset="-122"/>
              <a:ea typeface="思源黑体 CN Bold" panose="020B0800000000000000" charset="-122"/>
            </a:endParaRPr>
          </a:p>
        </p:txBody>
      </p:sp>
    </p:spTree>
    <p:custDataLst>
      <p:tags r:id="rId1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 name="任意多边形: 形状 90"/>
          <p:cNvSpPr/>
          <p:nvPr>
            <p:custDataLst>
              <p:tags r:id="rId1"/>
            </p:custDataLst>
          </p:nvPr>
        </p:nvSpPr>
        <p:spPr>
          <a:xfrm>
            <a:off x="10752454" y="5811577"/>
            <a:ext cx="1261746" cy="659131"/>
          </a:xfrm>
          <a:custGeom>
            <a:avLst/>
            <a:gdLst>
              <a:gd name="connsiteX0" fmla="*/ 1233285 w 1261746"/>
              <a:gd name="connsiteY0" fmla="*/ 602227 h 659131"/>
              <a:gd name="connsiteX1" fmla="*/ 1261746 w 1261746"/>
              <a:gd name="connsiteY1" fmla="*/ 630679 h 659131"/>
              <a:gd name="connsiteX2" fmla="*/ 1233285 w 1261746"/>
              <a:gd name="connsiteY2" fmla="*/ 659131 h 659131"/>
              <a:gd name="connsiteX3" fmla="*/ 1204824 w 1261746"/>
              <a:gd name="connsiteY3" fmla="*/ 630679 h 659131"/>
              <a:gd name="connsiteX4" fmla="*/ 1233285 w 1261746"/>
              <a:gd name="connsiteY4" fmla="*/ 602227 h 659131"/>
              <a:gd name="connsiteX5" fmla="*/ 1112803 w 1261746"/>
              <a:gd name="connsiteY5" fmla="*/ 602227 h 659131"/>
              <a:gd name="connsiteX6" fmla="*/ 1141264 w 1261746"/>
              <a:gd name="connsiteY6" fmla="*/ 630679 h 659131"/>
              <a:gd name="connsiteX7" fmla="*/ 1112803 w 1261746"/>
              <a:gd name="connsiteY7" fmla="*/ 659131 h 659131"/>
              <a:gd name="connsiteX8" fmla="*/ 1084342 w 1261746"/>
              <a:gd name="connsiteY8" fmla="*/ 630679 h 659131"/>
              <a:gd name="connsiteX9" fmla="*/ 1112803 w 1261746"/>
              <a:gd name="connsiteY9" fmla="*/ 602227 h 659131"/>
              <a:gd name="connsiteX10" fmla="*/ 992320 w 1261746"/>
              <a:gd name="connsiteY10" fmla="*/ 602227 h 659131"/>
              <a:gd name="connsiteX11" fmla="*/ 1020781 w 1261746"/>
              <a:gd name="connsiteY11" fmla="*/ 630679 h 659131"/>
              <a:gd name="connsiteX12" fmla="*/ 992320 w 1261746"/>
              <a:gd name="connsiteY12" fmla="*/ 659131 h 659131"/>
              <a:gd name="connsiteX13" fmla="*/ 963859 w 1261746"/>
              <a:gd name="connsiteY13" fmla="*/ 630679 h 659131"/>
              <a:gd name="connsiteX14" fmla="*/ 992320 w 1261746"/>
              <a:gd name="connsiteY14" fmla="*/ 602227 h 659131"/>
              <a:gd name="connsiteX15" fmla="*/ 871838 w 1261746"/>
              <a:gd name="connsiteY15" fmla="*/ 602227 h 659131"/>
              <a:gd name="connsiteX16" fmla="*/ 900299 w 1261746"/>
              <a:gd name="connsiteY16" fmla="*/ 630679 h 659131"/>
              <a:gd name="connsiteX17" fmla="*/ 871838 w 1261746"/>
              <a:gd name="connsiteY17" fmla="*/ 659131 h 659131"/>
              <a:gd name="connsiteX18" fmla="*/ 843377 w 1261746"/>
              <a:gd name="connsiteY18" fmla="*/ 630679 h 659131"/>
              <a:gd name="connsiteX19" fmla="*/ 871838 w 1261746"/>
              <a:gd name="connsiteY19" fmla="*/ 602227 h 659131"/>
              <a:gd name="connsiteX20" fmla="*/ 751356 w 1261746"/>
              <a:gd name="connsiteY20" fmla="*/ 602227 h 659131"/>
              <a:gd name="connsiteX21" fmla="*/ 779817 w 1261746"/>
              <a:gd name="connsiteY21" fmla="*/ 630679 h 659131"/>
              <a:gd name="connsiteX22" fmla="*/ 751356 w 1261746"/>
              <a:gd name="connsiteY22" fmla="*/ 659131 h 659131"/>
              <a:gd name="connsiteX23" fmla="*/ 722895 w 1261746"/>
              <a:gd name="connsiteY23" fmla="*/ 630679 h 659131"/>
              <a:gd name="connsiteX24" fmla="*/ 751356 w 1261746"/>
              <a:gd name="connsiteY24" fmla="*/ 602227 h 659131"/>
              <a:gd name="connsiteX25" fmla="*/ 630873 w 1261746"/>
              <a:gd name="connsiteY25" fmla="*/ 602227 h 659131"/>
              <a:gd name="connsiteX26" fmla="*/ 659334 w 1261746"/>
              <a:gd name="connsiteY26" fmla="*/ 630679 h 659131"/>
              <a:gd name="connsiteX27" fmla="*/ 630873 w 1261746"/>
              <a:gd name="connsiteY27" fmla="*/ 659131 h 659131"/>
              <a:gd name="connsiteX28" fmla="*/ 602412 w 1261746"/>
              <a:gd name="connsiteY28" fmla="*/ 630679 h 659131"/>
              <a:gd name="connsiteX29" fmla="*/ 630873 w 1261746"/>
              <a:gd name="connsiteY29" fmla="*/ 602227 h 659131"/>
              <a:gd name="connsiteX30" fmla="*/ 510391 w 1261746"/>
              <a:gd name="connsiteY30" fmla="*/ 602227 h 659131"/>
              <a:gd name="connsiteX31" fmla="*/ 538852 w 1261746"/>
              <a:gd name="connsiteY31" fmla="*/ 630679 h 659131"/>
              <a:gd name="connsiteX32" fmla="*/ 510391 w 1261746"/>
              <a:gd name="connsiteY32" fmla="*/ 659131 h 659131"/>
              <a:gd name="connsiteX33" fmla="*/ 481930 w 1261746"/>
              <a:gd name="connsiteY33" fmla="*/ 630679 h 659131"/>
              <a:gd name="connsiteX34" fmla="*/ 510391 w 1261746"/>
              <a:gd name="connsiteY34" fmla="*/ 602227 h 659131"/>
              <a:gd name="connsiteX35" fmla="*/ 389908 w 1261746"/>
              <a:gd name="connsiteY35" fmla="*/ 602227 h 659131"/>
              <a:gd name="connsiteX36" fmla="*/ 418369 w 1261746"/>
              <a:gd name="connsiteY36" fmla="*/ 630679 h 659131"/>
              <a:gd name="connsiteX37" fmla="*/ 389908 w 1261746"/>
              <a:gd name="connsiteY37" fmla="*/ 659131 h 659131"/>
              <a:gd name="connsiteX38" fmla="*/ 361447 w 1261746"/>
              <a:gd name="connsiteY38" fmla="*/ 630679 h 659131"/>
              <a:gd name="connsiteX39" fmla="*/ 389908 w 1261746"/>
              <a:gd name="connsiteY39" fmla="*/ 602227 h 659131"/>
              <a:gd name="connsiteX40" fmla="*/ 269426 w 1261746"/>
              <a:gd name="connsiteY40" fmla="*/ 602227 h 659131"/>
              <a:gd name="connsiteX41" fmla="*/ 297887 w 1261746"/>
              <a:gd name="connsiteY41" fmla="*/ 630679 h 659131"/>
              <a:gd name="connsiteX42" fmla="*/ 269426 w 1261746"/>
              <a:gd name="connsiteY42" fmla="*/ 659131 h 659131"/>
              <a:gd name="connsiteX43" fmla="*/ 240965 w 1261746"/>
              <a:gd name="connsiteY43" fmla="*/ 630679 h 659131"/>
              <a:gd name="connsiteX44" fmla="*/ 269426 w 1261746"/>
              <a:gd name="connsiteY44" fmla="*/ 602227 h 659131"/>
              <a:gd name="connsiteX45" fmla="*/ 148943 w 1261746"/>
              <a:gd name="connsiteY45" fmla="*/ 602227 h 659131"/>
              <a:gd name="connsiteX46" fmla="*/ 177404 w 1261746"/>
              <a:gd name="connsiteY46" fmla="*/ 630679 h 659131"/>
              <a:gd name="connsiteX47" fmla="*/ 148943 w 1261746"/>
              <a:gd name="connsiteY47" fmla="*/ 659131 h 659131"/>
              <a:gd name="connsiteX48" fmla="*/ 120482 w 1261746"/>
              <a:gd name="connsiteY48" fmla="*/ 630679 h 659131"/>
              <a:gd name="connsiteX49" fmla="*/ 148943 w 1261746"/>
              <a:gd name="connsiteY49" fmla="*/ 602227 h 659131"/>
              <a:gd name="connsiteX50" fmla="*/ 28461 w 1261746"/>
              <a:gd name="connsiteY50" fmla="*/ 602227 h 659131"/>
              <a:gd name="connsiteX51" fmla="*/ 56922 w 1261746"/>
              <a:gd name="connsiteY51" fmla="*/ 630679 h 659131"/>
              <a:gd name="connsiteX52" fmla="*/ 28461 w 1261746"/>
              <a:gd name="connsiteY52" fmla="*/ 659131 h 659131"/>
              <a:gd name="connsiteX53" fmla="*/ 0 w 1261746"/>
              <a:gd name="connsiteY53" fmla="*/ 630679 h 659131"/>
              <a:gd name="connsiteX54" fmla="*/ 28461 w 1261746"/>
              <a:gd name="connsiteY54" fmla="*/ 602227 h 659131"/>
              <a:gd name="connsiteX55" fmla="*/ 1233285 w 1261746"/>
              <a:gd name="connsiteY55" fmla="*/ 481781 h 659131"/>
              <a:gd name="connsiteX56" fmla="*/ 1261746 w 1261746"/>
              <a:gd name="connsiteY56" fmla="*/ 510233 h 659131"/>
              <a:gd name="connsiteX57" fmla="*/ 1233285 w 1261746"/>
              <a:gd name="connsiteY57" fmla="*/ 538685 h 659131"/>
              <a:gd name="connsiteX58" fmla="*/ 1204824 w 1261746"/>
              <a:gd name="connsiteY58" fmla="*/ 510233 h 659131"/>
              <a:gd name="connsiteX59" fmla="*/ 1233285 w 1261746"/>
              <a:gd name="connsiteY59" fmla="*/ 481781 h 659131"/>
              <a:gd name="connsiteX60" fmla="*/ 1112803 w 1261746"/>
              <a:gd name="connsiteY60" fmla="*/ 481781 h 659131"/>
              <a:gd name="connsiteX61" fmla="*/ 1141264 w 1261746"/>
              <a:gd name="connsiteY61" fmla="*/ 510233 h 659131"/>
              <a:gd name="connsiteX62" fmla="*/ 1112803 w 1261746"/>
              <a:gd name="connsiteY62" fmla="*/ 538685 h 659131"/>
              <a:gd name="connsiteX63" fmla="*/ 1084342 w 1261746"/>
              <a:gd name="connsiteY63" fmla="*/ 510233 h 659131"/>
              <a:gd name="connsiteX64" fmla="*/ 1112803 w 1261746"/>
              <a:gd name="connsiteY64" fmla="*/ 481781 h 659131"/>
              <a:gd name="connsiteX65" fmla="*/ 992320 w 1261746"/>
              <a:gd name="connsiteY65" fmla="*/ 481781 h 659131"/>
              <a:gd name="connsiteX66" fmla="*/ 1020781 w 1261746"/>
              <a:gd name="connsiteY66" fmla="*/ 510233 h 659131"/>
              <a:gd name="connsiteX67" fmla="*/ 992320 w 1261746"/>
              <a:gd name="connsiteY67" fmla="*/ 538685 h 659131"/>
              <a:gd name="connsiteX68" fmla="*/ 963859 w 1261746"/>
              <a:gd name="connsiteY68" fmla="*/ 510233 h 659131"/>
              <a:gd name="connsiteX69" fmla="*/ 992320 w 1261746"/>
              <a:gd name="connsiteY69" fmla="*/ 481781 h 659131"/>
              <a:gd name="connsiteX70" fmla="*/ 871838 w 1261746"/>
              <a:gd name="connsiteY70" fmla="*/ 481781 h 659131"/>
              <a:gd name="connsiteX71" fmla="*/ 900299 w 1261746"/>
              <a:gd name="connsiteY71" fmla="*/ 510233 h 659131"/>
              <a:gd name="connsiteX72" fmla="*/ 871838 w 1261746"/>
              <a:gd name="connsiteY72" fmla="*/ 538685 h 659131"/>
              <a:gd name="connsiteX73" fmla="*/ 843377 w 1261746"/>
              <a:gd name="connsiteY73" fmla="*/ 510233 h 659131"/>
              <a:gd name="connsiteX74" fmla="*/ 871838 w 1261746"/>
              <a:gd name="connsiteY74" fmla="*/ 481781 h 659131"/>
              <a:gd name="connsiteX75" fmla="*/ 751356 w 1261746"/>
              <a:gd name="connsiteY75" fmla="*/ 481781 h 659131"/>
              <a:gd name="connsiteX76" fmla="*/ 779817 w 1261746"/>
              <a:gd name="connsiteY76" fmla="*/ 510233 h 659131"/>
              <a:gd name="connsiteX77" fmla="*/ 751356 w 1261746"/>
              <a:gd name="connsiteY77" fmla="*/ 538685 h 659131"/>
              <a:gd name="connsiteX78" fmla="*/ 722895 w 1261746"/>
              <a:gd name="connsiteY78" fmla="*/ 510233 h 659131"/>
              <a:gd name="connsiteX79" fmla="*/ 751356 w 1261746"/>
              <a:gd name="connsiteY79" fmla="*/ 481781 h 659131"/>
              <a:gd name="connsiteX80" fmla="*/ 630873 w 1261746"/>
              <a:gd name="connsiteY80" fmla="*/ 481781 h 659131"/>
              <a:gd name="connsiteX81" fmla="*/ 659334 w 1261746"/>
              <a:gd name="connsiteY81" fmla="*/ 510233 h 659131"/>
              <a:gd name="connsiteX82" fmla="*/ 630873 w 1261746"/>
              <a:gd name="connsiteY82" fmla="*/ 538685 h 659131"/>
              <a:gd name="connsiteX83" fmla="*/ 602412 w 1261746"/>
              <a:gd name="connsiteY83" fmla="*/ 510233 h 659131"/>
              <a:gd name="connsiteX84" fmla="*/ 630873 w 1261746"/>
              <a:gd name="connsiteY84" fmla="*/ 481781 h 659131"/>
              <a:gd name="connsiteX85" fmla="*/ 510391 w 1261746"/>
              <a:gd name="connsiteY85" fmla="*/ 481781 h 659131"/>
              <a:gd name="connsiteX86" fmla="*/ 538852 w 1261746"/>
              <a:gd name="connsiteY86" fmla="*/ 510233 h 659131"/>
              <a:gd name="connsiteX87" fmla="*/ 510391 w 1261746"/>
              <a:gd name="connsiteY87" fmla="*/ 538685 h 659131"/>
              <a:gd name="connsiteX88" fmla="*/ 481930 w 1261746"/>
              <a:gd name="connsiteY88" fmla="*/ 510233 h 659131"/>
              <a:gd name="connsiteX89" fmla="*/ 510391 w 1261746"/>
              <a:gd name="connsiteY89" fmla="*/ 481781 h 659131"/>
              <a:gd name="connsiteX90" fmla="*/ 389908 w 1261746"/>
              <a:gd name="connsiteY90" fmla="*/ 481781 h 659131"/>
              <a:gd name="connsiteX91" fmla="*/ 418369 w 1261746"/>
              <a:gd name="connsiteY91" fmla="*/ 510233 h 659131"/>
              <a:gd name="connsiteX92" fmla="*/ 389908 w 1261746"/>
              <a:gd name="connsiteY92" fmla="*/ 538685 h 659131"/>
              <a:gd name="connsiteX93" fmla="*/ 361447 w 1261746"/>
              <a:gd name="connsiteY93" fmla="*/ 510233 h 659131"/>
              <a:gd name="connsiteX94" fmla="*/ 389908 w 1261746"/>
              <a:gd name="connsiteY94" fmla="*/ 481781 h 659131"/>
              <a:gd name="connsiteX95" fmla="*/ 269426 w 1261746"/>
              <a:gd name="connsiteY95" fmla="*/ 481781 h 659131"/>
              <a:gd name="connsiteX96" fmla="*/ 297887 w 1261746"/>
              <a:gd name="connsiteY96" fmla="*/ 510233 h 659131"/>
              <a:gd name="connsiteX97" fmla="*/ 269426 w 1261746"/>
              <a:gd name="connsiteY97" fmla="*/ 538685 h 659131"/>
              <a:gd name="connsiteX98" fmla="*/ 240965 w 1261746"/>
              <a:gd name="connsiteY98" fmla="*/ 510233 h 659131"/>
              <a:gd name="connsiteX99" fmla="*/ 269426 w 1261746"/>
              <a:gd name="connsiteY99" fmla="*/ 481781 h 659131"/>
              <a:gd name="connsiteX100" fmla="*/ 148943 w 1261746"/>
              <a:gd name="connsiteY100" fmla="*/ 481781 h 659131"/>
              <a:gd name="connsiteX101" fmla="*/ 177404 w 1261746"/>
              <a:gd name="connsiteY101" fmla="*/ 510233 h 659131"/>
              <a:gd name="connsiteX102" fmla="*/ 148943 w 1261746"/>
              <a:gd name="connsiteY102" fmla="*/ 538685 h 659131"/>
              <a:gd name="connsiteX103" fmla="*/ 120482 w 1261746"/>
              <a:gd name="connsiteY103" fmla="*/ 510233 h 659131"/>
              <a:gd name="connsiteX104" fmla="*/ 148943 w 1261746"/>
              <a:gd name="connsiteY104" fmla="*/ 481781 h 659131"/>
              <a:gd name="connsiteX105" fmla="*/ 28461 w 1261746"/>
              <a:gd name="connsiteY105" fmla="*/ 481781 h 659131"/>
              <a:gd name="connsiteX106" fmla="*/ 56922 w 1261746"/>
              <a:gd name="connsiteY106" fmla="*/ 510233 h 659131"/>
              <a:gd name="connsiteX107" fmla="*/ 28461 w 1261746"/>
              <a:gd name="connsiteY107" fmla="*/ 538685 h 659131"/>
              <a:gd name="connsiteX108" fmla="*/ 0 w 1261746"/>
              <a:gd name="connsiteY108" fmla="*/ 510233 h 659131"/>
              <a:gd name="connsiteX109" fmla="*/ 28461 w 1261746"/>
              <a:gd name="connsiteY109" fmla="*/ 481781 h 659131"/>
              <a:gd name="connsiteX110" fmla="*/ 1233285 w 1261746"/>
              <a:gd name="connsiteY110" fmla="*/ 361336 h 659131"/>
              <a:gd name="connsiteX111" fmla="*/ 1261746 w 1261746"/>
              <a:gd name="connsiteY111" fmla="*/ 389788 h 659131"/>
              <a:gd name="connsiteX112" fmla="*/ 1233285 w 1261746"/>
              <a:gd name="connsiteY112" fmla="*/ 418240 h 659131"/>
              <a:gd name="connsiteX113" fmla="*/ 1204824 w 1261746"/>
              <a:gd name="connsiteY113" fmla="*/ 389788 h 659131"/>
              <a:gd name="connsiteX114" fmla="*/ 1233285 w 1261746"/>
              <a:gd name="connsiteY114" fmla="*/ 361336 h 659131"/>
              <a:gd name="connsiteX115" fmla="*/ 1112803 w 1261746"/>
              <a:gd name="connsiteY115" fmla="*/ 361336 h 659131"/>
              <a:gd name="connsiteX116" fmla="*/ 1141264 w 1261746"/>
              <a:gd name="connsiteY116" fmla="*/ 389788 h 659131"/>
              <a:gd name="connsiteX117" fmla="*/ 1112803 w 1261746"/>
              <a:gd name="connsiteY117" fmla="*/ 418240 h 659131"/>
              <a:gd name="connsiteX118" fmla="*/ 1084342 w 1261746"/>
              <a:gd name="connsiteY118" fmla="*/ 389788 h 659131"/>
              <a:gd name="connsiteX119" fmla="*/ 1112803 w 1261746"/>
              <a:gd name="connsiteY119" fmla="*/ 361336 h 659131"/>
              <a:gd name="connsiteX120" fmla="*/ 992320 w 1261746"/>
              <a:gd name="connsiteY120" fmla="*/ 361336 h 659131"/>
              <a:gd name="connsiteX121" fmla="*/ 1020781 w 1261746"/>
              <a:gd name="connsiteY121" fmla="*/ 389788 h 659131"/>
              <a:gd name="connsiteX122" fmla="*/ 992320 w 1261746"/>
              <a:gd name="connsiteY122" fmla="*/ 418240 h 659131"/>
              <a:gd name="connsiteX123" fmla="*/ 963859 w 1261746"/>
              <a:gd name="connsiteY123" fmla="*/ 389788 h 659131"/>
              <a:gd name="connsiteX124" fmla="*/ 992320 w 1261746"/>
              <a:gd name="connsiteY124" fmla="*/ 361336 h 659131"/>
              <a:gd name="connsiteX125" fmla="*/ 871838 w 1261746"/>
              <a:gd name="connsiteY125" fmla="*/ 361336 h 659131"/>
              <a:gd name="connsiteX126" fmla="*/ 900299 w 1261746"/>
              <a:gd name="connsiteY126" fmla="*/ 389788 h 659131"/>
              <a:gd name="connsiteX127" fmla="*/ 871838 w 1261746"/>
              <a:gd name="connsiteY127" fmla="*/ 418240 h 659131"/>
              <a:gd name="connsiteX128" fmla="*/ 843377 w 1261746"/>
              <a:gd name="connsiteY128" fmla="*/ 389788 h 659131"/>
              <a:gd name="connsiteX129" fmla="*/ 871838 w 1261746"/>
              <a:gd name="connsiteY129" fmla="*/ 361336 h 659131"/>
              <a:gd name="connsiteX130" fmla="*/ 751356 w 1261746"/>
              <a:gd name="connsiteY130" fmla="*/ 361336 h 659131"/>
              <a:gd name="connsiteX131" fmla="*/ 779817 w 1261746"/>
              <a:gd name="connsiteY131" fmla="*/ 389788 h 659131"/>
              <a:gd name="connsiteX132" fmla="*/ 751356 w 1261746"/>
              <a:gd name="connsiteY132" fmla="*/ 418240 h 659131"/>
              <a:gd name="connsiteX133" fmla="*/ 722895 w 1261746"/>
              <a:gd name="connsiteY133" fmla="*/ 389788 h 659131"/>
              <a:gd name="connsiteX134" fmla="*/ 751356 w 1261746"/>
              <a:gd name="connsiteY134" fmla="*/ 361336 h 659131"/>
              <a:gd name="connsiteX135" fmla="*/ 630873 w 1261746"/>
              <a:gd name="connsiteY135" fmla="*/ 361336 h 659131"/>
              <a:gd name="connsiteX136" fmla="*/ 659334 w 1261746"/>
              <a:gd name="connsiteY136" fmla="*/ 389788 h 659131"/>
              <a:gd name="connsiteX137" fmla="*/ 630873 w 1261746"/>
              <a:gd name="connsiteY137" fmla="*/ 418240 h 659131"/>
              <a:gd name="connsiteX138" fmla="*/ 602412 w 1261746"/>
              <a:gd name="connsiteY138" fmla="*/ 389788 h 659131"/>
              <a:gd name="connsiteX139" fmla="*/ 630873 w 1261746"/>
              <a:gd name="connsiteY139" fmla="*/ 361336 h 659131"/>
              <a:gd name="connsiteX140" fmla="*/ 510391 w 1261746"/>
              <a:gd name="connsiteY140" fmla="*/ 361336 h 659131"/>
              <a:gd name="connsiteX141" fmla="*/ 538852 w 1261746"/>
              <a:gd name="connsiteY141" fmla="*/ 389788 h 659131"/>
              <a:gd name="connsiteX142" fmla="*/ 510391 w 1261746"/>
              <a:gd name="connsiteY142" fmla="*/ 418240 h 659131"/>
              <a:gd name="connsiteX143" fmla="*/ 481930 w 1261746"/>
              <a:gd name="connsiteY143" fmla="*/ 389788 h 659131"/>
              <a:gd name="connsiteX144" fmla="*/ 510391 w 1261746"/>
              <a:gd name="connsiteY144" fmla="*/ 361336 h 659131"/>
              <a:gd name="connsiteX145" fmla="*/ 389908 w 1261746"/>
              <a:gd name="connsiteY145" fmla="*/ 361336 h 659131"/>
              <a:gd name="connsiteX146" fmla="*/ 418369 w 1261746"/>
              <a:gd name="connsiteY146" fmla="*/ 389788 h 659131"/>
              <a:gd name="connsiteX147" fmla="*/ 389908 w 1261746"/>
              <a:gd name="connsiteY147" fmla="*/ 418240 h 659131"/>
              <a:gd name="connsiteX148" fmla="*/ 361447 w 1261746"/>
              <a:gd name="connsiteY148" fmla="*/ 389788 h 659131"/>
              <a:gd name="connsiteX149" fmla="*/ 389908 w 1261746"/>
              <a:gd name="connsiteY149" fmla="*/ 361336 h 659131"/>
              <a:gd name="connsiteX150" fmla="*/ 269426 w 1261746"/>
              <a:gd name="connsiteY150" fmla="*/ 361336 h 659131"/>
              <a:gd name="connsiteX151" fmla="*/ 297887 w 1261746"/>
              <a:gd name="connsiteY151" fmla="*/ 389788 h 659131"/>
              <a:gd name="connsiteX152" fmla="*/ 269426 w 1261746"/>
              <a:gd name="connsiteY152" fmla="*/ 418240 h 659131"/>
              <a:gd name="connsiteX153" fmla="*/ 240965 w 1261746"/>
              <a:gd name="connsiteY153" fmla="*/ 389788 h 659131"/>
              <a:gd name="connsiteX154" fmla="*/ 269426 w 1261746"/>
              <a:gd name="connsiteY154" fmla="*/ 361336 h 659131"/>
              <a:gd name="connsiteX155" fmla="*/ 148943 w 1261746"/>
              <a:gd name="connsiteY155" fmla="*/ 361336 h 659131"/>
              <a:gd name="connsiteX156" fmla="*/ 177404 w 1261746"/>
              <a:gd name="connsiteY156" fmla="*/ 389788 h 659131"/>
              <a:gd name="connsiteX157" fmla="*/ 148943 w 1261746"/>
              <a:gd name="connsiteY157" fmla="*/ 418240 h 659131"/>
              <a:gd name="connsiteX158" fmla="*/ 120482 w 1261746"/>
              <a:gd name="connsiteY158" fmla="*/ 389788 h 659131"/>
              <a:gd name="connsiteX159" fmla="*/ 148943 w 1261746"/>
              <a:gd name="connsiteY159" fmla="*/ 361336 h 659131"/>
              <a:gd name="connsiteX160" fmla="*/ 28461 w 1261746"/>
              <a:gd name="connsiteY160" fmla="*/ 361336 h 659131"/>
              <a:gd name="connsiteX161" fmla="*/ 56922 w 1261746"/>
              <a:gd name="connsiteY161" fmla="*/ 389788 h 659131"/>
              <a:gd name="connsiteX162" fmla="*/ 28461 w 1261746"/>
              <a:gd name="connsiteY162" fmla="*/ 418240 h 659131"/>
              <a:gd name="connsiteX163" fmla="*/ 0 w 1261746"/>
              <a:gd name="connsiteY163" fmla="*/ 389788 h 659131"/>
              <a:gd name="connsiteX164" fmla="*/ 28461 w 1261746"/>
              <a:gd name="connsiteY164" fmla="*/ 361336 h 659131"/>
              <a:gd name="connsiteX165" fmla="*/ 1233285 w 1261746"/>
              <a:gd name="connsiteY165" fmla="*/ 240891 h 659131"/>
              <a:gd name="connsiteX166" fmla="*/ 1261746 w 1261746"/>
              <a:gd name="connsiteY166" fmla="*/ 269343 h 659131"/>
              <a:gd name="connsiteX167" fmla="*/ 1233285 w 1261746"/>
              <a:gd name="connsiteY167" fmla="*/ 297795 h 659131"/>
              <a:gd name="connsiteX168" fmla="*/ 1204824 w 1261746"/>
              <a:gd name="connsiteY168" fmla="*/ 269343 h 659131"/>
              <a:gd name="connsiteX169" fmla="*/ 1233285 w 1261746"/>
              <a:gd name="connsiteY169" fmla="*/ 240891 h 659131"/>
              <a:gd name="connsiteX170" fmla="*/ 1112803 w 1261746"/>
              <a:gd name="connsiteY170" fmla="*/ 240891 h 659131"/>
              <a:gd name="connsiteX171" fmla="*/ 1141264 w 1261746"/>
              <a:gd name="connsiteY171" fmla="*/ 269343 h 659131"/>
              <a:gd name="connsiteX172" fmla="*/ 1112803 w 1261746"/>
              <a:gd name="connsiteY172" fmla="*/ 297795 h 659131"/>
              <a:gd name="connsiteX173" fmla="*/ 1084342 w 1261746"/>
              <a:gd name="connsiteY173" fmla="*/ 269343 h 659131"/>
              <a:gd name="connsiteX174" fmla="*/ 1112803 w 1261746"/>
              <a:gd name="connsiteY174" fmla="*/ 240891 h 659131"/>
              <a:gd name="connsiteX175" fmla="*/ 992320 w 1261746"/>
              <a:gd name="connsiteY175" fmla="*/ 240891 h 659131"/>
              <a:gd name="connsiteX176" fmla="*/ 1020781 w 1261746"/>
              <a:gd name="connsiteY176" fmla="*/ 269343 h 659131"/>
              <a:gd name="connsiteX177" fmla="*/ 992320 w 1261746"/>
              <a:gd name="connsiteY177" fmla="*/ 297795 h 659131"/>
              <a:gd name="connsiteX178" fmla="*/ 963859 w 1261746"/>
              <a:gd name="connsiteY178" fmla="*/ 269343 h 659131"/>
              <a:gd name="connsiteX179" fmla="*/ 992320 w 1261746"/>
              <a:gd name="connsiteY179" fmla="*/ 240891 h 659131"/>
              <a:gd name="connsiteX180" fmla="*/ 871838 w 1261746"/>
              <a:gd name="connsiteY180" fmla="*/ 240891 h 659131"/>
              <a:gd name="connsiteX181" fmla="*/ 900299 w 1261746"/>
              <a:gd name="connsiteY181" fmla="*/ 269343 h 659131"/>
              <a:gd name="connsiteX182" fmla="*/ 871838 w 1261746"/>
              <a:gd name="connsiteY182" fmla="*/ 297795 h 659131"/>
              <a:gd name="connsiteX183" fmla="*/ 843377 w 1261746"/>
              <a:gd name="connsiteY183" fmla="*/ 269343 h 659131"/>
              <a:gd name="connsiteX184" fmla="*/ 871838 w 1261746"/>
              <a:gd name="connsiteY184" fmla="*/ 240891 h 659131"/>
              <a:gd name="connsiteX185" fmla="*/ 751356 w 1261746"/>
              <a:gd name="connsiteY185" fmla="*/ 240891 h 659131"/>
              <a:gd name="connsiteX186" fmla="*/ 779817 w 1261746"/>
              <a:gd name="connsiteY186" fmla="*/ 269343 h 659131"/>
              <a:gd name="connsiteX187" fmla="*/ 751356 w 1261746"/>
              <a:gd name="connsiteY187" fmla="*/ 297795 h 659131"/>
              <a:gd name="connsiteX188" fmla="*/ 722895 w 1261746"/>
              <a:gd name="connsiteY188" fmla="*/ 269343 h 659131"/>
              <a:gd name="connsiteX189" fmla="*/ 751356 w 1261746"/>
              <a:gd name="connsiteY189" fmla="*/ 240891 h 659131"/>
              <a:gd name="connsiteX190" fmla="*/ 630873 w 1261746"/>
              <a:gd name="connsiteY190" fmla="*/ 240891 h 659131"/>
              <a:gd name="connsiteX191" fmla="*/ 659334 w 1261746"/>
              <a:gd name="connsiteY191" fmla="*/ 269343 h 659131"/>
              <a:gd name="connsiteX192" fmla="*/ 630873 w 1261746"/>
              <a:gd name="connsiteY192" fmla="*/ 297795 h 659131"/>
              <a:gd name="connsiteX193" fmla="*/ 602412 w 1261746"/>
              <a:gd name="connsiteY193" fmla="*/ 269343 h 659131"/>
              <a:gd name="connsiteX194" fmla="*/ 630873 w 1261746"/>
              <a:gd name="connsiteY194" fmla="*/ 240891 h 659131"/>
              <a:gd name="connsiteX195" fmla="*/ 510391 w 1261746"/>
              <a:gd name="connsiteY195" fmla="*/ 240891 h 659131"/>
              <a:gd name="connsiteX196" fmla="*/ 538852 w 1261746"/>
              <a:gd name="connsiteY196" fmla="*/ 269343 h 659131"/>
              <a:gd name="connsiteX197" fmla="*/ 510391 w 1261746"/>
              <a:gd name="connsiteY197" fmla="*/ 297795 h 659131"/>
              <a:gd name="connsiteX198" fmla="*/ 481930 w 1261746"/>
              <a:gd name="connsiteY198" fmla="*/ 269343 h 659131"/>
              <a:gd name="connsiteX199" fmla="*/ 510391 w 1261746"/>
              <a:gd name="connsiteY199" fmla="*/ 240891 h 659131"/>
              <a:gd name="connsiteX200" fmla="*/ 389908 w 1261746"/>
              <a:gd name="connsiteY200" fmla="*/ 240891 h 659131"/>
              <a:gd name="connsiteX201" fmla="*/ 418369 w 1261746"/>
              <a:gd name="connsiteY201" fmla="*/ 269343 h 659131"/>
              <a:gd name="connsiteX202" fmla="*/ 389908 w 1261746"/>
              <a:gd name="connsiteY202" fmla="*/ 297795 h 659131"/>
              <a:gd name="connsiteX203" fmla="*/ 361447 w 1261746"/>
              <a:gd name="connsiteY203" fmla="*/ 269343 h 659131"/>
              <a:gd name="connsiteX204" fmla="*/ 389908 w 1261746"/>
              <a:gd name="connsiteY204" fmla="*/ 240891 h 659131"/>
              <a:gd name="connsiteX205" fmla="*/ 269426 w 1261746"/>
              <a:gd name="connsiteY205" fmla="*/ 240891 h 659131"/>
              <a:gd name="connsiteX206" fmla="*/ 297887 w 1261746"/>
              <a:gd name="connsiteY206" fmla="*/ 269343 h 659131"/>
              <a:gd name="connsiteX207" fmla="*/ 269426 w 1261746"/>
              <a:gd name="connsiteY207" fmla="*/ 297795 h 659131"/>
              <a:gd name="connsiteX208" fmla="*/ 240965 w 1261746"/>
              <a:gd name="connsiteY208" fmla="*/ 269343 h 659131"/>
              <a:gd name="connsiteX209" fmla="*/ 269426 w 1261746"/>
              <a:gd name="connsiteY209" fmla="*/ 240891 h 659131"/>
              <a:gd name="connsiteX210" fmla="*/ 148943 w 1261746"/>
              <a:gd name="connsiteY210" fmla="*/ 240891 h 659131"/>
              <a:gd name="connsiteX211" fmla="*/ 177404 w 1261746"/>
              <a:gd name="connsiteY211" fmla="*/ 269343 h 659131"/>
              <a:gd name="connsiteX212" fmla="*/ 148943 w 1261746"/>
              <a:gd name="connsiteY212" fmla="*/ 297795 h 659131"/>
              <a:gd name="connsiteX213" fmla="*/ 120482 w 1261746"/>
              <a:gd name="connsiteY213" fmla="*/ 269343 h 659131"/>
              <a:gd name="connsiteX214" fmla="*/ 148943 w 1261746"/>
              <a:gd name="connsiteY214" fmla="*/ 240891 h 659131"/>
              <a:gd name="connsiteX215" fmla="*/ 28461 w 1261746"/>
              <a:gd name="connsiteY215" fmla="*/ 240891 h 659131"/>
              <a:gd name="connsiteX216" fmla="*/ 56922 w 1261746"/>
              <a:gd name="connsiteY216" fmla="*/ 269343 h 659131"/>
              <a:gd name="connsiteX217" fmla="*/ 28461 w 1261746"/>
              <a:gd name="connsiteY217" fmla="*/ 297795 h 659131"/>
              <a:gd name="connsiteX218" fmla="*/ 0 w 1261746"/>
              <a:gd name="connsiteY218" fmla="*/ 269343 h 659131"/>
              <a:gd name="connsiteX219" fmla="*/ 28461 w 1261746"/>
              <a:gd name="connsiteY219" fmla="*/ 240891 h 659131"/>
              <a:gd name="connsiteX220" fmla="*/ 1233285 w 1261746"/>
              <a:gd name="connsiteY220" fmla="*/ 120445 h 659131"/>
              <a:gd name="connsiteX221" fmla="*/ 1261746 w 1261746"/>
              <a:gd name="connsiteY221" fmla="*/ 148897 h 659131"/>
              <a:gd name="connsiteX222" fmla="*/ 1233285 w 1261746"/>
              <a:gd name="connsiteY222" fmla="*/ 177349 h 659131"/>
              <a:gd name="connsiteX223" fmla="*/ 1204824 w 1261746"/>
              <a:gd name="connsiteY223" fmla="*/ 148897 h 659131"/>
              <a:gd name="connsiteX224" fmla="*/ 1233285 w 1261746"/>
              <a:gd name="connsiteY224" fmla="*/ 120445 h 659131"/>
              <a:gd name="connsiteX225" fmla="*/ 1112803 w 1261746"/>
              <a:gd name="connsiteY225" fmla="*/ 120445 h 659131"/>
              <a:gd name="connsiteX226" fmla="*/ 1141264 w 1261746"/>
              <a:gd name="connsiteY226" fmla="*/ 148897 h 659131"/>
              <a:gd name="connsiteX227" fmla="*/ 1112803 w 1261746"/>
              <a:gd name="connsiteY227" fmla="*/ 177349 h 659131"/>
              <a:gd name="connsiteX228" fmla="*/ 1084342 w 1261746"/>
              <a:gd name="connsiteY228" fmla="*/ 148897 h 659131"/>
              <a:gd name="connsiteX229" fmla="*/ 1112803 w 1261746"/>
              <a:gd name="connsiteY229" fmla="*/ 120445 h 659131"/>
              <a:gd name="connsiteX230" fmla="*/ 992320 w 1261746"/>
              <a:gd name="connsiteY230" fmla="*/ 120445 h 659131"/>
              <a:gd name="connsiteX231" fmla="*/ 1020781 w 1261746"/>
              <a:gd name="connsiteY231" fmla="*/ 148897 h 659131"/>
              <a:gd name="connsiteX232" fmla="*/ 992320 w 1261746"/>
              <a:gd name="connsiteY232" fmla="*/ 177349 h 659131"/>
              <a:gd name="connsiteX233" fmla="*/ 963859 w 1261746"/>
              <a:gd name="connsiteY233" fmla="*/ 148897 h 659131"/>
              <a:gd name="connsiteX234" fmla="*/ 992320 w 1261746"/>
              <a:gd name="connsiteY234" fmla="*/ 120445 h 659131"/>
              <a:gd name="connsiteX235" fmla="*/ 871838 w 1261746"/>
              <a:gd name="connsiteY235" fmla="*/ 120445 h 659131"/>
              <a:gd name="connsiteX236" fmla="*/ 900299 w 1261746"/>
              <a:gd name="connsiteY236" fmla="*/ 148897 h 659131"/>
              <a:gd name="connsiteX237" fmla="*/ 871838 w 1261746"/>
              <a:gd name="connsiteY237" fmla="*/ 177349 h 659131"/>
              <a:gd name="connsiteX238" fmla="*/ 843377 w 1261746"/>
              <a:gd name="connsiteY238" fmla="*/ 148897 h 659131"/>
              <a:gd name="connsiteX239" fmla="*/ 871838 w 1261746"/>
              <a:gd name="connsiteY239" fmla="*/ 120445 h 659131"/>
              <a:gd name="connsiteX240" fmla="*/ 751356 w 1261746"/>
              <a:gd name="connsiteY240" fmla="*/ 120445 h 659131"/>
              <a:gd name="connsiteX241" fmla="*/ 779817 w 1261746"/>
              <a:gd name="connsiteY241" fmla="*/ 148897 h 659131"/>
              <a:gd name="connsiteX242" fmla="*/ 751356 w 1261746"/>
              <a:gd name="connsiteY242" fmla="*/ 177349 h 659131"/>
              <a:gd name="connsiteX243" fmla="*/ 722895 w 1261746"/>
              <a:gd name="connsiteY243" fmla="*/ 148897 h 659131"/>
              <a:gd name="connsiteX244" fmla="*/ 751356 w 1261746"/>
              <a:gd name="connsiteY244" fmla="*/ 120445 h 659131"/>
              <a:gd name="connsiteX245" fmla="*/ 630873 w 1261746"/>
              <a:gd name="connsiteY245" fmla="*/ 120445 h 659131"/>
              <a:gd name="connsiteX246" fmla="*/ 659334 w 1261746"/>
              <a:gd name="connsiteY246" fmla="*/ 148897 h 659131"/>
              <a:gd name="connsiteX247" fmla="*/ 630873 w 1261746"/>
              <a:gd name="connsiteY247" fmla="*/ 177349 h 659131"/>
              <a:gd name="connsiteX248" fmla="*/ 602412 w 1261746"/>
              <a:gd name="connsiteY248" fmla="*/ 148897 h 659131"/>
              <a:gd name="connsiteX249" fmla="*/ 630873 w 1261746"/>
              <a:gd name="connsiteY249" fmla="*/ 120445 h 659131"/>
              <a:gd name="connsiteX250" fmla="*/ 510391 w 1261746"/>
              <a:gd name="connsiteY250" fmla="*/ 120445 h 659131"/>
              <a:gd name="connsiteX251" fmla="*/ 538852 w 1261746"/>
              <a:gd name="connsiteY251" fmla="*/ 148897 h 659131"/>
              <a:gd name="connsiteX252" fmla="*/ 510391 w 1261746"/>
              <a:gd name="connsiteY252" fmla="*/ 177349 h 659131"/>
              <a:gd name="connsiteX253" fmla="*/ 481930 w 1261746"/>
              <a:gd name="connsiteY253" fmla="*/ 148897 h 659131"/>
              <a:gd name="connsiteX254" fmla="*/ 510391 w 1261746"/>
              <a:gd name="connsiteY254" fmla="*/ 120445 h 659131"/>
              <a:gd name="connsiteX255" fmla="*/ 389908 w 1261746"/>
              <a:gd name="connsiteY255" fmla="*/ 120445 h 659131"/>
              <a:gd name="connsiteX256" fmla="*/ 418369 w 1261746"/>
              <a:gd name="connsiteY256" fmla="*/ 148897 h 659131"/>
              <a:gd name="connsiteX257" fmla="*/ 389908 w 1261746"/>
              <a:gd name="connsiteY257" fmla="*/ 177349 h 659131"/>
              <a:gd name="connsiteX258" fmla="*/ 361447 w 1261746"/>
              <a:gd name="connsiteY258" fmla="*/ 148897 h 659131"/>
              <a:gd name="connsiteX259" fmla="*/ 389908 w 1261746"/>
              <a:gd name="connsiteY259" fmla="*/ 120445 h 659131"/>
              <a:gd name="connsiteX260" fmla="*/ 269426 w 1261746"/>
              <a:gd name="connsiteY260" fmla="*/ 120445 h 659131"/>
              <a:gd name="connsiteX261" fmla="*/ 297887 w 1261746"/>
              <a:gd name="connsiteY261" fmla="*/ 148897 h 659131"/>
              <a:gd name="connsiteX262" fmla="*/ 269426 w 1261746"/>
              <a:gd name="connsiteY262" fmla="*/ 177349 h 659131"/>
              <a:gd name="connsiteX263" fmla="*/ 240965 w 1261746"/>
              <a:gd name="connsiteY263" fmla="*/ 148897 h 659131"/>
              <a:gd name="connsiteX264" fmla="*/ 269426 w 1261746"/>
              <a:gd name="connsiteY264" fmla="*/ 120445 h 659131"/>
              <a:gd name="connsiteX265" fmla="*/ 148943 w 1261746"/>
              <a:gd name="connsiteY265" fmla="*/ 120445 h 659131"/>
              <a:gd name="connsiteX266" fmla="*/ 177404 w 1261746"/>
              <a:gd name="connsiteY266" fmla="*/ 148897 h 659131"/>
              <a:gd name="connsiteX267" fmla="*/ 148943 w 1261746"/>
              <a:gd name="connsiteY267" fmla="*/ 177349 h 659131"/>
              <a:gd name="connsiteX268" fmla="*/ 120482 w 1261746"/>
              <a:gd name="connsiteY268" fmla="*/ 148897 h 659131"/>
              <a:gd name="connsiteX269" fmla="*/ 148943 w 1261746"/>
              <a:gd name="connsiteY269" fmla="*/ 120445 h 659131"/>
              <a:gd name="connsiteX270" fmla="*/ 28461 w 1261746"/>
              <a:gd name="connsiteY270" fmla="*/ 120445 h 659131"/>
              <a:gd name="connsiteX271" fmla="*/ 56922 w 1261746"/>
              <a:gd name="connsiteY271" fmla="*/ 148897 h 659131"/>
              <a:gd name="connsiteX272" fmla="*/ 28461 w 1261746"/>
              <a:gd name="connsiteY272" fmla="*/ 177349 h 659131"/>
              <a:gd name="connsiteX273" fmla="*/ 0 w 1261746"/>
              <a:gd name="connsiteY273" fmla="*/ 148897 h 659131"/>
              <a:gd name="connsiteX274" fmla="*/ 28461 w 1261746"/>
              <a:gd name="connsiteY274" fmla="*/ 120445 h 659131"/>
              <a:gd name="connsiteX275" fmla="*/ 1233285 w 1261746"/>
              <a:gd name="connsiteY275" fmla="*/ 0 h 659131"/>
              <a:gd name="connsiteX276" fmla="*/ 1261746 w 1261746"/>
              <a:gd name="connsiteY276" fmla="*/ 28452 h 659131"/>
              <a:gd name="connsiteX277" fmla="*/ 1233285 w 1261746"/>
              <a:gd name="connsiteY277" fmla="*/ 56904 h 659131"/>
              <a:gd name="connsiteX278" fmla="*/ 1204824 w 1261746"/>
              <a:gd name="connsiteY278" fmla="*/ 28452 h 659131"/>
              <a:gd name="connsiteX279" fmla="*/ 1233285 w 1261746"/>
              <a:gd name="connsiteY279" fmla="*/ 0 h 659131"/>
              <a:gd name="connsiteX280" fmla="*/ 1112803 w 1261746"/>
              <a:gd name="connsiteY280" fmla="*/ 0 h 659131"/>
              <a:gd name="connsiteX281" fmla="*/ 1141264 w 1261746"/>
              <a:gd name="connsiteY281" fmla="*/ 28452 h 659131"/>
              <a:gd name="connsiteX282" fmla="*/ 1112803 w 1261746"/>
              <a:gd name="connsiteY282" fmla="*/ 56904 h 659131"/>
              <a:gd name="connsiteX283" fmla="*/ 1084342 w 1261746"/>
              <a:gd name="connsiteY283" fmla="*/ 28452 h 659131"/>
              <a:gd name="connsiteX284" fmla="*/ 1112803 w 1261746"/>
              <a:gd name="connsiteY284" fmla="*/ 0 h 659131"/>
              <a:gd name="connsiteX285" fmla="*/ 992320 w 1261746"/>
              <a:gd name="connsiteY285" fmla="*/ 0 h 659131"/>
              <a:gd name="connsiteX286" fmla="*/ 1020781 w 1261746"/>
              <a:gd name="connsiteY286" fmla="*/ 28452 h 659131"/>
              <a:gd name="connsiteX287" fmla="*/ 992320 w 1261746"/>
              <a:gd name="connsiteY287" fmla="*/ 56904 h 659131"/>
              <a:gd name="connsiteX288" fmla="*/ 963859 w 1261746"/>
              <a:gd name="connsiteY288" fmla="*/ 28452 h 659131"/>
              <a:gd name="connsiteX289" fmla="*/ 992320 w 1261746"/>
              <a:gd name="connsiteY289" fmla="*/ 0 h 659131"/>
              <a:gd name="connsiteX290" fmla="*/ 871838 w 1261746"/>
              <a:gd name="connsiteY290" fmla="*/ 0 h 659131"/>
              <a:gd name="connsiteX291" fmla="*/ 900299 w 1261746"/>
              <a:gd name="connsiteY291" fmla="*/ 28452 h 659131"/>
              <a:gd name="connsiteX292" fmla="*/ 871838 w 1261746"/>
              <a:gd name="connsiteY292" fmla="*/ 56904 h 659131"/>
              <a:gd name="connsiteX293" fmla="*/ 843377 w 1261746"/>
              <a:gd name="connsiteY293" fmla="*/ 28452 h 659131"/>
              <a:gd name="connsiteX294" fmla="*/ 871838 w 1261746"/>
              <a:gd name="connsiteY294" fmla="*/ 0 h 659131"/>
              <a:gd name="connsiteX295" fmla="*/ 751356 w 1261746"/>
              <a:gd name="connsiteY295" fmla="*/ 0 h 659131"/>
              <a:gd name="connsiteX296" fmla="*/ 779817 w 1261746"/>
              <a:gd name="connsiteY296" fmla="*/ 28452 h 659131"/>
              <a:gd name="connsiteX297" fmla="*/ 751356 w 1261746"/>
              <a:gd name="connsiteY297" fmla="*/ 56904 h 659131"/>
              <a:gd name="connsiteX298" fmla="*/ 722895 w 1261746"/>
              <a:gd name="connsiteY298" fmla="*/ 28452 h 659131"/>
              <a:gd name="connsiteX299" fmla="*/ 751356 w 1261746"/>
              <a:gd name="connsiteY299" fmla="*/ 0 h 659131"/>
              <a:gd name="connsiteX300" fmla="*/ 630873 w 1261746"/>
              <a:gd name="connsiteY300" fmla="*/ 0 h 659131"/>
              <a:gd name="connsiteX301" fmla="*/ 659334 w 1261746"/>
              <a:gd name="connsiteY301" fmla="*/ 28452 h 659131"/>
              <a:gd name="connsiteX302" fmla="*/ 630873 w 1261746"/>
              <a:gd name="connsiteY302" fmla="*/ 56904 h 659131"/>
              <a:gd name="connsiteX303" fmla="*/ 602412 w 1261746"/>
              <a:gd name="connsiteY303" fmla="*/ 28452 h 659131"/>
              <a:gd name="connsiteX304" fmla="*/ 630873 w 1261746"/>
              <a:gd name="connsiteY304" fmla="*/ 0 h 659131"/>
              <a:gd name="connsiteX305" fmla="*/ 510391 w 1261746"/>
              <a:gd name="connsiteY305" fmla="*/ 0 h 659131"/>
              <a:gd name="connsiteX306" fmla="*/ 538852 w 1261746"/>
              <a:gd name="connsiteY306" fmla="*/ 28452 h 659131"/>
              <a:gd name="connsiteX307" fmla="*/ 510391 w 1261746"/>
              <a:gd name="connsiteY307" fmla="*/ 56904 h 659131"/>
              <a:gd name="connsiteX308" fmla="*/ 481930 w 1261746"/>
              <a:gd name="connsiteY308" fmla="*/ 28452 h 659131"/>
              <a:gd name="connsiteX309" fmla="*/ 510391 w 1261746"/>
              <a:gd name="connsiteY309" fmla="*/ 0 h 659131"/>
              <a:gd name="connsiteX310" fmla="*/ 389908 w 1261746"/>
              <a:gd name="connsiteY310" fmla="*/ 0 h 659131"/>
              <a:gd name="connsiteX311" fmla="*/ 418369 w 1261746"/>
              <a:gd name="connsiteY311" fmla="*/ 28452 h 659131"/>
              <a:gd name="connsiteX312" fmla="*/ 389908 w 1261746"/>
              <a:gd name="connsiteY312" fmla="*/ 56904 h 659131"/>
              <a:gd name="connsiteX313" fmla="*/ 361447 w 1261746"/>
              <a:gd name="connsiteY313" fmla="*/ 28452 h 659131"/>
              <a:gd name="connsiteX314" fmla="*/ 389908 w 1261746"/>
              <a:gd name="connsiteY314" fmla="*/ 0 h 659131"/>
              <a:gd name="connsiteX315" fmla="*/ 269426 w 1261746"/>
              <a:gd name="connsiteY315" fmla="*/ 0 h 659131"/>
              <a:gd name="connsiteX316" fmla="*/ 297887 w 1261746"/>
              <a:gd name="connsiteY316" fmla="*/ 28452 h 659131"/>
              <a:gd name="connsiteX317" fmla="*/ 269426 w 1261746"/>
              <a:gd name="connsiteY317" fmla="*/ 56904 h 659131"/>
              <a:gd name="connsiteX318" fmla="*/ 240965 w 1261746"/>
              <a:gd name="connsiteY318" fmla="*/ 28452 h 659131"/>
              <a:gd name="connsiteX319" fmla="*/ 269426 w 1261746"/>
              <a:gd name="connsiteY319" fmla="*/ 0 h 659131"/>
              <a:gd name="connsiteX320" fmla="*/ 148943 w 1261746"/>
              <a:gd name="connsiteY320" fmla="*/ 0 h 659131"/>
              <a:gd name="connsiteX321" fmla="*/ 177404 w 1261746"/>
              <a:gd name="connsiteY321" fmla="*/ 28452 h 659131"/>
              <a:gd name="connsiteX322" fmla="*/ 148943 w 1261746"/>
              <a:gd name="connsiteY322" fmla="*/ 56904 h 659131"/>
              <a:gd name="connsiteX323" fmla="*/ 120482 w 1261746"/>
              <a:gd name="connsiteY323" fmla="*/ 28452 h 659131"/>
              <a:gd name="connsiteX324" fmla="*/ 148943 w 1261746"/>
              <a:gd name="connsiteY324" fmla="*/ 0 h 659131"/>
              <a:gd name="connsiteX325" fmla="*/ 28461 w 1261746"/>
              <a:gd name="connsiteY325" fmla="*/ 0 h 659131"/>
              <a:gd name="connsiteX326" fmla="*/ 56922 w 1261746"/>
              <a:gd name="connsiteY326" fmla="*/ 28452 h 659131"/>
              <a:gd name="connsiteX327" fmla="*/ 28461 w 1261746"/>
              <a:gd name="connsiteY327" fmla="*/ 56904 h 659131"/>
              <a:gd name="connsiteX328" fmla="*/ 0 w 1261746"/>
              <a:gd name="connsiteY328" fmla="*/ 28452 h 659131"/>
              <a:gd name="connsiteX329" fmla="*/ 28461 w 1261746"/>
              <a:gd name="connsiteY329" fmla="*/ 0 h 65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261746" h="659131">
                <a:moveTo>
                  <a:pt x="1233285" y="602227"/>
                </a:moveTo>
                <a:cubicBezTo>
                  <a:pt x="1249004" y="602227"/>
                  <a:pt x="1261746" y="614965"/>
                  <a:pt x="1261746" y="630679"/>
                </a:cubicBezTo>
                <a:cubicBezTo>
                  <a:pt x="1261746" y="646393"/>
                  <a:pt x="1249004" y="659131"/>
                  <a:pt x="1233285" y="659131"/>
                </a:cubicBezTo>
                <a:cubicBezTo>
                  <a:pt x="1217566" y="659131"/>
                  <a:pt x="1204824" y="646393"/>
                  <a:pt x="1204824" y="630679"/>
                </a:cubicBezTo>
                <a:cubicBezTo>
                  <a:pt x="1204824" y="614965"/>
                  <a:pt x="1217566" y="602227"/>
                  <a:pt x="1233285" y="602227"/>
                </a:cubicBezTo>
                <a:close/>
                <a:moveTo>
                  <a:pt x="1112803" y="602227"/>
                </a:moveTo>
                <a:cubicBezTo>
                  <a:pt x="1128522" y="602227"/>
                  <a:pt x="1141264" y="614965"/>
                  <a:pt x="1141264" y="630679"/>
                </a:cubicBezTo>
                <a:cubicBezTo>
                  <a:pt x="1141264" y="646393"/>
                  <a:pt x="1128522" y="659131"/>
                  <a:pt x="1112803" y="659131"/>
                </a:cubicBezTo>
                <a:cubicBezTo>
                  <a:pt x="1097084" y="659131"/>
                  <a:pt x="1084342" y="646393"/>
                  <a:pt x="1084342" y="630679"/>
                </a:cubicBezTo>
                <a:cubicBezTo>
                  <a:pt x="1084342" y="614965"/>
                  <a:pt x="1097084" y="602227"/>
                  <a:pt x="1112803" y="602227"/>
                </a:cubicBezTo>
                <a:close/>
                <a:moveTo>
                  <a:pt x="992320" y="602227"/>
                </a:moveTo>
                <a:cubicBezTo>
                  <a:pt x="1008039" y="602227"/>
                  <a:pt x="1020781" y="614965"/>
                  <a:pt x="1020781" y="630679"/>
                </a:cubicBezTo>
                <a:cubicBezTo>
                  <a:pt x="1020781" y="646393"/>
                  <a:pt x="1008039" y="659131"/>
                  <a:pt x="992320" y="659131"/>
                </a:cubicBezTo>
                <a:cubicBezTo>
                  <a:pt x="976601" y="659131"/>
                  <a:pt x="963859" y="646393"/>
                  <a:pt x="963859" y="630679"/>
                </a:cubicBezTo>
                <a:cubicBezTo>
                  <a:pt x="963859" y="614965"/>
                  <a:pt x="976601" y="602227"/>
                  <a:pt x="992320" y="602227"/>
                </a:cubicBezTo>
                <a:close/>
                <a:moveTo>
                  <a:pt x="871838" y="602227"/>
                </a:moveTo>
                <a:cubicBezTo>
                  <a:pt x="887557" y="602227"/>
                  <a:pt x="900299" y="614965"/>
                  <a:pt x="900299" y="630679"/>
                </a:cubicBezTo>
                <a:cubicBezTo>
                  <a:pt x="900299" y="646393"/>
                  <a:pt x="887557" y="659131"/>
                  <a:pt x="871838" y="659131"/>
                </a:cubicBezTo>
                <a:cubicBezTo>
                  <a:pt x="856119" y="659131"/>
                  <a:pt x="843377" y="646393"/>
                  <a:pt x="843377" y="630679"/>
                </a:cubicBezTo>
                <a:cubicBezTo>
                  <a:pt x="843377" y="614965"/>
                  <a:pt x="856119" y="602227"/>
                  <a:pt x="871838" y="602227"/>
                </a:cubicBezTo>
                <a:close/>
                <a:moveTo>
                  <a:pt x="751356" y="602227"/>
                </a:moveTo>
                <a:cubicBezTo>
                  <a:pt x="767075" y="602227"/>
                  <a:pt x="779817" y="614965"/>
                  <a:pt x="779817" y="630679"/>
                </a:cubicBezTo>
                <a:cubicBezTo>
                  <a:pt x="779817" y="646393"/>
                  <a:pt x="767075" y="659131"/>
                  <a:pt x="751356" y="659131"/>
                </a:cubicBezTo>
                <a:cubicBezTo>
                  <a:pt x="735637" y="659131"/>
                  <a:pt x="722895" y="646393"/>
                  <a:pt x="722895" y="630679"/>
                </a:cubicBezTo>
                <a:cubicBezTo>
                  <a:pt x="722895" y="614965"/>
                  <a:pt x="735637" y="602227"/>
                  <a:pt x="751356" y="602227"/>
                </a:cubicBezTo>
                <a:close/>
                <a:moveTo>
                  <a:pt x="630873" y="602227"/>
                </a:moveTo>
                <a:cubicBezTo>
                  <a:pt x="646592" y="602227"/>
                  <a:pt x="659334" y="614965"/>
                  <a:pt x="659334" y="630679"/>
                </a:cubicBezTo>
                <a:cubicBezTo>
                  <a:pt x="659334" y="646393"/>
                  <a:pt x="646592" y="659131"/>
                  <a:pt x="630873" y="659131"/>
                </a:cubicBezTo>
                <a:cubicBezTo>
                  <a:pt x="615154" y="659131"/>
                  <a:pt x="602412" y="646393"/>
                  <a:pt x="602412" y="630679"/>
                </a:cubicBezTo>
                <a:cubicBezTo>
                  <a:pt x="602412" y="614965"/>
                  <a:pt x="615154" y="602227"/>
                  <a:pt x="630873" y="602227"/>
                </a:cubicBezTo>
                <a:close/>
                <a:moveTo>
                  <a:pt x="510391" y="602227"/>
                </a:moveTo>
                <a:cubicBezTo>
                  <a:pt x="526110" y="602227"/>
                  <a:pt x="538852" y="614965"/>
                  <a:pt x="538852" y="630679"/>
                </a:cubicBezTo>
                <a:cubicBezTo>
                  <a:pt x="538852" y="646393"/>
                  <a:pt x="526110" y="659131"/>
                  <a:pt x="510391" y="659131"/>
                </a:cubicBezTo>
                <a:cubicBezTo>
                  <a:pt x="494672" y="659131"/>
                  <a:pt x="481930" y="646393"/>
                  <a:pt x="481930" y="630679"/>
                </a:cubicBezTo>
                <a:cubicBezTo>
                  <a:pt x="481930" y="614965"/>
                  <a:pt x="494672" y="602227"/>
                  <a:pt x="510391" y="602227"/>
                </a:cubicBezTo>
                <a:close/>
                <a:moveTo>
                  <a:pt x="389908" y="602227"/>
                </a:moveTo>
                <a:cubicBezTo>
                  <a:pt x="405627" y="602227"/>
                  <a:pt x="418369" y="614965"/>
                  <a:pt x="418369" y="630679"/>
                </a:cubicBezTo>
                <a:cubicBezTo>
                  <a:pt x="418369" y="646393"/>
                  <a:pt x="405627" y="659131"/>
                  <a:pt x="389908" y="659131"/>
                </a:cubicBezTo>
                <a:cubicBezTo>
                  <a:pt x="374189" y="659131"/>
                  <a:pt x="361447" y="646393"/>
                  <a:pt x="361447" y="630679"/>
                </a:cubicBezTo>
                <a:cubicBezTo>
                  <a:pt x="361447" y="614965"/>
                  <a:pt x="374189" y="602227"/>
                  <a:pt x="389908" y="602227"/>
                </a:cubicBezTo>
                <a:close/>
                <a:moveTo>
                  <a:pt x="269426" y="602227"/>
                </a:moveTo>
                <a:cubicBezTo>
                  <a:pt x="285145" y="602227"/>
                  <a:pt x="297887" y="614965"/>
                  <a:pt x="297887" y="630679"/>
                </a:cubicBezTo>
                <a:cubicBezTo>
                  <a:pt x="297887" y="646393"/>
                  <a:pt x="285145" y="659131"/>
                  <a:pt x="269426" y="659131"/>
                </a:cubicBezTo>
                <a:cubicBezTo>
                  <a:pt x="253707" y="659131"/>
                  <a:pt x="240965" y="646393"/>
                  <a:pt x="240965" y="630679"/>
                </a:cubicBezTo>
                <a:cubicBezTo>
                  <a:pt x="240965" y="614965"/>
                  <a:pt x="253707" y="602227"/>
                  <a:pt x="269426" y="602227"/>
                </a:cubicBezTo>
                <a:close/>
                <a:moveTo>
                  <a:pt x="148943" y="602227"/>
                </a:moveTo>
                <a:cubicBezTo>
                  <a:pt x="164662" y="602227"/>
                  <a:pt x="177404" y="614965"/>
                  <a:pt x="177404" y="630679"/>
                </a:cubicBezTo>
                <a:cubicBezTo>
                  <a:pt x="177404" y="646393"/>
                  <a:pt x="164662" y="659131"/>
                  <a:pt x="148943" y="659131"/>
                </a:cubicBezTo>
                <a:cubicBezTo>
                  <a:pt x="133224" y="659131"/>
                  <a:pt x="120482" y="646393"/>
                  <a:pt x="120482" y="630679"/>
                </a:cubicBezTo>
                <a:cubicBezTo>
                  <a:pt x="120482" y="614965"/>
                  <a:pt x="133224" y="602227"/>
                  <a:pt x="148943" y="602227"/>
                </a:cubicBezTo>
                <a:close/>
                <a:moveTo>
                  <a:pt x="28461" y="602227"/>
                </a:moveTo>
                <a:cubicBezTo>
                  <a:pt x="44180" y="602227"/>
                  <a:pt x="56922" y="614965"/>
                  <a:pt x="56922" y="630679"/>
                </a:cubicBezTo>
                <a:cubicBezTo>
                  <a:pt x="56922" y="646393"/>
                  <a:pt x="44180" y="659131"/>
                  <a:pt x="28461" y="659131"/>
                </a:cubicBezTo>
                <a:cubicBezTo>
                  <a:pt x="12742" y="659131"/>
                  <a:pt x="0" y="646393"/>
                  <a:pt x="0" y="630679"/>
                </a:cubicBezTo>
                <a:cubicBezTo>
                  <a:pt x="0" y="614965"/>
                  <a:pt x="12742" y="602227"/>
                  <a:pt x="28461" y="602227"/>
                </a:cubicBezTo>
                <a:close/>
                <a:moveTo>
                  <a:pt x="1233285" y="481781"/>
                </a:moveTo>
                <a:cubicBezTo>
                  <a:pt x="1249004" y="481781"/>
                  <a:pt x="1261746" y="494519"/>
                  <a:pt x="1261746" y="510233"/>
                </a:cubicBezTo>
                <a:cubicBezTo>
                  <a:pt x="1261746" y="525947"/>
                  <a:pt x="1249004" y="538685"/>
                  <a:pt x="1233285" y="538685"/>
                </a:cubicBezTo>
                <a:cubicBezTo>
                  <a:pt x="1217566" y="538685"/>
                  <a:pt x="1204824" y="525947"/>
                  <a:pt x="1204824" y="510233"/>
                </a:cubicBezTo>
                <a:cubicBezTo>
                  <a:pt x="1204824" y="494519"/>
                  <a:pt x="1217566" y="481781"/>
                  <a:pt x="1233285" y="481781"/>
                </a:cubicBezTo>
                <a:close/>
                <a:moveTo>
                  <a:pt x="1112803" y="481781"/>
                </a:moveTo>
                <a:cubicBezTo>
                  <a:pt x="1128522" y="481781"/>
                  <a:pt x="1141264" y="494519"/>
                  <a:pt x="1141264" y="510233"/>
                </a:cubicBezTo>
                <a:cubicBezTo>
                  <a:pt x="1141264" y="525947"/>
                  <a:pt x="1128522" y="538685"/>
                  <a:pt x="1112803" y="538685"/>
                </a:cubicBezTo>
                <a:cubicBezTo>
                  <a:pt x="1097084" y="538685"/>
                  <a:pt x="1084342" y="525947"/>
                  <a:pt x="1084342" y="510233"/>
                </a:cubicBezTo>
                <a:cubicBezTo>
                  <a:pt x="1084342" y="494519"/>
                  <a:pt x="1097084" y="481781"/>
                  <a:pt x="1112803" y="481781"/>
                </a:cubicBezTo>
                <a:close/>
                <a:moveTo>
                  <a:pt x="992320" y="481781"/>
                </a:moveTo>
                <a:cubicBezTo>
                  <a:pt x="1008039" y="481781"/>
                  <a:pt x="1020781" y="494519"/>
                  <a:pt x="1020781" y="510233"/>
                </a:cubicBezTo>
                <a:cubicBezTo>
                  <a:pt x="1020781" y="525947"/>
                  <a:pt x="1008039" y="538685"/>
                  <a:pt x="992320" y="538685"/>
                </a:cubicBezTo>
                <a:cubicBezTo>
                  <a:pt x="976601" y="538685"/>
                  <a:pt x="963859" y="525947"/>
                  <a:pt x="963859" y="510233"/>
                </a:cubicBezTo>
                <a:cubicBezTo>
                  <a:pt x="963859" y="494519"/>
                  <a:pt x="976601" y="481781"/>
                  <a:pt x="992320" y="481781"/>
                </a:cubicBezTo>
                <a:close/>
                <a:moveTo>
                  <a:pt x="871838" y="481781"/>
                </a:moveTo>
                <a:cubicBezTo>
                  <a:pt x="887557" y="481781"/>
                  <a:pt x="900299" y="494519"/>
                  <a:pt x="900299" y="510233"/>
                </a:cubicBezTo>
                <a:cubicBezTo>
                  <a:pt x="900299" y="525947"/>
                  <a:pt x="887557" y="538685"/>
                  <a:pt x="871838" y="538685"/>
                </a:cubicBezTo>
                <a:cubicBezTo>
                  <a:pt x="856119" y="538685"/>
                  <a:pt x="843377" y="525947"/>
                  <a:pt x="843377" y="510233"/>
                </a:cubicBezTo>
                <a:cubicBezTo>
                  <a:pt x="843377" y="494519"/>
                  <a:pt x="856119" y="481781"/>
                  <a:pt x="871838" y="481781"/>
                </a:cubicBezTo>
                <a:close/>
                <a:moveTo>
                  <a:pt x="751356" y="481781"/>
                </a:moveTo>
                <a:cubicBezTo>
                  <a:pt x="767075" y="481781"/>
                  <a:pt x="779817" y="494519"/>
                  <a:pt x="779817" y="510233"/>
                </a:cubicBezTo>
                <a:cubicBezTo>
                  <a:pt x="779817" y="525947"/>
                  <a:pt x="767075" y="538685"/>
                  <a:pt x="751356" y="538685"/>
                </a:cubicBezTo>
                <a:cubicBezTo>
                  <a:pt x="735637" y="538685"/>
                  <a:pt x="722895" y="525947"/>
                  <a:pt x="722895" y="510233"/>
                </a:cubicBezTo>
                <a:cubicBezTo>
                  <a:pt x="722895" y="494519"/>
                  <a:pt x="735637" y="481781"/>
                  <a:pt x="751356" y="481781"/>
                </a:cubicBezTo>
                <a:close/>
                <a:moveTo>
                  <a:pt x="630873" y="481781"/>
                </a:moveTo>
                <a:cubicBezTo>
                  <a:pt x="646592" y="481781"/>
                  <a:pt x="659334" y="494519"/>
                  <a:pt x="659334" y="510233"/>
                </a:cubicBezTo>
                <a:cubicBezTo>
                  <a:pt x="659334" y="525947"/>
                  <a:pt x="646592" y="538685"/>
                  <a:pt x="630873" y="538685"/>
                </a:cubicBezTo>
                <a:cubicBezTo>
                  <a:pt x="615154" y="538685"/>
                  <a:pt x="602412" y="525947"/>
                  <a:pt x="602412" y="510233"/>
                </a:cubicBezTo>
                <a:cubicBezTo>
                  <a:pt x="602412" y="494519"/>
                  <a:pt x="615154" y="481781"/>
                  <a:pt x="630873" y="481781"/>
                </a:cubicBezTo>
                <a:close/>
                <a:moveTo>
                  <a:pt x="510391" y="481781"/>
                </a:moveTo>
                <a:cubicBezTo>
                  <a:pt x="526110" y="481781"/>
                  <a:pt x="538852" y="494519"/>
                  <a:pt x="538852" y="510233"/>
                </a:cubicBezTo>
                <a:cubicBezTo>
                  <a:pt x="538852" y="525947"/>
                  <a:pt x="526110" y="538685"/>
                  <a:pt x="510391" y="538685"/>
                </a:cubicBezTo>
                <a:cubicBezTo>
                  <a:pt x="494672" y="538685"/>
                  <a:pt x="481930" y="525947"/>
                  <a:pt x="481930" y="510233"/>
                </a:cubicBezTo>
                <a:cubicBezTo>
                  <a:pt x="481930" y="494519"/>
                  <a:pt x="494672" y="481781"/>
                  <a:pt x="510391" y="481781"/>
                </a:cubicBezTo>
                <a:close/>
                <a:moveTo>
                  <a:pt x="389908" y="481781"/>
                </a:moveTo>
                <a:cubicBezTo>
                  <a:pt x="405627" y="481781"/>
                  <a:pt x="418369" y="494519"/>
                  <a:pt x="418369" y="510233"/>
                </a:cubicBezTo>
                <a:cubicBezTo>
                  <a:pt x="418369" y="525947"/>
                  <a:pt x="405627" y="538685"/>
                  <a:pt x="389908" y="538685"/>
                </a:cubicBezTo>
                <a:cubicBezTo>
                  <a:pt x="374189" y="538685"/>
                  <a:pt x="361447" y="525947"/>
                  <a:pt x="361447" y="510233"/>
                </a:cubicBezTo>
                <a:cubicBezTo>
                  <a:pt x="361447" y="494519"/>
                  <a:pt x="374189" y="481781"/>
                  <a:pt x="389908" y="481781"/>
                </a:cubicBezTo>
                <a:close/>
                <a:moveTo>
                  <a:pt x="269426" y="481781"/>
                </a:moveTo>
                <a:cubicBezTo>
                  <a:pt x="285145" y="481781"/>
                  <a:pt x="297887" y="494519"/>
                  <a:pt x="297887" y="510233"/>
                </a:cubicBezTo>
                <a:cubicBezTo>
                  <a:pt x="297887" y="525947"/>
                  <a:pt x="285145" y="538685"/>
                  <a:pt x="269426" y="538685"/>
                </a:cubicBezTo>
                <a:cubicBezTo>
                  <a:pt x="253707" y="538685"/>
                  <a:pt x="240965" y="525947"/>
                  <a:pt x="240965" y="510233"/>
                </a:cubicBezTo>
                <a:cubicBezTo>
                  <a:pt x="240965" y="494519"/>
                  <a:pt x="253707" y="481781"/>
                  <a:pt x="269426" y="481781"/>
                </a:cubicBezTo>
                <a:close/>
                <a:moveTo>
                  <a:pt x="148943" y="481781"/>
                </a:moveTo>
                <a:cubicBezTo>
                  <a:pt x="164662" y="481781"/>
                  <a:pt x="177404" y="494519"/>
                  <a:pt x="177404" y="510233"/>
                </a:cubicBezTo>
                <a:cubicBezTo>
                  <a:pt x="177404" y="525947"/>
                  <a:pt x="164662" y="538685"/>
                  <a:pt x="148943" y="538685"/>
                </a:cubicBezTo>
                <a:cubicBezTo>
                  <a:pt x="133224" y="538685"/>
                  <a:pt x="120482" y="525947"/>
                  <a:pt x="120482" y="510233"/>
                </a:cubicBezTo>
                <a:cubicBezTo>
                  <a:pt x="120482" y="494519"/>
                  <a:pt x="133224" y="481781"/>
                  <a:pt x="148943" y="481781"/>
                </a:cubicBezTo>
                <a:close/>
                <a:moveTo>
                  <a:pt x="28461" y="481781"/>
                </a:moveTo>
                <a:cubicBezTo>
                  <a:pt x="44180" y="481781"/>
                  <a:pt x="56922" y="494519"/>
                  <a:pt x="56922" y="510233"/>
                </a:cubicBezTo>
                <a:cubicBezTo>
                  <a:pt x="56922" y="525947"/>
                  <a:pt x="44180" y="538685"/>
                  <a:pt x="28461" y="538685"/>
                </a:cubicBezTo>
                <a:cubicBezTo>
                  <a:pt x="12742" y="538685"/>
                  <a:pt x="0" y="525947"/>
                  <a:pt x="0" y="510233"/>
                </a:cubicBezTo>
                <a:cubicBezTo>
                  <a:pt x="0" y="494519"/>
                  <a:pt x="12742" y="481781"/>
                  <a:pt x="28461" y="481781"/>
                </a:cubicBezTo>
                <a:close/>
                <a:moveTo>
                  <a:pt x="1233285" y="361336"/>
                </a:moveTo>
                <a:cubicBezTo>
                  <a:pt x="1249004" y="361336"/>
                  <a:pt x="1261746" y="374074"/>
                  <a:pt x="1261746" y="389788"/>
                </a:cubicBezTo>
                <a:cubicBezTo>
                  <a:pt x="1261746" y="405502"/>
                  <a:pt x="1249004" y="418240"/>
                  <a:pt x="1233285" y="418240"/>
                </a:cubicBezTo>
                <a:cubicBezTo>
                  <a:pt x="1217566" y="418240"/>
                  <a:pt x="1204824" y="405502"/>
                  <a:pt x="1204824" y="389788"/>
                </a:cubicBezTo>
                <a:cubicBezTo>
                  <a:pt x="1204824" y="374074"/>
                  <a:pt x="1217566" y="361336"/>
                  <a:pt x="1233285" y="361336"/>
                </a:cubicBezTo>
                <a:close/>
                <a:moveTo>
                  <a:pt x="1112803" y="361336"/>
                </a:moveTo>
                <a:cubicBezTo>
                  <a:pt x="1128522" y="361336"/>
                  <a:pt x="1141264" y="374074"/>
                  <a:pt x="1141264" y="389788"/>
                </a:cubicBezTo>
                <a:cubicBezTo>
                  <a:pt x="1141264" y="405502"/>
                  <a:pt x="1128522" y="418240"/>
                  <a:pt x="1112803" y="418240"/>
                </a:cubicBezTo>
                <a:cubicBezTo>
                  <a:pt x="1097084" y="418240"/>
                  <a:pt x="1084342" y="405502"/>
                  <a:pt x="1084342" y="389788"/>
                </a:cubicBezTo>
                <a:cubicBezTo>
                  <a:pt x="1084342" y="374074"/>
                  <a:pt x="1097084" y="361336"/>
                  <a:pt x="1112803" y="361336"/>
                </a:cubicBezTo>
                <a:close/>
                <a:moveTo>
                  <a:pt x="992320" y="361336"/>
                </a:moveTo>
                <a:cubicBezTo>
                  <a:pt x="1008039" y="361336"/>
                  <a:pt x="1020781" y="374074"/>
                  <a:pt x="1020781" y="389788"/>
                </a:cubicBezTo>
                <a:cubicBezTo>
                  <a:pt x="1020781" y="405502"/>
                  <a:pt x="1008039" y="418240"/>
                  <a:pt x="992320" y="418240"/>
                </a:cubicBezTo>
                <a:cubicBezTo>
                  <a:pt x="976601" y="418240"/>
                  <a:pt x="963859" y="405502"/>
                  <a:pt x="963859" y="389788"/>
                </a:cubicBezTo>
                <a:cubicBezTo>
                  <a:pt x="963859" y="374074"/>
                  <a:pt x="976601" y="361336"/>
                  <a:pt x="992320" y="361336"/>
                </a:cubicBezTo>
                <a:close/>
                <a:moveTo>
                  <a:pt x="871838" y="361336"/>
                </a:moveTo>
                <a:cubicBezTo>
                  <a:pt x="887557" y="361336"/>
                  <a:pt x="900299" y="374074"/>
                  <a:pt x="900299" y="389788"/>
                </a:cubicBezTo>
                <a:cubicBezTo>
                  <a:pt x="900299" y="405502"/>
                  <a:pt x="887557" y="418240"/>
                  <a:pt x="871838" y="418240"/>
                </a:cubicBezTo>
                <a:cubicBezTo>
                  <a:pt x="856119" y="418240"/>
                  <a:pt x="843377" y="405502"/>
                  <a:pt x="843377" y="389788"/>
                </a:cubicBezTo>
                <a:cubicBezTo>
                  <a:pt x="843377" y="374074"/>
                  <a:pt x="856119" y="361336"/>
                  <a:pt x="871838" y="361336"/>
                </a:cubicBezTo>
                <a:close/>
                <a:moveTo>
                  <a:pt x="751356" y="361336"/>
                </a:moveTo>
                <a:cubicBezTo>
                  <a:pt x="767075" y="361336"/>
                  <a:pt x="779817" y="374074"/>
                  <a:pt x="779817" y="389788"/>
                </a:cubicBezTo>
                <a:cubicBezTo>
                  <a:pt x="779817" y="405502"/>
                  <a:pt x="767075" y="418240"/>
                  <a:pt x="751356" y="418240"/>
                </a:cubicBezTo>
                <a:cubicBezTo>
                  <a:pt x="735637" y="418240"/>
                  <a:pt x="722895" y="405502"/>
                  <a:pt x="722895" y="389788"/>
                </a:cubicBezTo>
                <a:cubicBezTo>
                  <a:pt x="722895" y="374074"/>
                  <a:pt x="735637" y="361336"/>
                  <a:pt x="751356" y="361336"/>
                </a:cubicBezTo>
                <a:close/>
                <a:moveTo>
                  <a:pt x="630873" y="361336"/>
                </a:moveTo>
                <a:cubicBezTo>
                  <a:pt x="646592" y="361336"/>
                  <a:pt x="659334" y="374074"/>
                  <a:pt x="659334" y="389788"/>
                </a:cubicBezTo>
                <a:cubicBezTo>
                  <a:pt x="659334" y="405502"/>
                  <a:pt x="646592" y="418240"/>
                  <a:pt x="630873" y="418240"/>
                </a:cubicBezTo>
                <a:cubicBezTo>
                  <a:pt x="615154" y="418240"/>
                  <a:pt x="602412" y="405502"/>
                  <a:pt x="602412" y="389788"/>
                </a:cubicBezTo>
                <a:cubicBezTo>
                  <a:pt x="602412" y="374074"/>
                  <a:pt x="615154" y="361336"/>
                  <a:pt x="630873" y="361336"/>
                </a:cubicBezTo>
                <a:close/>
                <a:moveTo>
                  <a:pt x="510391" y="361336"/>
                </a:moveTo>
                <a:cubicBezTo>
                  <a:pt x="526110" y="361336"/>
                  <a:pt x="538852" y="374074"/>
                  <a:pt x="538852" y="389788"/>
                </a:cubicBezTo>
                <a:cubicBezTo>
                  <a:pt x="538852" y="405502"/>
                  <a:pt x="526110" y="418240"/>
                  <a:pt x="510391" y="418240"/>
                </a:cubicBezTo>
                <a:cubicBezTo>
                  <a:pt x="494672" y="418240"/>
                  <a:pt x="481930" y="405502"/>
                  <a:pt x="481930" y="389788"/>
                </a:cubicBezTo>
                <a:cubicBezTo>
                  <a:pt x="481930" y="374074"/>
                  <a:pt x="494672" y="361336"/>
                  <a:pt x="510391" y="361336"/>
                </a:cubicBezTo>
                <a:close/>
                <a:moveTo>
                  <a:pt x="389908" y="361336"/>
                </a:moveTo>
                <a:cubicBezTo>
                  <a:pt x="405627" y="361336"/>
                  <a:pt x="418369" y="374074"/>
                  <a:pt x="418369" y="389788"/>
                </a:cubicBezTo>
                <a:cubicBezTo>
                  <a:pt x="418369" y="405502"/>
                  <a:pt x="405627" y="418240"/>
                  <a:pt x="389908" y="418240"/>
                </a:cubicBezTo>
                <a:cubicBezTo>
                  <a:pt x="374189" y="418240"/>
                  <a:pt x="361447" y="405502"/>
                  <a:pt x="361447" y="389788"/>
                </a:cubicBezTo>
                <a:cubicBezTo>
                  <a:pt x="361447" y="374074"/>
                  <a:pt x="374189" y="361336"/>
                  <a:pt x="389908" y="361336"/>
                </a:cubicBezTo>
                <a:close/>
                <a:moveTo>
                  <a:pt x="269426" y="361336"/>
                </a:moveTo>
                <a:cubicBezTo>
                  <a:pt x="285145" y="361336"/>
                  <a:pt x="297887" y="374074"/>
                  <a:pt x="297887" y="389788"/>
                </a:cubicBezTo>
                <a:cubicBezTo>
                  <a:pt x="297887" y="405502"/>
                  <a:pt x="285145" y="418240"/>
                  <a:pt x="269426" y="418240"/>
                </a:cubicBezTo>
                <a:cubicBezTo>
                  <a:pt x="253707" y="418240"/>
                  <a:pt x="240965" y="405502"/>
                  <a:pt x="240965" y="389788"/>
                </a:cubicBezTo>
                <a:cubicBezTo>
                  <a:pt x="240965" y="374074"/>
                  <a:pt x="253707" y="361336"/>
                  <a:pt x="269426" y="361336"/>
                </a:cubicBezTo>
                <a:close/>
                <a:moveTo>
                  <a:pt x="148943" y="361336"/>
                </a:moveTo>
                <a:cubicBezTo>
                  <a:pt x="164662" y="361336"/>
                  <a:pt x="177404" y="374074"/>
                  <a:pt x="177404" y="389788"/>
                </a:cubicBezTo>
                <a:cubicBezTo>
                  <a:pt x="177404" y="405502"/>
                  <a:pt x="164662" y="418240"/>
                  <a:pt x="148943" y="418240"/>
                </a:cubicBezTo>
                <a:cubicBezTo>
                  <a:pt x="133224" y="418240"/>
                  <a:pt x="120482" y="405502"/>
                  <a:pt x="120482" y="389788"/>
                </a:cubicBezTo>
                <a:cubicBezTo>
                  <a:pt x="120482" y="374074"/>
                  <a:pt x="133224" y="361336"/>
                  <a:pt x="148943" y="361336"/>
                </a:cubicBezTo>
                <a:close/>
                <a:moveTo>
                  <a:pt x="28461" y="361336"/>
                </a:moveTo>
                <a:cubicBezTo>
                  <a:pt x="44180" y="361336"/>
                  <a:pt x="56922" y="374074"/>
                  <a:pt x="56922" y="389788"/>
                </a:cubicBezTo>
                <a:cubicBezTo>
                  <a:pt x="56922" y="405502"/>
                  <a:pt x="44180" y="418240"/>
                  <a:pt x="28461" y="418240"/>
                </a:cubicBezTo>
                <a:cubicBezTo>
                  <a:pt x="12742" y="418240"/>
                  <a:pt x="0" y="405502"/>
                  <a:pt x="0" y="389788"/>
                </a:cubicBezTo>
                <a:cubicBezTo>
                  <a:pt x="0" y="374074"/>
                  <a:pt x="12742" y="361336"/>
                  <a:pt x="28461" y="361336"/>
                </a:cubicBezTo>
                <a:close/>
                <a:moveTo>
                  <a:pt x="1233285" y="240891"/>
                </a:moveTo>
                <a:cubicBezTo>
                  <a:pt x="1249004" y="240891"/>
                  <a:pt x="1261746" y="253629"/>
                  <a:pt x="1261746" y="269343"/>
                </a:cubicBezTo>
                <a:cubicBezTo>
                  <a:pt x="1261746" y="285057"/>
                  <a:pt x="1249004" y="297795"/>
                  <a:pt x="1233285" y="297795"/>
                </a:cubicBezTo>
                <a:cubicBezTo>
                  <a:pt x="1217566" y="297795"/>
                  <a:pt x="1204824" y="285057"/>
                  <a:pt x="1204824" y="269343"/>
                </a:cubicBezTo>
                <a:cubicBezTo>
                  <a:pt x="1204824" y="253629"/>
                  <a:pt x="1217566" y="240891"/>
                  <a:pt x="1233285" y="240891"/>
                </a:cubicBezTo>
                <a:close/>
                <a:moveTo>
                  <a:pt x="1112803" y="240891"/>
                </a:moveTo>
                <a:cubicBezTo>
                  <a:pt x="1128522" y="240891"/>
                  <a:pt x="1141264" y="253629"/>
                  <a:pt x="1141264" y="269343"/>
                </a:cubicBezTo>
                <a:cubicBezTo>
                  <a:pt x="1141264" y="285057"/>
                  <a:pt x="1128522" y="297795"/>
                  <a:pt x="1112803" y="297795"/>
                </a:cubicBezTo>
                <a:cubicBezTo>
                  <a:pt x="1097084" y="297795"/>
                  <a:pt x="1084342" y="285057"/>
                  <a:pt x="1084342" y="269343"/>
                </a:cubicBezTo>
                <a:cubicBezTo>
                  <a:pt x="1084342" y="253629"/>
                  <a:pt x="1097084" y="240891"/>
                  <a:pt x="1112803" y="240891"/>
                </a:cubicBezTo>
                <a:close/>
                <a:moveTo>
                  <a:pt x="992320" y="240891"/>
                </a:moveTo>
                <a:cubicBezTo>
                  <a:pt x="1008039" y="240891"/>
                  <a:pt x="1020781" y="253629"/>
                  <a:pt x="1020781" y="269343"/>
                </a:cubicBezTo>
                <a:cubicBezTo>
                  <a:pt x="1020781" y="285057"/>
                  <a:pt x="1008039" y="297795"/>
                  <a:pt x="992320" y="297795"/>
                </a:cubicBezTo>
                <a:cubicBezTo>
                  <a:pt x="976601" y="297795"/>
                  <a:pt x="963859" y="285057"/>
                  <a:pt x="963859" y="269343"/>
                </a:cubicBezTo>
                <a:cubicBezTo>
                  <a:pt x="963859" y="253629"/>
                  <a:pt x="976601" y="240891"/>
                  <a:pt x="992320" y="240891"/>
                </a:cubicBezTo>
                <a:close/>
                <a:moveTo>
                  <a:pt x="871838" y="240891"/>
                </a:moveTo>
                <a:cubicBezTo>
                  <a:pt x="887557" y="240891"/>
                  <a:pt x="900299" y="253629"/>
                  <a:pt x="900299" y="269343"/>
                </a:cubicBezTo>
                <a:cubicBezTo>
                  <a:pt x="900299" y="285057"/>
                  <a:pt x="887557" y="297795"/>
                  <a:pt x="871838" y="297795"/>
                </a:cubicBezTo>
                <a:cubicBezTo>
                  <a:pt x="856119" y="297795"/>
                  <a:pt x="843377" y="285057"/>
                  <a:pt x="843377" y="269343"/>
                </a:cubicBezTo>
                <a:cubicBezTo>
                  <a:pt x="843377" y="253629"/>
                  <a:pt x="856119" y="240891"/>
                  <a:pt x="871838" y="240891"/>
                </a:cubicBezTo>
                <a:close/>
                <a:moveTo>
                  <a:pt x="751356" y="240891"/>
                </a:moveTo>
                <a:cubicBezTo>
                  <a:pt x="767075" y="240891"/>
                  <a:pt x="779817" y="253629"/>
                  <a:pt x="779817" y="269343"/>
                </a:cubicBezTo>
                <a:cubicBezTo>
                  <a:pt x="779817" y="285057"/>
                  <a:pt x="767075" y="297795"/>
                  <a:pt x="751356" y="297795"/>
                </a:cubicBezTo>
                <a:cubicBezTo>
                  <a:pt x="735637" y="297795"/>
                  <a:pt x="722895" y="285057"/>
                  <a:pt x="722895" y="269343"/>
                </a:cubicBezTo>
                <a:cubicBezTo>
                  <a:pt x="722895" y="253629"/>
                  <a:pt x="735637" y="240891"/>
                  <a:pt x="751356" y="240891"/>
                </a:cubicBezTo>
                <a:close/>
                <a:moveTo>
                  <a:pt x="630873" y="240891"/>
                </a:moveTo>
                <a:cubicBezTo>
                  <a:pt x="646592" y="240891"/>
                  <a:pt x="659334" y="253629"/>
                  <a:pt x="659334" y="269343"/>
                </a:cubicBezTo>
                <a:cubicBezTo>
                  <a:pt x="659334" y="285057"/>
                  <a:pt x="646592" y="297795"/>
                  <a:pt x="630873" y="297795"/>
                </a:cubicBezTo>
                <a:cubicBezTo>
                  <a:pt x="615154" y="297795"/>
                  <a:pt x="602412" y="285057"/>
                  <a:pt x="602412" y="269343"/>
                </a:cubicBezTo>
                <a:cubicBezTo>
                  <a:pt x="602412" y="253629"/>
                  <a:pt x="615154" y="240891"/>
                  <a:pt x="630873" y="240891"/>
                </a:cubicBezTo>
                <a:close/>
                <a:moveTo>
                  <a:pt x="510391" y="240891"/>
                </a:moveTo>
                <a:cubicBezTo>
                  <a:pt x="526110" y="240891"/>
                  <a:pt x="538852" y="253629"/>
                  <a:pt x="538852" y="269343"/>
                </a:cubicBezTo>
                <a:cubicBezTo>
                  <a:pt x="538852" y="285057"/>
                  <a:pt x="526110" y="297795"/>
                  <a:pt x="510391" y="297795"/>
                </a:cubicBezTo>
                <a:cubicBezTo>
                  <a:pt x="494672" y="297795"/>
                  <a:pt x="481930" y="285057"/>
                  <a:pt x="481930" y="269343"/>
                </a:cubicBezTo>
                <a:cubicBezTo>
                  <a:pt x="481930" y="253629"/>
                  <a:pt x="494672" y="240891"/>
                  <a:pt x="510391" y="240891"/>
                </a:cubicBezTo>
                <a:close/>
                <a:moveTo>
                  <a:pt x="389908" y="240891"/>
                </a:moveTo>
                <a:cubicBezTo>
                  <a:pt x="405627" y="240891"/>
                  <a:pt x="418369" y="253629"/>
                  <a:pt x="418369" y="269343"/>
                </a:cubicBezTo>
                <a:cubicBezTo>
                  <a:pt x="418369" y="285057"/>
                  <a:pt x="405627" y="297795"/>
                  <a:pt x="389908" y="297795"/>
                </a:cubicBezTo>
                <a:cubicBezTo>
                  <a:pt x="374189" y="297795"/>
                  <a:pt x="361447" y="285057"/>
                  <a:pt x="361447" y="269343"/>
                </a:cubicBezTo>
                <a:cubicBezTo>
                  <a:pt x="361447" y="253629"/>
                  <a:pt x="374189" y="240891"/>
                  <a:pt x="389908" y="240891"/>
                </a:cubicBezTo>
                <a:close/>
                <a:moveTo>
                  <a:pt x="269426" y="240891"/>
                </a:moveTo>
                <a:cubicBezTo>
                  <a:pt x="285145" y="240891"/>
                  <a:pt x="297887" y="253629"/>
                  <a:pt x="297887" y="269343"/>
                </a:cubicBezTo>
                <a:cubicBezTo>
                  <a:pt x="297887" y="285057"/>
                  <a:pt x="285145" y="297795"/>
                  <a:pt x="269426" y="297795"/>
                </a:cubicBezTo>
                <a:cubicBezTo>
                  <a:pt x="253707" y="297795"/>
                  <a:pt x="240965" y="285057"/>
                  <a:pt x="240965" y="269343"/>
                </a:cubicBezTo>
                <a:cubicBezTo>
                  <a:pt x="240965" y="253629"/>
                  <a:pt x="253707" y="240891"/>
                  <a:pt x="269426" y="240891"/>
                </a:cubicBezTo>
                <a:close/>
                <a:moveTo>
                  <a:pt x="148943" y="240891"/>
                </a:moveTo>
                <a:cubicBezTo>
                  <a:pt x="164662" y="240891"/>
                  <a:pt x="177404" y="253629"/>
                  <a:pt x="177404" y="269343"/>
                </a:cubicBezTo>
                <a:cubicBezTo>
                  <a:pt x="177404" y="285057"/>
                  <a:pt x="164662" y="297795"/>
                  <a:pt x="148943" y="297795"/>
                </a:cubicBezTo>
                <a:cubicBezTo>
                  <a:pt x="133224" y="297795"/>
                  <a:pt x="120482" y="285057"/>
                  <a:pt x="120482" y="269343"/>
                </a:cubicBezTo>
                <a:cubicBezTo>
                  <a:pt x="120482" y="253629"/>
                  <a:pt x="133224" y="240891"/>
                  <a:pt x="148943" y="240891"/>
                </a:cubicBezTo>
                <a:close/>
                <a:moveTo>
                  <a:pt x="28461" y="240891"/>
                </a:moveTo>
                <a:cubicBezTo>
                  <a:pt x="44180" y="240891"/>
                  <a:pt x="56922" y="253629"/>
                  <a:pt x="56922" y="269343"/>
                </a:cubicBezTo>
                <a:cubicBezTo>
                  <a:pt x="56922" y="285057"/>
                  <a:pt x="44180" y="297795"/>
                  <a:pt x="28461" y="297795"/>
                </a:cubicBezTo>
                <a:cubicBezTo>
                  <a:pt x="12742" y="297795"/>
                  <a:pt x="0" y="285057"/>
                  <a:pt x="0" y="269343"/>
                </a:cubicBezTo>
                <a:cubicBezTo>
                  <a:pt x="0" y="253629"/>
                  <a:pt x="12742" y="240891"/>
                  <a:pt x="28461" y="240891"/>
                </a:cubicBezTo>
                <a:close/>
                <a:moveTo>
                  <a:pt x="1233285" y="120445"/>
                </a:moveTo>
                <a:cubicBezTo>
                  <a:pt x="1249004" y="120445"/>
                  <a:pt x="1261746" y="133183"/>
                  <a:pt x="1261746" y="148897"/>
                </a:cubicBezTo>
                <a:cubicBezTo>
                  <a:pt x="1261746" y="164611"/>
                  <a:pt x="1249004" y="177349"/>
                  <a:pt x="1233285" y="177349"/>
                </a:cubicBezTo>
                <a:cubicBezTo>
                  <a:pt x="1217566" y="177349"/>
                  <a:pt x="1204824" y="164611"/>
                  <a:pt x="1204824" y="148897"/>
                </a:cubicBezTo>
                <a:cubicBezTo>
                  <a:pt x="1204824" y="133183"/>
                  <a:pt x="1217566" y="120445"/>
                  <a:pt x="1233285" y="120445"/>
                </a:cubicBezTo>
                <a:close/>
                <a:moveTo>
                  <a:pt x="1112803" y="120445"/>
                </a:moveTo>
                <a:cubicBezTo>
                  <a:pt x="1128522" y="120445"/>
                  <a:pt x="1141264" y="133183"/>
                  <a:pt x="1141264" y="148897"/>
                </a:cubicBezTo>
                <a:cubicBezTo>
                  <a:pt x="1141264" y="164611"/>
                  <a:pt x="1128522" y="177349"/>
                  <a:pt x="1112803" y="177349"/>
                </a:cubicBezTo>
                <a:cubicBezTo>
                  <a:pt x="1097084" y="177349"/>
                  <a:pt x="1084342" y="164611"/>
                  <a:pt x="1084342" y="148897"/>
                </a:cubicBezTo>
                <a:cubicBezTo>
                  <a:pt x="1084342" y="133183"/>
                  <a:pt x="1097084" y="120445"/>
                  <a:pt x="1112803" y="120445"/>
                </a:cubicBezTo>
                <a:close/>
                <a:moveTo>
                  <a:pt x="992320" y="120445"/>
                </a:moveTo>
                <a:cubicBezTo>
                  <a:pt x="1008039" y="120445"/>
                  <a:pt x="1020781" y="133183"/>
                  <a:pt x="1020781" y="148897"/>
                </a:cubicBezTo>
                <a:cubicBezTo>
                  <a:pt x="1020781" y="164611"/>
                  <a:pt x="1008039" y="177349"/>
                  <a:pt x="992320" y="177349"/>
                </a:cubicBezTo>
                <a:cubicBezTo>
                  <a:pt x="976601" y="177349"/>
                  <a:pt x="963859" y="164611"/>
                  <a:pt x="963859" y="148897"/>
                </a:cubicBezTo>
                <a:cubicBezTo>
                  <a:pt x="963859" y="133183"/>
                  <a:pt x="976601" y="120445"/>
                  <a:pt x="992320" y="120445"/>
                </a:cubicBezTo>
                <a:close/>
                <a:moveTo>
                  <a:pt x="871838" y="120445"/>
                </a:moveTo>
                <a:cubicBezTo>
                  <a:pt x="887557" y="120445"/>
                  <a:pt x="900299" y="133183"/>
                  <a:pt x="900299" y="148897"/>
                </a:cubicBezTo>
                <a:cubicBezTo>
                  <a:pt x="900299" y="164611"/>
                  <a:pt x="887557" y="177349"/>
                  <a:pt x="871838" y="177349"/>
                </a:cubicBezTo>
                <a:cubicBezTo>
                  <a:pt x="856119" y="177349"/>
                  <a:pt x="843377" y="164611"/>
                  <a:pt x="843377" y="148897"/>
                </a:cubicBezTo>
                <a:cubicBezTo>
                  <a:pt x="843377" y="133183"/>
                  <a:pt x="856119" y="120445"/>
                  <a:pt x="871838" y="120445"/>
                </a:cubicBezTo>
                <a:close/>
                <a:moveTo>
                  <a:pt x="751356" y="120445"/>
                </a:moveTo>
                <a:cubicBezTo>
                  <a:pt x="767075" y="120445"/>
                  <a:pt x="779817" y="133183"/>
                  <a:pt x="779817" y="148897"/>
                </a:cubicBezTo>
                <a:cubicBezTo>
                  <a:pt x="779817" y="164611"/>
                  <a:pt x="767075" y="177349"/>
                  <a:pt x="751356" y="177349"/>
                </a:cubicBezTo>
                <a:cubicBezTo>
                  <a:pt x="735637" y="177349"/>
                  <a:pt x="722895" y="164611"/>
                  <a:pt x="722895" y="148897"/>
                </a:cubicBezTo>
                <a:cubicBezTo>
                  <a:pt x="722895" y="133183"/>
                  <a:pt x="735637" y="120445"/>
                  <a:pt x="751356" y="120445"/>
                </a:cubicBezTo>
                <a:close/>
                <a:moveTo>
                  <a:pt x="630873" y="120445"/>
                </a:moveTo>
                <a:cubicBezTo>
                  <a:pt x="646592" y="120445"/>
                  <a:pt x="659334" y="133183"/>
                  <a:pt x="659334" y="148897"/>
                </a:cubicBezTo>
                <a:cubicBezTo>
                  <a:pt x="659334" y="164611"/>
                  <a:pt x="646592" y="177349"/>
                  <a:pt x="630873" y="177349"/>
                </a:cubicBezTo>
                <a:cubicBezTo>
                  <a:pt x="615154" y="177349"/>
                  <a:pt x="602412" y="164611"/>
                  <a:pt x="602412" y="148897"/>
                </a:cubicBezTo>
                <a:cubicBezTo>
                  <a:pt x="602412" y="133183"/>
                  <a:pt x="615154" y="120445"/>
                  <a:pt x="630873" y="120445"/>
                </a:cubicBezTo>
                <a:close/>
                <a:moveTo>
                  <a:pt x="510391" y="120445"/>
                </a:moveTo>
                <a:cubicBezTo>
                  <a:pt x="526110" y="120445"/>
                  <a:pt x="538852" y="133183"/>
                  <a:pt x="538852" y="148897"/>
                </a:cubicBezTo>
                <a:cubicBezTo>
                  <a:pt x="538852" y="164611"/>
                  <a:pt x="526110" y="177349"/>
                  <a:pt x="510391" y="177349"/>
                </a:cubicBezTo>
                <a:cubicBezTo>
                  <a:pt x="494672" y="177349"/>
                  <a:pt x="481930" y="164611"/>
                  <a:pt x="481930" y="148897"/>
                </a:cubicBezTo>
                <a:cubicBezTo>
                  <a:pt x="481930" y="133183"/>
                  <a:pt x="494672" y="120445"/>
                  <a:pt x="510391" y="120445"/>
                </a:cubicBezTo>
                <a:close/>
                <a:moveTo>
                  <a:pt x="389908" y="120445"/>
                </a:moveTo>
                <a:cubicBezTo>
                  <a:pt x="405627" y="120445"/>
                  <a:pt x="418369" y="133183"/>
                  <a:pt x="418369" y="148897"/>
                </a:cubicBezTo>
                <a:cubicBezTo>
                  <a:pt x="418369" y="164611"/>
                  <a:pt x="405627" y="177349"/>
                  <a:pt x="389908" y="177349"/>
                </a:cubicBezTo>
                <a:cubicBezTo>
                  <a:pt x="374189" y="177349"/>
                  <a:pt x="361447" y="164611"/>
                  <a:pt x="361447" y="148897"/>
                </a:cubicBezTo>
                <a:cubicBezTo>
                  <a:pt x="361447" y="133183"/>
                  <a:pt x="374189" y="120445"/>
                  <a:pt x="389908" y="120445"/>
                </a:cubicBezTo>
                <a:close/>
                <a:moveTo>
                  <a:pt x="269426" y="120445"/>
                </a:moveTo>
                <a:cubicBezTo>
                  <a:pt x="285145" y="120445"/>
                  <a:pt x="297887" y="133183"/>
                  <a:pt x="297887" y="148897"/>
                </a:cubicBezTo>
                <a:cubicBezTo>
                  <a:pt x="297887" y="164611"/>
                  <a:pt x="285145" y="177349"/>
                  <a:pt x="269426" y="177349"/>
                </a:cubicBezTo>
                <a:cubicBezTo>
                  <a:pt x="253707" y="177349"/>
                  <a:pt x="240965" y="164611"/>
                  <a:pt x="240965" y="148897"/>
                </a:cubicBezTo>
                <a:cubicBezTo>
                  <a:pt x="240965" y="133183"/>
                  <a:pt x="253707" y="120445"/>
                  <a:pt x="269426" y="120445"/>
                </a:cubicBezTo>
                <a:close/>
                <a:moveTo>
                  <a:pt x="148943" y="120445"/>
                </a:moveTo>
                <a:cubicBezTo>
                  <a:pt x="164662" y="120445"/>
                  <a:pt x="177404" y="133183"/>
                  <a:pt x="177404" y="148897"/>
                </a:cubicBezTo>
                <a:cubicBezTo>
                  <a:pt x="177404" y="164611"/>
                  <a:pt x="164662" y="177349"/>
                  <a:pt x="148943" y="177349"/>
                </a:cubicBezTo>
                <a:cubicBezTo>
                  <a:pt x="133224" y="177349"/>
                  <a:pt x="120482" y="164611"/>
                  <a:pt x="120482" y="148897"/>
                </a:cubicBezTo>
                <a:cubicBezTo>
                  <a:pt x="120482" y="133183"/>
                  <a:pt x="133224" y="120445"/>
                  <a:pt x="148943" y="120445"/>
                </a:cubicBezTo>
                <a:close/>
                <a:moveTo>
                  <a:pt x="28461" y="120445"/>
                </a:moveTo>
                <a:cubicBezTo>
                  <a:pt x="44180" y="120445"/>
                  <a:pt x="56922" y="133183"/>
                  <a:pt x="56922" y="148897"/>
                </a:cubicBezTo>
                <a:cubicBezTo>
                  <a:pt x="56922" y="164611"/>
                  <a:pt x="44180" y="177349"/>
                  <a:pt x="28461" y="177349"/>
                </a:cubicBezTo>
                <a:cubicBezTo>
                  <a:pt x="12742" y="177349"/>
                  <a:pt x="0" y="164611"/>
                  <a:pt x="0" y="148897"/>
                </a:cubicBezTo>
                <a:cubicBezTo>
                  <a:pt x="0" y="133183"/>
                  <a:pt x="12742" y="120445"/>
                  <a:pt x="28461" y="120445"/>
                </a:cubicBezTo>
                <a:close/>
                <a:moveTo>
                  <a:pt x="1233285" y="0"/>
                </a:moveTo>
                <a:cubicBezTo>
                  <a:pt x="1249004" y="0"/>
                  <a:pt x="1261746" y="12738"/>
                  <a:pt x="1261746" y="28452"/>
                </a:cubicBezTo>
                <a:cubicBezTo>
                  <a:pt x="1261746" y="44166"/>
                  <a:pt x="1249004" y="56904"/>
                  <a:pt x="1233285" y="56904"/>
                </a:cubicBezTo>
                <a:cubicBezTo>
                  <a:pt x="1217566" y="56904"/>
                  <a:pt x="1204824" y="44166"/>
                  <a:pt x="1204824" y="28452"/>
                </a:cubicBezTo>
                <a:cubicBezTo>
                  <a:pt x="1204824" y="12738"/>
                  <a:pt x="1217566" y="0"/>
                  <a:pt x="1233285" y="0"/>
                </a:cubicBezTo>
                <a:close/>
                <a:moveTo>
                  <a:pt x="1112803" y="0"/>
                </a:moveTo>
                <a:cubicBezTo>
                  <a:pt x="1128522" y="0"/>
                  <a:pt x="1141264" y="12738"/>
                  <a:pt x="1141264" y="28452"/>
                </a:cubicBezTo>
                <a:cubicBezTo>
                  <a:pt x="1141264" y="44166"/>
                  <a:pt x="1128522" y="56904"/>
                  <a:pt x="1112803" y="56904"/>
                </a:cubicBezTo>
                <a:cubicBezTo>
                  <a:pt x="1097084" y="56904"/>
                  <a:pt x="1084342" y="44166"/>
                  <a:pt x="1084342" y="28452"/>
                </a:cubicBezTo>
                <a:cubicBezTo>
                  <a:pt x="1084342" y="12738"/>
                  <a:pt x="1097084" y="0"/>
                  <a:pt x="1112803" y="0"/>
                </a:cubicBezTo>
                <a:close/>
                <a:moveTo>
                  <a:pt x="992320" y="0"/>
                </a:moveTo>
                <a:cubicBezTo>
                  <a:pt x="1008039" y="0"/>
                  <a:pt x="1020781" y="12738"/>
                  <a:pt x="1020781" y="28452"/>
                </a:cubicBezTo>
                <a:cubicBezTo>
                  <a:pt x="1020781" y="44166"/>
                  <a:pt x="1008039" y="56904"/>
                  <a:pt x="992320" y="56904"/>
                </a:cubicBezTo>
                <a:cubicBezTo>
                  <a:pt x="976601" y="56904"/>
                  <a:pt x="963859" y="44166"/>
                  <a:pt x="963859" y="28452"/>
                </a:cubicBezTo>
                <a:cubicBezTo>
                  <a:pt x="963859" y="12738"/>
                  <a:pt x="976601" y="0"/>
                  <a:pt x="992320" y="0"/>
                </a:cubicBezTo>
                <a:close/>
                <a:moveTo>
                  <a:pt x="871838" y="0"/>
                </a:moveTo>
                <a:cubicBezTo>
                  <a:pt x="887557" y="0"/>
                  <a:pt x="900299" y="12738"/>
                  <a:pt x="900299" y="28452"/>
                </a:cubicBezTo>
                <a:cubicBezTo>
                  <a:pt x="900299" y="44166"/>
                  <a:pt x="887557" y="56904"/>
                  <a:pt x="871838" y="56904"/>
                </a:cubicBezTo>
                <a:cubicBezTo>
                  <a:pt x="856119" y="56904"/>
                  <a:pt x="843377" y="44166"/>
                  <a:pt x="843377" y="28452"/>
                </a:cubicBezTo>
                <a:cubicBezTo>
                  <a:pt x="843377" y="12738"/>
                  <a:pt x="856119" y="0"/>
                  <a:pt x="871838" y="0"/>
                </a:cubicBezTo>
                <a:close/>
                <a:moveTo>
                  <a:pt x="751356" y="0"/>
                </a:moveTo>
                <a:cubicBezTo>
                  <a:pt x="767075" y="0"/>
                  <a:pt x="779817" y="12738"/>
                  <a:pt x="779817" y="28452"/>
                </a:cubicBezTo>
                <a:cubicBezTo>
                  <a:pt x="779817" y="44166"/>
                  <a:pt x="767075" y="56904"/>
                  <a:pt x="751356" y="56904"/>
                </a:cubicBezTo>
                <a:cubicBezTo>
                  <a:pt x="735637" y="56904"/>
                  <a:pt x="722895" y="44166"/>
                  <a:pt x="722895" y="28452"/>
                </a:cubicBezTo>
                <a:cubicBezTo>
                  <a:pt x="722895" y="12738"/>
                  <a:pt x="735637" y="0"/>
                  <a:pt x="751356" y="0"/>
                </a:cubicBezTo>
                <a:close/>
                <a:moveTo>
                  <a:pt x="630873" y="0"/>
                </a:moveTo>
                <a:cubicBezTo>
                  <a:pt x="646592" y="0"/>
                  <a:pt x="659334" y="12738"/>
                  <a:pt x="659334" y="28452"/>
                </a:cubicBezTo>
                <a:cubicBezTo>
                  <a:pt x="659334" y="44166"/>
                  <a:pt x="646592" y="56904"/>
                  <a:pt x="630873" y="56904"/>
                </a:cubicBezTo>
                <a:cubicBezTo>
                  <a:pt x="615154" y="56904"/>
                  <a:pt x="602412" y="44166"/>
                  <a:pt x="602412" y="28452"/>
                </a:cubicBezTo>
                <a:cubicBezTo>
                  <a:pt x="602412" y="12738"/>
                  <a:pt x="615154" y="0"/>
                  <a:pt x="630873" y="0"/>
                </a:cubicBezTo>
                <a:close/>
                <a:moveTo>
                  <a:pt x="510391" y="0"/>
                </a:moveTo>
                <a:cubicBezTo>
                  <a:pt x="526110" y="0"/>
                  <a:pt x="538852" y="12738"/>
                  <a:pt x="538852" y="28452"/>
                </a:cubicBezTo>
                <a:cubicBezTo>
                  <a:pt x="538852" y="44166"/>
                  <a:pt x="526110" y="56904"/>
                  <a:pt x="510391" y="56904"/>
                </a:cubicBezTo>
                <a:cubicBezTo>
                  <a:pt x="494672" y="56904"/>
                  <a:pt x="481930" y="44166"/>
                  <a:pt x="481930" y="28452"/>
                </a:cubicBezTo>
                <a:cubicBezTo>
                  <a:pt x="481930" y="12738"/>
                  <a:pt x="494672" y="0"/>
                  <a:pt x="510391" y="0"/>
                </a:cubicBezTo>
                <a:close/>
                <a:moveTo>
                  <a:pt x="389908" y="0"/>
                </a:moveTo>
                <a:cubicBezTo>
                  <a:pt x="405627" y="0"/>
                  <a:pt x="418369" y="12738"/>
                  <a:pt x="418369" y="28452"/>
                </a:cubicBezTo>
                <a:cubicBezTo>
                  <a:pt x="418369" y="44166"/>
                  <a:pt x="405627" y="56904"/>
                  <a:pt x="389908" y="56904"/>
                </a:cubicBezTo>
                <a:cubicBezTo>
                  <a:pt x="374189" y="56904"/>
                  <a:pt x="361447" y="44166"/>
                  <a:pt x="361447" y="28452"/>
                </a:cubicBezTo>
                <a:cubicBezTo>
                  <a:pt x="361447" y="12738"/>
                  <a:pt x="374189" y="0"/>
                  <a:pt x="389908" y="0"/>
                </a:cubicBezTo>
                <a:close/>
                <a:moveTo>
                  <a:pt x="269426" y="0"/>
                </a:moveTo>
                <a:cubicBezTo>
                  <a:pt x="285145" y="0"/>
                  <a:pt x="297887" y="12738"/>
                  <a:pt x="297887" y="28452"/>
                </a:cubicBezTo>
                <a:cubicBezTo>
                  <a:pt x="297887" y="44166"/>
                  <a:pt x="285145" y="56904"/>
                  <a:pt x="269426" y="56904"/>
                </a:cubicBezTo>
                <a:cubicBezTo>
                  <a:pt x="253707" y="56904"/>
                  <a:pt x="240965" y="44166"/>
                  <a:pt x="240965" y="28452"/>
                </a:cubicBezTo>
                <a:cubicBezTo>
                  <a:pt x="240965" y="12738"/>
                  <a:pt x="253707" y="0"/>
                  <a:pt x="269426" y="0"/>
                </a:cubicBezTo>
                <a:close/>
                <a:moveTo>
                  <a:pt x="148943" y="0"/>
                </a:moveTo>
                <a:cubicBezTo>
                  <a:pt x="164662" y="0"/>
                  <a:pt x="177404" y="12738"/>
                  <a:pt x="177404" y="28452"/>
                </a:cubicBezTo>
                <a:cubicBezTo>
                  <a:pt x="177404" y="44166"/>
                  <a:pt x="164662" y="56904"/>
                  <a:pt x="148943" y="56904"/>
                </a:cubicBezTo>
                <a:cubicBezTo>
                  <a:pt x="133224" y="56904"/>
                  <a:pt x="120482" y="44166"/>
                  <a:pt x="120482" y="28452"/>
                </a:cubicBezTo>
                <a:cubicBezTo>
                  <a:pt x="120482" y="12738"/>
                  <a:pt x="133224" y="0"/>
                  <a:pt x="148943" y="0"/>
                </a:cubicBezTo>
                <a:close/>
                <a:moveTo>
                  <a:pt x="28461" y="0"/>
                </a:moveTo>
                <a:cubicBezTo>
                  <a:pt x="44180" y="0"/>
                  <a:pt x="56922" y="12738"/>
                  <a:pt x="56922" y="28452"/>
                </a:cubicBezTo>
                <a:cubicBezTo>
                  <a:pt x="56922" y="44166"/>
                  <a:pt x="44180" y="56904"/>
                  <a:pt x="28461" y="56904"/>
                </a:cubicBezTo>
                <a:cubicBezTo>
                  <a:pt x="12742" y="56904"/>
                  <a:pt x="0" y="44166"/>
                  <a:pt x="0" y="28452"/>
                </a:cubicBezTo>
                <a:cubicBezTo>
                  <a:pt x="0" y="12738"/>
                  <a:pt x="12742" y="0"/>
                  <a:pt x="28461" y="0"/>
                </a:cubicBezTo>
                <a:close/>
              </a:path>
            </a:pathLst>
          </a:cu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lnSpc>
                <a:spcPct val="120000"/>
              </a:lnSpc>
            </a:pPr>
            <a:endParaRPr lang="zh-CN" altLang="en-US">
              <a:latin typeface="Arial" panose="020B0604020202020204" pitchFamily="34" charset="0"/>
              <a:ea typeface="微软雅黑" panose="020B0503020204020204" pitchFamily="34" charset="-122"/>
            </a:endParaRPr>
          </a:p>
        </p:txBody>
      </p:sp>
      <p:sp>
        <p:nvSpPr>
          <p:cNvPr id="8" name="文本框 7"/>
          <p:cNvSpPr txBox="1"/>
          <p:nvPr>
            <p:custDataLst>
              <p:tags r:id="rId2"/>
            </p:custDataLst>
          </p:nvPr>
        </p:nvSpPr>
        <p:spPr>
          <a:xfrm>
            <a:off x="2125345" y="130810"/>
            <a:ext cx="8162290" cy="521970"/>
          </a:xfrm>
          <a:prstGeom prst="rect">
            <a:avLst/>
          </a:prstGeom>
          <a:noFill/>
        </p:spPr>
        <p:txBody>
          <a:bodyPr wrap="square" rtlCol="0">
            <a:spAutoFit/>
          </a:bodyPr>
          <a:p>
            <a:pPr algn="ctr"/>
            <a:r>
              <a:rPr lang="zh-CN" sz="2800">
                <a:solidFill>
                  <a:schemeClr val="bg1"/>
                </a:solidFill>
                <a:latin typeface="思源黑体 CN Bold" panose="020B0800000000000000" charset="-122"/>
                <a:ea typeface="思源黑体 CN Bold" panose="020B0800000000000000" charset="-122"/>
              </a:rPr>
              <a:t>过去的案例：新易盛</a:t>
            </a:r>
            <a:endParaRPr lang="zh-CN" sz="2800">
              <a:solidFill>
                <a:schemeClr val="bg1"/>
              </a:solidFill>
              <a:latin typeface="思源黑体 CN Bold" panose="020B0800000000000000" charset="-122"/>
              <a:ea typeface="思源黑体 CN Bold" panose="020B0800000000000000" charset="-122"/>
            </a:endParaRPr>
          </a:p>
        </p:txBody>
      </p:sp>
      <p:pic>
        <p:nvPicPr>
          <p:cNvPr id="2" name="图片 1"/>
          <p:cNvPicPr>
            <a:picLocks noChangeAspect="1"/>
          </p:cNvPicPr>
          <p:nvPr/>
        </p:nvPicPr>
        <p:blipFill>
          <a:blip r:embed="rId3"/>
          <a:stretch>
            <a:fillRect/>
          </a:stretch>
        </p:blipFill>
        <p:spPr>
          <a:xfrm>
            <a:off x="2404110" y="1022350"/>
            <a:ext cx="7383780" cy="4178300"/>
          </a:xfrm>
          <a:prstGeom prst="rect">
            <a:avLst/>
          </a:prstGeom>
        </p:spPr>
      </p:pic>
      <p:sp>
        <p:nvSpPr>
          <p:cNvPr id="3" name="文本框 2"/>
          <p:cNvSpPr txBox="1"/>
          <p:nvPr/>
        </p:nvSpPr>
        <p:spPr>
          <a:xfrm>
            <a:off x="866775" y="5473065"/>
            <a:ext cx="10458450" cy="829945"/>
          </a:xfrm>
          <a:prstGeom prst="rect">
            <a:avLst/>
          </a:prstGeom>
        </p:spPr>
        <p:txBody>
          <a:bodyPr wrap="square">
            <a:spAutoFit/>
          </a:bodyPr>
          <a:p>
            <a:pPr marL="0" indent="0">
              <a:spcBef>
                <a:spcPct val="0"/>
              </a:spcBef>
              <a:spcAft>
                <a:spcPct val="0"/>
              </a:spcAft>
            </a:pPr>
            <a:r>
              <a:rPr lang="zh-CN" altLang="en-US" sz="1600" i="0">
                <a:solidFill>
                  <a:schemeClr val="bg1"/>
                </a:solidFill>
                <a:latin typeface="宋体" panose="02010600030101010101" pitchFamily="2" charset="-122"/>
                <a:ea typeface="宋体" panose="02010600030101010101" pitchFamily="2" charset="-122"/>
                <a:cs typeface="宋体" panose="02010600030101010101" pitchFamily="2" charset="-122"/>
              </a:rPr>
              <a:t>案例</a:t>
            </a:r>
            <a:endParaRPr lang="zh-CN" altLang="en-US" sz="1600" i="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新易盛：自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2016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年上市以来，经历过多次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30%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以上的回调（如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2023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年熊市末端、</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2024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年流动性危机、</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2025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年特朗普再打贸易战），但</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2023-2025</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长期股价上涨超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16</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倍 </a:t>
            </a:r>
            <a:r>
              <a:rPr lang="en-US" altLang="zh-CN" sz="1600" b="0" i="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rPr>
              <a:t>波动是短期的，而公司价值增长是长期的。</a:t>
            </a:r>
            <a:endParaRPr lang="zh-CN" altLang="en-US" sz="1600" b="0" i="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 name="KSO_WM_DIAGRAM_VIRTUALLY_FRAME" val="{&quot;height&quot;:324.65,&quot;left&quot;:329.75,&quot;top&quot;:108.9,&quot;width&quot;:519.35}"/>
</p:tagLst>
</file>

<file path=ppt/tags/tag10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2.xml><?xml version="1.0" encoding="utf-8"?>
<p:tagLst xmlns:p="http://schemas.openxmlformats.org/presentationml/2006/main">
  <p:tag name="KSO_WM_BEAUTIFY_FLAG" val=""/>
  <p:tag name="KSO_WM_DIAGRAM_VIRTUALLY_FRAME" val="{&quot;height&quot;:324.65,&quot;left&quot;:329.75,&quot;top&quot;:108.9,&quot;width&quot;:519.35}"/>
</p:tagLst>
</file>

<file path=ppt/tags/tag10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4.xml><?xml version="1.0" encoding="utf-8"?>
<p:tagLst xmlns:p="http://schemas.openxmlformats.org/presentationml/2006/main">
  <p:tag name="KSO_WM_BEAUTIFY_FLAG" val=""/>
  <p:tag name="KSO_WM_DIAGRAM_VIRTUALLY_FRAME" val="{&quot;height&quot;:324.65,&quot;left&quot;:329.75,&quot;top&quot;:108.9,&quot;width&quot;:519.35}"/>
</p:tagLst>
</file>

<file path=ppt/tags/tag10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6.xml><?xml version="1.0" encoding="utf-8"?>
<p:tagLst xmlns:p="http://schemas.openxmlformats.org/presentationml/2006/main">
  <p:tag name="KSO_WM_BEAUTIFY_FLAG" val=""/>
  <p:tag name="KSO_WM_DIAGRAM_VIRTUALLY_FRAME" val="{&quot;height&quot;:324.65,&quot;left&quot;:329.75,&quot;top&quot;:108.9,&quot;width&quot;:519.35}"/>
</p:tagLst>
</file>

<file path=ppt/tags/tag10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8.xml><?xml version="1.0" encoding="utf-8"?>
<p:tagLst xmlns:p="http://schemas.openxmlformats.org/presentationml/2006/main">
  <p:tag name="KSO_WM_BEAUTIFY_FLAG" val=""/>
  <p:tag name="KSO_WM_DIAGRAM_VIRTUALLY_FRAME" val="{&quot;height&quot;:324.65,&quot;left&quot;:329.75,&quot;top&quot;:108.9,&quot;width&quot;:519.35}"/>
</p:tagLst>
</file>

<file path=ppt/tags/tag10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0.xml><?xml version="1.0" encoding="utf-8"?>
<p:tagLst xmlns:p="http://schemas.openxmlformats.org/presentationml/2006/main">
  <p:tag name="KSO_WM_BEAUTIFY_FLAG" val=""/>
  <p:tag name="KSO_WM_DIAGRAM_VIRTUALLY_FRAME" val="{&quot;height&quot;:324.65,&quot;left&quot;:329.75,&quot;top&quot;:108.9,&quot;width&quot;:519.35}"/>
</p:tagLst>
</file>

<file path=ppt/tags/tag11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8599_1*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8599"/>
  <p:tag name="KSO_WM_UNIT_VALUE" val="848"/>
  <p:tag name="KSO_WM_TEMPLATE_ASSEMBLE_XID" val="60656e7b4054ed1e2fb7f9b5"/>
  <p:tag name="KSO_WM_TEMPLATE_ASSEMBLE_GROUPID" val="60656e7b4054ed1e2fb7f9b5"/>
</p:tagLst>
</file>

<file path=ppt/tags/tag11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i*1_1"/>
  <p:tag name="KSO_WM_TEMPLATE_CATEGORY" val="diagram"/>
  <p:tag name="KSO_WM_TEMPLATE_INDEX" val="20214899"/>
  <p:tag name="KSO_WM_UNIT_LAYERLEVEL" val="1_1"/>
  <p:tag name="KSO_WM_TAG_VERSION" val="1.0"/>
  <p:tag name="KSO_WM_BEAUTIFY_FLAG" val="#wm#"/>
  <p:tag name="KSO_WM_DIAGRAM_GROUP_CODE" val="m1-1"/>
  <p:tag name="KSO_WM_UNIT_TYPE" val="m_i"/>
  <p:tag name="KSO_WM_UNIT_INDEX" val="1_1"/>
  <p:tag name="KSO_WM_UNIT_LINE_FORE_SCHEMECOLOR_INDEX_BRIGHTNESS" val="-0.05"/>
  <p:tag name="KSO_WM_UNIT_LINE_FORE_SCHEMECOLOR_INDEX" val="14"/>
  <p:tag name="KSO_WM_UNIT_LINE_FILL_TYPE" val="2"/>
  <p:tag name="KSO_WM_UNIT_USESOURCEFORMAT_APPLY" val="1"/>
  <p:tag name="KSO_WM_DIAGRAM_VIRTUALLY_FRAME" val="{&quot;height&quot;:312.6,&quot;left&quot;:149.8871653543307,&quot;top&quot;:155.35,&quot;width&quot;:660.3007874015748}"/>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h_i*1_1_2"/>
  <p:tag name="KSO_WM_TEMPLATE_CATEGORY" val="diagram"/>
  <p:tag name="KSO_WM_TEMPLATE_INDEX" val="20214899"/>
  <p:tag name="KSO_WM_UNIT_LAYERLEVEL" val="1_1_1"/>
  <p:tag name="KSO_WM_TAG_VERSION" val="1.0"/>
  <p:tag name="KSO_WM_BEAUTIFY_FLAG" val="#wm#"/>
  <p:tag name="KSO_WM_DIAGRAM_GROUP_CODE" val="m1-1"/>
  <p:tag name="KSO_WM_UNIT_TYPE" val="m_h_i"/>
  <p:tag name="KSO_WM_UNIT_INDEX" val="1_1_2"/>
  <p:tag name="KSO_WM_UNIT_FILL_FORE_SCHEMECOLOR_INDEX_BRIGHTNESS" val="0"/>
  <p:tag name="KSO_WM_UNIT_FILL_FORE_SCHEMECOLOR_INDEX" val="15"/>
  <p:tag name="KSO_WM_UNIT_FILL_TYPE" val="1"/>
  <p:tag name="KSO_WM_UNIT_USESOURCEFORMAT_APPLY" val="1"/>
  <p:tag name="KSO_WM_DIAGRAM_VIRTUALLY_FRAME" val="{&quot;height&quot;:312.6,&quot;left&quot;:149.8871653543307,&quot;top&quot;:155.35,&quot;width&quot;:660.3007874015748}"/>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h_i*1_1_1"/>
  <p:tag name="KSO_WM_TEMPLATE_CATEGORY" val="diagram"/>
  <p:tag name="KSO_WM_TEMPLATE_INDEX" val="20214899"/>
  <p:tag name="KSO_WM_UNIT_LAYERLEVEL" val="1_1_1"/>
  <p:tag name="KSO_WM_TAG_VERSION" val="1.0"/>
  <p:tag name="KSO_WM_BEAUTIFY_FLAG" val="#wm#"/>
  <p:tag name="KSO_WM_DIAGRAM_GROUP_CODE" val="m1-1"/>
  <p:tag name="KSO_WM_UNIT_SUBTYPE" val="d"/>
  <p:tag name="KSO_WM_UNIT_TYPE" val="m_h_i"/>
  <p:tag name="KSO_WM_UNIT_INDEX" val="1_1_1"/>
  <p:tag name="KSO_WM_UNIT_TEXT_FILL_FORE_SCHEMECOLOR_INDEX_BRIGHTNESS" val="0.15"/>
  <p:tag name="KSO_WM_UNIT_TEXT_FILL_FORE_SCHEMECOLOR_INDEX" val="13"/>
  <p:tag name="KSO_WM_UNIT_TEXT_FILL_TYPE" val="1"/>
  <p:tag name="KSO_WM_UNIT_USESOURCEFORMAT_APPLY" val="1"/>
  <p:tag name="KSO_WM_DIAGRAM_VIRTUALLY_FRAME" val="{&quot;height&quot;:312.6,&quot;left&quot;:149.8871653543307,&quot;top&quot;:155.35,&quot;width&quot;:660.3007874015748}"/>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h_i*1_2_1"/>
  <p:tag name="KSO_WM_TEMPLATE_CATEGORY" val="diagram"/>
  <p:tag name="KSO_WM_TEMPLATE_INDEX" val="20214899"/>
  <p:tag name="KSO_WM_UNIT_LAYERLEVEL" val="1_1_1"/>
  <p:tag name="KSO_WM_TAG_VERSION" val="1.0"/>
  <p:tag name="KSO_WM_BEAUTIFY_FLAG" val="#wm#"/>
  <p:tag name="KSO_WM_DIAGRAM_GROUP_CODE" val="m1-1"/>
  <p:tag name="KSO_WM_UNIT_SUBTYPE" val="d"/>
  <p:tag name="KSO_WM_UNIT_TYPE" val="m_h_i"/>
  <p:tag name="KSO_WM_UNIT_INDEX" val="1_2_1"/>
  <p:tag name="KSO_WM_UNIT_TEXT_FILL_FORE_SCHEMECOLOR_INDEX_BRIGHTNESS" val="0.15"/>
  <p:tag name="KSO_WM_UNIT_TEXT_FILL_FORE_SCHEMECOLOR_INDEX" val="13"/>
  <p:tag name="KSO_WM_UNIT_TEXT_FILL_TYPE" val="1"/>
  <p:tag name="KSO_WM_UNIT_USESOURCEFORMAT_APPLY" val="1"/>
  <p:tag name="KSO_WM_DIAGRAM_VIRTUALLY_FRAME" val="{&quot;height&quot;:312.6,&quot;left&quot;:149.8871653543307,&quot;top&quot;:155.35,&quot;width&quot;:660.3007874015748}"/>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h_i*1_2_2"/>
  <p:tag name="KSO_WM_TEMPLATE_CATEGORY" val="diagram"/>
  <p:tag name="KSO_WM_TEMPLATE_INDEX" val="20214899"/>
  <p:tag name="KSO_WM_UNIT_LAYERLEVEL" val="1_1_1"/>
  <p:tag name="KSO_WM_TAG_VERSION" val="1.0"/>
  <p:tag name="KSO_WM_BEAUTIFY_FLAG" val="#wm#"/>
  <p:tag name="KSO_WM_DIAGRAM_GROUP_CODE" val="m1-1"/>
  <p:tag name="KSO_WM_UNIT_TYPE" val="m_h_i"/>
  <p:tag name="KSO_WM_UNIT_INDEX" val="1_2_2"/>
  <p:tag name="KSO_WM_UNIT_FILL_FORE_SCHEMECOLOR_INDEX_BRIGHTNESS" val="0"/>
  <p:tag name="KSO_WM_UNIT_FILL_FORE_SCHEMECOLOR_INDEX" val="15"/>
  <p:tag name="KSO_WM_UNIT_FILL_TYPE" val="1"/>
  <p:tag name="KSO_WM_UNIT_USESOURCEFORMAT_APPLY" val="1"/>
  <p:tag name="KSO_WM_DIAGRAM_VIRTUALLY_FRAME" val="{&quot;height&quot;:312.6,&quot;left&quot;:149.8871653543307,&quot;top&quot;:155.35,&quot;width&quot;:660.3007874015748}"/>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h_i*1_2_3"/>
  <p:tag name="KSO_WM_TEMPLATE_CATEGORY" val="diagram"/>
  <p:tag name="KSO_WM_TEMPLATE_INDEX" val="20214899"/>
  <p:tag name="KSO_WM_UNIT_LAYERLEVEL" val="1_1_1"/>
  <p:tag name="KSO_WM_TAG_VERSION" val="1.0"/>
  <p:tag name="KSO_WM_BEAUTIFY_FLAG" val="#wm#"/>
  <p:tag name="KSO_WM_DIAGRAM_GROUP_CODE" val="m1-1"/>
  <p:tag name="KSO_WM_UNIT_TYPE" val="m_h_i"/>
  <p:tag name="KSO_WM_UNIT_INDEX" val="1_2_3"/>
  <p:tag name="KSO_WM_UNIT_FILL_FORE_SCHEMECOLOR_INDEX_BRIGHTNESS" val="0"/>
  <p:tag name="KSO_WM_UNIT_FILL_FORE_SCHEMECOLOR_INDEX" val="13"/>
  <p:tag name="KSO_WM_UNIT_FILL_TYPE" val="1"/>
  <p:tag name="KSO_WM_UNIT_USESOURCEFORMAT_APPLY" val="1"/>
  <p:tag name="KSO_WM_DIAGRAM_VIRTUALLY_FRAME" val="{&quot;height&quot;:312.6,&quot;left&quot;:149.8871653543307,&quot;top&quot;:155.35,&quot;width&quot;:660.300787401574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899_1*m_h_i*1_1_3"/>
  <p:tag name="KSO_WM_TEMPLATE_CATEGORY" val="diagram"/>
  <p:tag name="KSO_WM_TEMPLATE_INDEX" val="20214899"/>
  <p:tag name="KSO_WM_UNIT_LAYERLEVEL" val="1_1_1"/>
  <p:tag name="KSO_WM_TAG_VERSION" val="1.0"/>
  <p:tag name="KSO_WM_BEAUTIFY_FLAG" val="#wm#"/>
  <p:tag name="KSO_WM_DIAGRAM_GROUP_CODE" val="m1-1"/>
  <p:tag name="KSO_WM_UNIT_TYPE" val="m_h_i"/>
  <p:tag name="KSO_WM_UNIT_INDEX" val="1_1_3"/>
  <p:tag name="KSO_WM_UNIT_FILL_FORE_SCHEMECOLOR_INDEX_BRIGHTNESS" val="0"/>
  <p:tag name="KSO_WM_UNIT_FILL_FORE_SCHEMECOLOR_INDEX" val="13"/>
  <p:tag name="KSO_WM_UNIT_FILL_TYPE" val="1"/>
  <p:tag name="KSO_WM_UNIT_USESOURCEFORMAT_APPLY" val="1"/>
  <p:tag name="KSO_WM_DIAGRAM_VIRTUALLY_FRAME" val="{&quot;height&quot;:312.6,&quot;left&quot;:149.8871653543307,&quot;top&quot;:155.35,&quot;width&quot;:660.3007874015748}"/>
</p:tagLst>
</file>

<file path=ppt/tags/tag12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diagram20214899_1*m_h_f*1_1_1"/>
  <p:tag name="KSO_WM_TEMPLATE_CATEGORY" val="diagram"/>
  <p:tag name="KSO_WM_TEMPLATE_INDEX" val="20214899"/>
  <p:tag name="KSO_WM_UNIT_LAYERLEVEL" val="1_1_1"/>
  <p:tag name="KSO_WM_TAG_VERSION" val="1.0"/>
  <p:tag name="KSO_WM_BEAUTIFY_FLAG" val="#wm#"/>
  <p:tag name="KSO_WM_UNIT_SUBTYPE" val="a"/>
  <p:tag name="KSO_WM_DIAGRAM_GROUP_CODE" val="m1-1"/>
  <p:tag name="KSO_WM_UNIT_TYPE" val="m_h_f"/>
  <p:tag name="KSO_WM_UNIT_INDEX" val="1_1_1"/>
  <p:tag name="KSO_WM_UNIT_PRESET_TEXT" val="此处输入你的正文，文字是你思想的提炼为了最终良好的效果"/>
  <p:tag name="KSO_WM_UNIT_TEXT_FILL_FORE_SCHEMECOLOR_INDEX_BRIGHTNESS" val="0.25"/>
  <p:tag name="KSO_WM_UNIT_TEXT_FILL_FORE_SCHEMECOLOR_INDEX" val="13"/>
  <p:tag name="KSO_WM_UNIT_TEXT_FILL_TYPE" val="1"/>
  <p:tag name="KSO_WM_UNIT_USESOURCEFORMAT_APPLY" val="1"/>
  <p:tag name="KSO_WM_DIAGRAM_VIRTUALLY_FRAME" val="{&quot;height&quot;:312.6,&quot;left&quot;:149.8871653543307,&quot;top&quot;:155.35,&quot;width&quot;:660.3007874015748}"/>
</p:tagLst>
</file>

<file path=ppt/tags/tag12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diagram20214899_1*m_h_f*1_2_1"/>
  <p:tag name="KSO_WM_TEMPLATE_CATEGORY" val="diagram"/>
  <p:tag name="KSO_WM_TEMPLATE_INDEX" val="20214899"/>
  <p:tag name="KSO_WM_UNIT_LAYERLEVEL" val="1_1_1"/>
  <p:tag name="KSO_WM_TAG_VERSION" val="1.0"/>
  <p:tag name="KSO_WM_BEAUTIFY_FLAG" val="#wm#"/>
  <p:tag name="KSO_WM_UNIT_SUBTYPE" val="a"/>
  <p:tag name="KSO_WM_DIAGRAM_GROUP_CODE" val="m1-1"/>
  <p:tag name="KSO_WM_UNIT_TYPE" val="m_h_f"/>
  <p:tag name="KSO_WM_UNIT_INDEX" val="1_2_1"/>
  <p:tag name="KSO_WM_UNIT_PRESET_TEXT" val="此处输入你的正文，文字是你思想的提炼为了最终良好的效果"/>
  <p:tag name="KSO_WM_UNIT_TEXT_FILL_FORE_SCHEMECOLOR_INDEX_BRIGHTNESS" val="0.25"/>
  <p:tag name="KSO_WM_UNIT_TEXT_FILL_FORE_SCHEMECOLOR_INDEX" val="13"/>
  <p:tag name="KSO_WM_UNIT_TEXT_FILL_TYPE" val="1"/>
  <p:tag name="KSO_WM_UNIT_USESOURCEFORMAT_APPLY" val="1"/>
  <p:tag name="KSO_WM_DIAGRAM_VIRTUALLY_FRAME" val="{&quot;height&quot;:312.6,&quot;left&quot;:149.8871653543307,&quot;top&quot;:155.35,&quot;width&quot;:660.3007874015748}"/>
</p:tagLst>
</file>

<file path=ppt/tags/tag123.xml><?xml version="1.0" encoding="utf-8"?>
<p:tagLst xmlns:p="http://schemas.openxmlformats.org/presentationml/2006/main">
  <p:tag name="KSO_WM_BEAUTIFY_FLAG" val="#wm#"/>
  <p:tag name="KSO_WM_TEMPLATE_CATEGORY" val="diagram"/>
  <p:tag name="KSO_WM_TEMPLATE_INDEX" val="20208599"/>
  <p:tag name="KSO_WM_SPECIAL_SOURCE" val="bdnull"/>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24.xml><?xml version="1.0" encoding="utf-8"?>
<p:tagLst xmlns:p="http://schemas.openxmlformats.org/presentationml/2006/main">
  <p:tag name="KSO_WM_BEAUTIFY_FLAG" val=""/>
  <p:tag name="KSO_WM_DIAGRAM_VIRTUALLY_FRAME" val="{&quot;height&quot;:324.65,&quot;left&quot;:329.75,&quot;top&quot;:108.9,&quot;width&quot;:519.35}"/>
</p:tagLst>
</file>

<file path=ppt/tags/tag1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6.xml><?xml version="1.0" encoding="utf-8"?>
<p:tagLst xmlns:p="http://schemas.openxmlformats.org/presentationml/2006/main">
  <p:tag name="KSO_WM_BEAUTIFY_FLAG" val=""/>
  <p:tag name="KSO_WM_DIAGRAM_VIRTUALLY_FRAME" val="{&quot;height&quot;:324.65,&quot;left&quot;:329.75,&quot;top&quot;:108.9,&quot;width&quot;:519.35}"/>
</p:tagLst>
</file>

<file path=ppt/tags/tag12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8.xml><?xml version="1.0" encoding="utf-8"?>
<p:tagLst xmlns:p="http://schemas.openxmlformats.org/presentationml/2006/main">
  <p:tag name="KSO_WM_BEAUTIFY_FLAG" val=""/>
  <p:tag name="KSO_WM_DIAGRAM_VIRTUALLY_FRAME" val="{&quot;height&quot;:324.65,&quot;left&quot;:329.75,&quot;top&quot;:108.9,&quot;width&quot;:519.35}"/>
</p:tagLst>
</file>

<file path=ppt/tags/tag12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0.xml><?xml version="1.0" encoding="utf-8"?>
<p:tagLst xmlns:p="http://schemas.openxmlformats.org/presentationml/2006/main">
  <p:tag name="KSO_WM_BEAUTIFY_FLAG" val=""/>
  <p:tag name="KSO_WM_DIAGRAM_VIRTUALLY_FRAME" val="{&quot;height&quot;:324.65,&quot;left&quot;:329.75,&quot;top&quot;:108.9,&quot;width&quot;:519.35}"/>
</p:tagLst>
</file>

<file path=ppt/tags/tag1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2.xml><?xml version="1.0" encoding="utf-8"?>
<p:tagLst xmlns:p="http://schemas.openxmlformats.org/presentationml/2006/main">
  <p:tag name="KSO_WM_BEAUTIFY_FLAG" val=""/>
  <p:tag name="KSO_WM_DIAGRAM_VIRTUALLY_FRAME" val="{&quot;height&quot;:324.65,&quot;left&quot;:329.75,&quot;top&quot;:108.9,&quot;width&quot;:519.35}"/>
</p:tagLst>
</file>

<file path=ppt/tags/tag13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4.xml><?xml version="1.0" encoding="utf-8"?>
<p:tagLst xmlns:p="http://schemas.openxmlformats.org/presentationml/2006/main">
  <p:tag name="KSO_WM_BEAUTIFY_FLAG" val=""/>
  <p:tag name="KSO_WM_DIAGRAM_VIRTUALLY_FRAME" val="{&quot;height&quot;:324.65,&quot;left&quot;:329.75,&quot;top&quot;:108.9,&quot;width&quot;:519.35}"/>
</p:tagLst>
</file>

<file path=ppt/tags/tag13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9.xml><?xml version="1.0" encoding="utf-8"?>
<p:tagLst xmlns:p="http://schemas.openxmlformats.org/presentationml/2006/main">
  <p:tag name="KSO_WM_BEAUTIFY_FLAG" val=""/>
  <p:tag name="KSO_WM_DIAGRAM_VIRTUALLY_FRAME" val="{&quot;height&quot;:324.65,&quot;left&quot;:329.75,&quot;top&quot;:108.9,&quot;width&quot;:519.3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3.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24.65,&quot;left&quot;:329.75,&quot;top&quot;:108.9,&quot;width&quot;:529.1}"/>
</p:tagLst>
</file>

<file path=ppt/tags/tag41.xml><?xml version="1.0" encoding="utf-8"?>
<p:tagLst xmlns:p="http://schemas.openxmlformats.org/presentationml/2006/main">
  <p:tag name="KSO_WM_DIAGRAM_VIRTUALLY_FRAME" val="{&quot;height&quot;:324.65,&quot;left&quot;:329.75,&quot;top&quot;:108.9,&quot;width&quot;:529.1}"/>
</p:tagLst>
</file>

<file path=ppt/tags/tag42.xml><?xml version="1.0" encoding="utf-8"?>
<p:tagLst xmlns:p="http://schemas.openxmlformats.org/presentationml/2006/main">
  <p:tag name="KSO_WM_DIAGRAM_VIRTUALLY_FRAME" val="{&quot;height&quot;:324.65,&quot;left&quot;:329.75,&quot;top&quot;:108.9,&quot;width&quot;:529.1}"/>
</p:tagLst>
</file>

<file path=ppt/tags/tag43.xml><?xml version="1.0" encoding="utf-8"?>
<p:tagLst xmlns:p="http://schemas.openxmlformats.org/presentationml/2006/main">
  <p:tag name="KSO_WM_BEAUTIFY_FLAG" val=""/>
  <p:tag name="KSO_WM_DIAGRAM_VIRTUALLY_FRAME" val="{&quot;height&quot;:324.65,&quot;left&quot;:329.75,&quot;top&quot;:108.9,&quot;width&quot;:529.1}"/>
</p:tagLst>
</file>

<file path=ppt/tags/tag44.xml><?xml version="1.0" encoding="utf-8"?>
<p:tagLst xmlns:p="http://schemas.openxmlformats.org/presentationml/2006/main">
  <p:tag name="KSO_WM_DIAGRAM_VIRTUALLY_FRAME" val="{&quot;height&quot;:324.65,&quot;left&quot;:329.75,&quot;top&quot;:108.9,&quot;width&quot;:529.1}"/>
</p:tagLst>
</file>

<file path=ppt/tags/tag45.xml><?xml version="1.0" encoding="utf-8"?>
<p:tagLst xmlns:p="http://schemas.openxmlformats.org/presentationml/2006/main">
  <p:tag name="KSO_WM_BEAUTIFY_FLAG" val=""/>
  <p:tag name="KSO_WM_DIAGRAM_VIRTUALLY_FRAME" val="{&quot;height&quot;:324.65,&quot;left&quot;:329.75,&quot;top&quot;:108.9,&quot;width&quot;:529.1}"/>
</p:tagLst>
</file>

<file path=ppt/tags/tag46.xml><?xml version="1.0" encoding="utf-8"?>
<p:tagLst xmlns:p="http://schemas.openxmlformats.org/presentationml/2006/main">
  <p:tag name="KSO_WM_BEAUTIFY_FLAG" val=""/>
  <p:tag name="KSO_WM_DIAGRAM_VIRTUALLY_FRAME" val="{&quot;height&quot;:324.65,&quot;left&quot;:329.75,&quot;top&quot;:108.9,&quot;width&quot;:529.1}"/>
</p:tagLst>
</file>

<file path=ppt/tags/tag47.xml><?xml version="1.0" encoding="utf-8"?>
<p:tagLst xmlns:p="http://schemas.openxmlformats.org/presentationml/2006/main">
  <p:tag name="KSO_WM_BEAUTIFY_FLAG" val=""/>
  <p:tag name="KSO_WM_DIAGRAM_VIRTUALLY_FRAME" val="{&quot;height&quot;:324.65,&quot;left&quot;:329.75,&quot;top&quot;:108.9,&quot;width&quot;:529.1}"/>
</p:tagLst>
</file>

<file path=ppt/tags/tag48.xml><?xml version="1.0" encoding="utf-8"?>
<p:tagLst xmlns:p="http://schemas.openxmlformats.org/presentationml/2006/main">
  <p:tag name="KSO_WM_DIAGRAM_VIRTUALLY_FRAME" val="{&quot;height&quot;:324.65,&quot;left&quot;:329.75,&quot;top&quot;:108.9,&quot;width&quot;:529.1}"/>
</p:tagLst>
</file>

<file path=ppt/tags/tag49.xml><?xml version="1.0" encoding="utf-8"?>
<p:tagLst xmlns:p="http://schemas.openxmlformats.org/presentationml/2006/main">
  <p:tag name="KSO_WM_BEAUTIFY_FLAG" val=""/>
  <p:tag name="KSO_WM_DIAGRAM_VIRTUALLY_FRAME" val="{&quot;height&quot;:324.65,&quot;left&quot;:329.75,&quot;top&quot;:108.9,&quot;width&quot;:529.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 name="KSO_WM_DIAGRAM_VIRTUALLY_FRAME" val="{&quot;height&quot;:324.65,&quot;left&quot;:329.75,&quot;top&quot;:108.9,&quot;width&quot;:529.1}"/>
</p:tagLst>
</file>

<file path=ppt/tags/tag51.xml><?xml version="1.0" encoding="utf-8"?>
<p:tagLst xmlns:p="http://schemas.openxmlformats.org/presentationml/2006/main">
  <p:tag name="KSO_WM_BEAUTIFY_FLAG" val=""/>
  <p:tag name="KSO_WM_DIAGRAM_VIRTUALLY_FRAME" val="{&quot;height&quot;:324.65,&quot;left&quot;:329.75,&quot;top&quot;:108.9,&quot;width&quot;:529.1}"/>
</p:tagLst>
</file>

<file path=ppt/tags/tag52.xml><?xml version="1.0" encoding="utf-8"?>
<p:tagLst xmlns:p="http://schemas.openxmlformats.org/presentationml/2006/main">
  <p:tag name="KSO_WM_DIAGRAM_VIRTUALLY_FRAME" val="{&quot;height&quot;:324.65,&quot;left&quot;:329.75,&quot;top&quot;:108.9,&quot;width&quot;:529.1}"/>
</p:tagLst>
</file>

<file path=ppt/tags/tag53.xml><?xml version="1.0" encoding="utf-8"?>
<p:tagLst xmlns:p="http://schemas.openxmlformats.org/presentationml/2006/main">
  <p:tag name="KSO_WM_BEAUTIFY_FLAG" val=""/>
  <p:tag name="KSO_WM_DIAGRAM_VIRTUALLY_FRAME" val="{&quot;height&quot;:324.65,&quot;left&quot;:329.75,&quot;top&quot;:108.9,&quot;width&quot;:529.1}"/>
</p:tagLst>
</file>

<file path=ppt/tags/tag54.xml><?xml version="1.0" encoding="utf-8"?>
<p:tagLst xmlns:p="http://schemas.openxmlformats.org/presentationml/2006/main">
  <p:tag name="KSO_WM_BEAUTIFY_FLAG" val=""/>
  <p:tag name="KSO_WM_DIAGRAM_VIRTUALLY_FRAME" val="{&quot;height&quot;:324.65,&quot;left&quot;:329.75,&quot;top&quot;:108.9,&quot;width&quot;:529.1}"/>
</p:tagLst>
</file>

<file path=ppt/tags/tag55.xml><?xml version="1.0" encoding="utf-8"?>
<p:tagLst xmlns:p="http://schemas.openxmlformats.org/presentationml/2006/main">
  <p:tag name="KSO_WM_BEAUTIFY_FLAG" val=""/>
  <p:tag name="KSO_WM_DIAGRAM_VIRTUALLY_FRAME" val="{&quot;height&quot;:324.65,&quot;left&quot;:329.75,&quot;top&quot;:108.9,&quot;width&quot;:529.1}"/>
</p:tagLst>
</file>

<file path=ppt/tags/tag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 name="KSO_WM_DIAGRAM_VIRTUALLY_FRAME" val="{&quot;height&quot;:324.65,&quot;left&quot;:329.75,&quot;top&quot;:108.9,&quot;width&quot;:519.35}"/>
</p:tagLst>
</file>

<file path=ppt/tags/tag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2.xml><?xml version="1.0" encoding="utf-8"?>
<p:tagLst xmlns:p="http://schemas.openxmlformats.org/presentationml/2006/main">
  <p:tag name="KSO_WM_BEAUTIFY_FLAG" val=""/>
  <p:tag name="KSO_WM_DIAGRAM_VIRTUALLY_FRAME" val="{&quot;height&quot;:324.65,&quot;left&quot;:329.75,&quot;top&quot;:108.9,&quot;width&quot;:519.35}"/>
</p:tagLst>
</file>

<file path=ppt/tags/tag6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7.xml><?xml version="1.0" encoding="utf-8"?>
<p:tagLst xmlns:p="http://schemas.openxmlformats.org/presentationml/2006/main">
  <p:tag name="KSO_WM_UNIT_COLOR_SCHEME_SHAPE_ID" val="16"/>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20194755_1*i*1"/>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8.xml><?xml version="1.0" encoding="utf-8"?>
<p:tagLst xmlns:p="http://schemas.openxmlformats.org/presentationml/2006/main">
  <p:tag name="KSO_WM_UNIT_COLOR_SCHEME_SHAPE_ID" val="17"/>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2"/>
  <p:tag name="KSO_WM_UNIT_ID" val="diagram20194755_1*i*2"/>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69.xml><?xml version="1.0" encoding="utf-8"?>
<p:tagLst xmlns:p="http://schemas.openxmlformats.org/presentationml/2006/main">
  <p:tag name="KSO_WM_UNIT_COLOR_SCHEME_SHAPE_ID" val="35"/>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4755_1*i*5"/>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COLOR_SCHEME_SHAPE_ID" val="14"/>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6"/>
  <p:tag name="KSO_WM_UNIT_ID" val="diagram20194755_1*i*6"/>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1.xml><?xml version="1.0" encoding="utf-8"?>
<p:tagLst xmlns:p="http://schemas.openxmlformats.org/presentationml/2006/main">
  <p:tag name="KSO_WM_UNIT_COLOR_SCHEME_SHAPE_ID" val="15"/>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4"/>
  <p:tag name="KSO_WM_UNIT_ID" val="diagram20194755_1*i*4"/>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2.xml><?xml version="1.0" encoding="utf-8"?>
<p:tagLst xmlns:p="http://schemas.openxmlformats.org/presentationml/2006/main">
  <p:tag name="KSO_WM_UNIT_COLOR_SCHEME_SHAPE_ID" val="12"/>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3"/>
  <p:tag name="KSO_WM_UNIT_ID" val="diagram20194755_1*i*3"/>
  <p:tag name="KSO_WM_TEMPLATE_CATEGORY" val="diagram"/>
  <p:tag name="KSO_WM_TEMPLATE_INDEX" val="20194755"/>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3.xml><?xml version="1.0" encoding="utf-8"?>
<p:tagLst xmlns:p="http://schemas.openxmlformats.org/presentationml/2006/main">
  <p:tag name="KSO_WM_UNIT_COLOR_SCHEME_SHAPE_ID" val="13"/>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7"/>
  <p:tag name="KSO_WM_UNIT_ID" val="diagram20194755_1*i*7"/>
  <p:tag name="KSO_WM_TEMPLATE_CATEGORY" val="diagram"/>
  <p:tag name="KSO_WM_TEMPLATE_INDEX" val="20194755"/>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4.xml><?xml version="1.0" encoding="utf-8"?>
<p:tagLst xmlns:p="http://schemas.openxmlformats.org/presentationml/2006/main">
  <p:tag name="KSO_WM_UNIT_TEXT_PART_ID_V2" val="d-4-2"/>
  <p:tag name="KSO_WM_UNIT_COLOR_SCHEME_SHAPE_ID" val="2"/>
  <p:tag name="KSO_WM_UNIT_COLOR_SCHEME_PARENT_PAGE" val="0_1"/>
  <p:tag name="KSO_WM_UNIT_SUBTYPE" val="a"/>
  <p:tag name="KSO_WM_UNIT_PRESET_TEXT" val="单击此处添加小标题：&#13;点击此处添加正文，文字是您思想的提炼，为了最终演示发布的良好效果，请尽量言简意赅的阐述观点；根据需要可酌情增减文字，以便观者可以准确理解您所传达的信息。您的正文已经简明扼要，字字珠玑，但信息却千丝万缕、错综复杂，需要用更多的文字来表述；但请您尽可能提炼思想的精髓，恰如其分的表达观点，往往可以事半功倍。&#13;我们为您  标注了最  适合的位  置您输入  的文字到  这里时就  是最佳视&#13;为了能让  您有更直  观的字数  感受并进  一步方便    &#13;单击此处添加小标题：&#13;点击此处添加正文，文字是您思想的提炼，为了最终演示发布的良好效果，请尽量言简意赅。"/>
  <p:tag name="KSO_WM_UNIT_NOCLEAR" val="1"/>
  <p:tag name="KSO_WM_UNIT_VALUE" val="468"/>
  <p:tag name="KSO_WM_UNIT_HIGHLIGHT" val="0"/>
  <p:tag name="KSO_WM_UNIT_COMPATIBLE" val="0"/>
  <p:tag name="KSO_WM_UNIT_DIAGRAM_ISNUMVISUAL" val="0"/>
  <p:tag name="KSO_WM_UNIT_DIAGRAM_ISREFERUNIT" val="0"/>
  <p:tag name="KSO_WM_UNIT_TYPE" val="f"/>
  <p:tag name="KSO_WM_UNIT_INDEX" val="1"/>
  <p:tag name="KSO_WM_UNIT_ID" val="diagram20194755_1*f*1"/>
  <p:tag name="KSO_WM_TEMPLATE_CATEGORY" val="diagram"/>
  <p:tag name="KSO_WM_TEMPLATE_INDEX" val="2019475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75.xml><?xml version="1.0" encoding="utf-8"?>
<p:tagLst xmlns:p="http://schemas.openxmlformats.org/presentationml/2006/main">
  <p:tag name="KSO_WM_BEAUTIFY_FLAG" val=""/>
  <p:tag name="KSO_WM_DIAGRAM_VIRTUALLY_FRAME" val="{&quot;height&quot;:324.65,&quot;left&quot;:329.75,&quot;top&quot;:108.9,&quot;width&quot;:519.35}"/>
</p:tagLst>
</file>

<file path=ppt/tags/tag76.xml><?xml version="1.0" encoding="utf-8"?>
<p:tagLst xmlns:p="http://schemas.openxmlformats.org/presentationml/2006/main">
  <p:tag name="KSO_WM_BEAUTIFY_FLAG" val="#wm#"/>
  <p:tag name="KSO_WM_TEMPLATE_CATEGORY" val="diagram"/>
  <p:tag name="KSO_WM_TEMPLATE_INDEX" val="20194755"/>
  <p:tag name="KSO_WM_SPECIAL_SOURCE" val="bdnull"/>
  <p:tag name="KSO_WM_SLIDE_COLORSCHEME_VERSION" val="3.2"/>
  <p:tag name="KSO_WM_SLIDE_ID" val="diagram2019475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458"/>
  <p:tag name="KSO_WM_SLIDE_POSITION" val="26*50"/>
  <p:tag name="KSO_WM_TAG_VERSION" val="1.0"/>
  <p:tag name="KSO_WM_SLIDE_LAYOUT" val="a_f"/>
  <p:tag name="KSO_WM_SLIDE_LAYOUT_CNT" val="1_1"/>
</p:tagLst>
</file>

<file path=ppt/tags/tag77.xml><?xml version="1.0" encoding="utf-8"?>
<p:tagLst xmlns:p="http://schemas.openxmlformats.org/presentationml/2006/main">
  <p:tag name="KSO_WM_UNIT_COLOR_SCHEME_SHAPE_ID" val="35"/>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4755_1*i*5"/>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8.xml><?xml version="1.0" encoding="utf-8"?>
<p:tagLst xmlns:p="http://schemas.openxmlformats.org/presentationml/2006/main">
  <p:tag name="KSO_WM_BEAUTIFY_FLAG" val=""/>
  <p:tag name="KSO_WM_DIAGRAM_VIRTUALLY_FRAME" val="{&quot;height&quot;:324.65,&quot;left&quot;:329.75,&quot;top&quot;:108.9,&quot;width&quot;:519.35}"/>
</p:tagLst>
</file>

<file path=ppt/tags/tag79.xml><?xml version="1.0" encoding="utf-8"?>
<p:tagLst xmlns:p="http://schemas.openxmlformats.org/presentationml/2006/main">
  <p:tag name="KSO_WM_BEAUTIFY_FLAG" val="#wm#"/>
  <p:tag name="KSO_WM_TEMPLATE_CATEGORY" val="diagram"/>
  <p:tag name="KSO_WM_TEMPLATE_INDEX" val="20194755"/>
  <p:tag name="KSO_WM_SPECIAL_SOURCE" val="bdnull"/>
  <p:tag name="KSO_WM_SLIDE_COLORSCHEME_VERSION" val="3.2"/>
  <p:tag name="KSO_WM_SLIDE_ID" val="diagram2019475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458"/>
  <p:tag name="KSO_WM_SLIDE_POSITION" val="26*50"/>
  <p:tag name="KSO_WM_TAG_VERSION" val="1.0"/>
  <p:tag name="KSO_WM_SLIDE_LAYOUT" val="a_f"/>
  <p:tag name="KSO_WM_SLIDE_LAYOUT_CNT" val="1_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COLOR_SCHEME_SHAPE_ID" val="16"/>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20194755_1*i*1"/>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81.xml><?xml version="1.0" encoding="utf-8"?>
<p:tagLst xmlns:p="http://schemas.openxmlformats.org/presentationml/2006/main">
  <p:tag name="KSO_WM_UNIT_COLOR_SCHEME_SHAPE_ID" val="17"/>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2"/>
  <p:tag name="KSO_WM_UNIT_ID" val="diagram20194755_1*i*2"/>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82.xml><?xml version="1.0" encoding="utf-8"?>
<p:tagLst xmlns:p="http://schemas.openxmlformats.org/presentationml/2006/main">
  <p:tag name="KSO_WM_UNIT_COLOR_SCHEME_SHAPE_ID" val="35"/>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4755_1*i*5"/>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xml><?xml version="1.0" encoding="utf-8"?>
<p:tagLst xmlns:p="http://schemas.openxmlformats.org/presentationml/2006/main">
  <p:tag name="KSO_WM_UNIT_TEXT_PART_ID_V2" val="d-4-2"/>
  <p:tag name="KSO_WM_UNIT_COLOR_SCHEME_SHAPE_ID" val="2"/>
  <p:tag name="KSO_WM_UNIT_COLOR_SCHEME_PARENT_PAGE" val="0_1"/>
  <p:tag name="KSO_WM_UNIT_SUBTYPE" val="a"/>
  <p:tag name="KSO_WM_UNIT_PRESET_TEXT" val="单击此处添加小标题：&#13;点击此处添加正文，文字是您思想的提炼，为了最终演示发布的良好效果，请尽量言简意赅的阐述观点；根据需要可酌情增减文字，以便观者可以准确理解您所传达的信息。您的正文已经简明扼要，字字珠玑，但信息却千丝万缕、错综复杂，需要用更多的文字来表述；但请您尽可能提炼思想的精髓，恰如其分的表达观点，往往可以事半功倍。&#13;我们为您  标注了最  适合的位  置您输入  的文字到  这里时就  是最佳视&#13;为了能让  您有更直  观的字数  感受并进  一步方便    &#13;单击此处添加小标题：&#13;点击此处添加正文，文字是您思想的提炼，为了最终演示发布的良好效果，请尽量言简意赅。"/>
  <p:tag name="KSO_WM_UNIT_NOCLEAR" val="1"/>
  <p:tag name="KSO_WM_UNIT_VALUE" val="468"/>
  <p:tag name="KSO_WM_UNIT_HIGHLIGHT" val="0"/>
  <p:tag name="KSO_WM_UNIT_COMPATIBLE" val="0"/>
  <p:tag name="KSO_WM_UNIT_DIAGRAM_ISNUMVISUAL" val="0"/>
  <p:tag name="KSO_WM_UNIT_DIAGRAM_ISREFERUNIT" val="0"/>
  <p:tag name="KSO_WM_UNIT_TYPE" val="f"/>
  <p:tag name="KSO_WM_UNIT_INDEX" val="1"/>
  <p:tag name="KSO_WM_UNIT_ID" val="diagram20194755_1*f*1"/>
  <p:tag name="KSO_WM_TEMPLATE_CATEGORY" val="diagram"/>
  <p:tag name="KSO_WM_TEMPLATE_INDEX" val="2019475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84.xml><?xml version="1.0" encoding="utf-8"?>
<p:tagLst xmlns:p="http://schemas.openxmlformats.org/presentationml/2006/main">
  <p:tag name="KSO_WM_BEAUTIFY_FLAG" val=""/>
  <p:tag name="KSO_WM_DIAGRAM_VIRTUALLY_FRAME" val="{&quot;height&quot;:324.65,&quot;left&quot;:329.75,&quot;top&quot;:108.9,&quot;width&quot;:519.35}"/>
</p:tagLst>
</file>

<file path=ppt/tags/tag85.xml><?xml version="1.0" encoding="utf-8"?>
<p:tagLst xmlns:p="http://schemas.openxmlformats.org/presentationml/2006/main">
  <p:tag name="KSO_WM_BEAUTIFY_FLAG" val="#wm#"/>
  <p:tag name="KSO_WM_TEMPLATE_CATEGORY" val="diagram"/>
  <p:tag name="KSO_WM_TEMPLATE_INDEX" val="20194755"/>
  <p:tag name="KSO_WM_SPECIAL_SOURCE" val="bdnull"/>
  <p:tag name="KSO_WM_SLIDE_COLORSCHEME_VERSION" val="3.2"/>
  <p:tag name="KSO_WM_SLIDE_ID" val="diagram2019475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458"/>
  <p:tag name="KSO_WM_SLIDE_POSITION" val="26*50"/>
  <p:tag name="KSO_WM_TAG_VERSION" val="1.0"/>
  <p:tag name="KSO_WM_SLIDE_LAYOUT" val="a_f"/>
  <p:tag name="KSO_WM_SLIDE_LAYOUT_CNT" val="1_1"/>
</p:tagLst>
</file>

<file path=ppt/tags/tag86.xml><?xml version="1.0" encoding="utf-8"?>
<p:tagLst xmlns:p="http://schemas.openxmlformats.org/presentationml/2006/main">
  <p:tag name="KSO_WM_UNIT_COLOR_SCHEME_SHAPE_ID" val="35"/>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4755_1*i*5"/>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7.xml><?xml version="1.0" encoding="utf-8"?>
<p:tagLst xmlns:p="http://schemas.openxmlformats.org/presentationml/2006/main">
  <p:tag name="KSO_WM_BEAUTIFY_FLAG" val=""/>
  <p:tag name="KSO_WM_DIAGRAM_VIRTUALLY_FRAME" val="{&quot;height&quot;:324.65,&quot;left&quot;:329.75,&quot;top&quot;:108.9,&quot;width&quot;:519.35}"/>
</p:tagLst>
</file>

<file path=ppt/tags/tag88.xml><?xml version="1.0" encoding="utf-8"?>
<p:tagLst xmlns:p="http://schemas.openxmlformats.org/presentationml/2006/main">
  <p:tag name="KSO_WM_BEAUTIFY_FLAG" val="#wm#"/>
  <p:tag name="KSO_WM_TEMPLATE_CATEGORY" val="diagram"/>
  <p:tag name="KSO_WM_TEMPLATE_INDEX" val="20194755"/>
  <p:tag name="KSO_WM_SPECIAL_SOURCE" val="bdnull"/>
  <p:tag name="KSO_WM_SLIDE_COLORSCHEME_VERSION" val="3.2"/>
  <p:tag name="KSO_WM_SLIDE_ID" val="diagram2019475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458"/>
  <p:tag name="KSO_WM_SLIDE_POSITION" val="26*50"/>
  <p:tag name="KSO_WM_TAG_VERSION" val="1.0"/>
  <p:tag name="KSO_WM_SLIDE_LAYOUT" val="a_f"/>
  <p:tag name="KSO_WM_SLIDE_LAYOUT_CNT" val="1_1"/>
</p:tagLst>
</file>

<file path=ppt/tags/tag89.xml><?xml version="1.0" encoding="utf-8"?>
<p:tagLst xmlns:p="http://schemas.openxmlformats.org/presentationml/2006/main">
  <p:tag name="KSO_WM_UNIT_COLOR_SCHEME_SHAPE_ID" val="16"/>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20194755_1*i*1"/>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COLOR_SCHEME_SHAPE_ID" val="17"/>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2"/>
  <p:tag name="KSO_WM_UNIT_ID" val="diagram20194755_1*i*2"/>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91.xml><?xml version="1.0" encoding="utf-8"?>
<p:tagLst xmlns:p="http://schemas.openxmlformats.org/presentationml/2006/main">
  <p:tag name="KSO_WM_UNIT_COLOR_SCHEME_SHAPE_ID" val="35"/>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20194755_1*i*5"/>
  <p:tag name="KSO_WM_TEMPLATE_CATEGORY" val="diagram"/>
  <p:tag name="KSO_WM_TEMPLATE_INDEX" val="2019475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xml><?xml version="1.0" encoding="utf-8"?>
<p:tagLst xmlns:p="http://schemas.openxmlformats.org/presentationml/2006/main">
  <p:tag name="KSO_WM_UNIT_TEXT_PART_ID_V2" val="d-4-2"/>
  <p:tag name="KSO_WM_UNIT_COLOR_SCHEME_SHAPE_ID" val="2"/>
  <p:tag name="KSO_WM_UNIT_COLOR_SCHEME_PARENT_PAGE" val="0_1"/>
  <p:tag name="KSO_WM_UNIT_SUBTYPE" val="a"/>
  <p:tag name="KSO_WM_UNIT_PRESET_TEXT" val="单击此处添加小标题：&#13;点击此处添加正文，文字是您思想的提炼，为了最终演示发布的良好效果，请尽量言简意赅的阐述观点；根据需要可酌情增减文字，以便观者可以准确理解您所传达的信息。您的正文已经简明扼要，字字珠玑，但信息却千丝万缕、错综复杂，需要用更多的文字来表述；但请您尽可能提炼思想的精髓，恰如其分的表达观点，往往可以事半功倍。&#13;我们为您  标注了最  适合的位  置您输入  的文字到  这里时就  是最佳视&#13;为了能让  您有更直  观的字数  感受并进  一步方便    &#13;单击此处添加小标题：&#13;点击此处添加正文，文字是您思想的提炼，为了最终演示发布的良好效果，请尽量言简意赅。"/>
  <p:tag name="KSO_WM_UNIT_NOCLEAR" val="1"/>
  <p:tag name="KSO_WM_UNIT_VALUE" val="468"/>
  <p:tag name="KSO_WM_UNIT_HIGHLIGHT" val="0"/>
  <p:tag name="KSO_WM_UNIT_COMPATIBLE" val="0"/>
  <p:tag name="KSO_WM_UNIT_DIAGRAM_ISNUMVISUAL" val="0"/>
  <p:tag name="KSO_WM_UNIT_DIAGRAM_ISREFERUNIT" val="0"/>
  <p:tag name="KSO_WM_UNIT_TYPE" val="f"/>
  <p:tag name="KSO_WM_UNIT_INDEX" val="1"/>
  <p:tag name="KSO_WM_UNIT_ID" val="diagram20194755_1*f*1"/>
  <p:tag name="KSO_WM_TEMPLATE_CATEGORY" val="diagram"/>
  <p:tag name="KSO_WM_TEMPLATE_INDEX" val="2019475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93.xml><?xml version="1.0" encoding="utf-8"?>
<p:tagLst xmlns:p="http://schemas.openxmlformats.org/presentationml/2006/main">
  <p:tag name="KSO_WM_BEAUTIFY_FLAG" val=""/>
  <p:tag name="KSO_WM_DIAGRAM_VIRTUALLY_FRAME" val="{&quot;height&quot;:324.65,&quot;left&quot;:329.75,&quot;top&quot;:108.9,&quot;width&quot;:519.35}"/>
</p:tagLst>
</file>

<file path=ppt/tags/tag94.xml><?xml version="1.0" encoding="utf-8"?>
<p:tagLst xmlns:p="http://schemas.openxmlformats.org/presentationml/2006/main">
  <p:tag name="KSO_WM_BEAUTIFY_FLAG" val="#wm#"/>
  <p:tag name="KSO_WM_TEMPLATE_CATEGORY" val="diagram"/>
  <p:tag name="KSO_WM_TEMPLATE_INDEX" val="20194755"/>
  <p:tag name="KSO_WM_SPECIAL_SOURCE" val="bdnull"/>
  <p:tag name="KSO_WM_SLIDE_COLORSCHEME_VERSION" val="3.2"/>
  <p:tag name="KSO_WM_SLIDE_ID" val="diagram2019475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458"/>
  <p:tag name="KSO_WM_SLIDE_POSITION" val="26*50"/>
  <p:tag name="KSO_WM_TAG_VERSION" val="1.0"/>
  <p:tag name="KSO_WM_SLIDE_LAYOUT" val="a_f"/>
  <p:tag name="KSO_WM_SLIDE_LAYOUT_CNT" val="1_1"/>
</p:tagLst>
</file>

<file path=ppt/tags/tag95.xml><?xml version="1.0" encoding="utf-8"?>
<p:tagLst xmlns:p="http://schemas.openxmlformats.org/presentationml/2006/main">
  <p:tag name="KSO_WM_BEAUTIFY_FLAG" val=""/>
  <p:tag name="KSO_WM_DIAGRAM_VIRTUALLY_FRAME" val="{&quot;height&quot;:324.65,&quot;left&quot;:329.75,&quot;top&quot;:108.9,&quot;width&quot;:519.35}"/>
</p:tagLst>
</file>

<file path=ppt/tags/tag9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5620</Words>
  <Application>WPS 演示</Application>
  <PresentationFormat>宽屏</PresentationFormat>
  <Paragraphs>197</Paragraphs>
  <Slides>31</Slides>
  <Notes>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31</vt:i4>
      </vt:variant>
    </vt:vector>
  </HeadingPairs>
  <TitlesOfParts>
    <vt:vector size="49" baseType="lpstr">
      <vt:lpstr>Arial</vt:lpstr>
      <vt:lpstr>宋体</vt:lpstr>
      <vt:lpstr>Wingdings</vt:lpstr>
      <vt:lpstr>微软雅黑</vt:lpstr>
      <vt:lpstr>Wingdings</vt:lpstr>
      <vt:lpstr>黑体</vt:lpstr>
      <vt:lpstr>思源黑体 CN Light</vt:lpstr>
      <vt:lpstr>思源黑体 CN Bold</vt:lpstr>
      <vt:lpstr>思源黑体 CN Medium</vt:lpstr>
      <vt:lpstr>思源黑体 Medium</vt:lpstr>
      <vt:lpstr>思源黑体 CN Normal</vt:lpstr>
      <vt:lpstr>WPS-Bullets</vt:lpstr>
      <vt:lpstr>Segoe Print</vt:lpstr>
      <vt:lpstr>Arial Unicode MS</vt:lpstr>
      <vt:lpstr>Calibri</vt:lpstr>
      <vt:lpstr>Helvetica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宓睿</cp:lastModifiedBy>
  <cp:revision>300</cp:revision>
  <dcterms:created xsi:type="dcterms:W3CDTF">2022-12-31T05:43:00Z</dcterms:created>
  <dcterms:modified xsi:type="dcterms:W3CDTF">2025-11-28T06:45:01Z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89B7A6AACA724488BFD11EBF50377424_13</vt:lpwstr>
  </property>
</Properties>
</file>