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0" r:id="rId3"/>
    <p:sldId id="321" r:id="rId5"/>
    <p:sldId id="387" r:id="rId6"/>
    <p:sldId id="391" r:id="rId7"/>
    <p:sldId id="392" r:id="rId8"/>
    <p:sldId id="412" r:id="rId9"/>
    <p:sldId id="394" r:id="rId10"/>
    <p:sldId id="337" r:id="rId11"/>
    <p:sldId id="411" r:id="rId12"/>
    <p:sldId id="423" r:id="rId13"/>
    <p:sldId id="384" r:id="rId14"/>
    <p:sldId id="322" r:id="rId15"/>
    <p:sldId id="413" r:id="rId16"/>
    <p:sldId id="418" r:id="rId17"/>
    <p:sldId id="416" r:id="rId18"/>
    <p:sldId id="417" r:id="rId19"/>
    <p:sldId id="415" r:id="rId20"/>
    <p:sldId id="338" r:id="rId21"/>
    <p:sldId id="398" r:id="rId22"/>
    <p:sldId id="422" r:id="rId23"/>
    <p:sldId id="401" r:id="rId24"/>
    <p:sldId id="409" r:id="rId25"/>
    <p:sldId id="419" r:id="rId26"/>
    <p:sldId id="327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77E9CF2-EE90-483D-A4EF-A8963C2996F4}" styleName="???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B2A4D942-4347-43C4-AC9D-2686EAE93D57}" styleName="???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6C8283E7-ABE9-49F8-83E5-0C91CEFED6DA}" styleName="???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A807DD16-57AB-4964-9848-6623798E0C5E}" styleName="???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94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3.xml"/><Relationship Id="rId7" Type="http://schemas.openxmlformats.org/officeDocument/2006/relationships/image" Target="../media/image9.png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4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63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Relationship Id="rId3" Type="http://schemas.openxmlformats.org/officeDocument/2006/relationships/image" Target="../media/image25.png"/><Relationship Id="rId2" Type="http://schemas.openxmlformats.org/officeDocument/2006/relationships/tags" Target="../tags/tag65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7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72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image" Target="../media/image30.png"/><Relationship Id="rId2" Type="http://schemas.openxmlformats.org/officeDocument/2006/relationships/tags" Target="../tags/tag74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image" Target="../media/image31.png"/><Relationship Id="rId2" Type="http://schemas.openxmlformats.org/officeDocument/2006/relationships/tags" Target="../tags/tag76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9.xml"/><Relationship Id="rId3" Type="http://schemas.openxmlformats.org/officeDocument/2006/relationships/image" Target="../media/image32.png"/><Relationship Id="rId2" Type="http://schemas.openxmlformats.org/officeDocument/2006/relationships/tags" Target="../tags/tag78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8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tags" Target="../tags/tag83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image" Target="../media/image11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0.xml"/><Relationship Id="rId2" Type="http://schemas.openxmlformats.org/officeDocument/2006/relationships/image" Target="../media/image10.png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6.xml"/><Relationship Id="rId3" Type="http://schemas.openxmlformats.org/officeDocument/2006/relationships/image" Target="../media/image36.png"/><Relationship Id="rId2" Type="http://schemas.openxmlformats.org/officeDocument/2006/relationships/tags" Target="../tags/tag85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8.xml"/><Relationship Id="rId3" Type="http://schemas.openxmlformats.org/officeDocument/2006/relationships/image" Target="../media/image37.png"/><Relationship Id="rId2" Type="http://schemas.openxmlformats.org/officeDocument/2006/relationships/tags" Target="../tags/tag87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0.xml"/><Relationship Id="rId3" Type="http://schemas.openxmlformats.org/officeDocument/2006/relationships/image" Target="../media/image38.png"/><Relationship Id="rId2" Type="http://schemas.openxmlformats.org/officeDocument/2006/relationships/tags" Target="../tags/tag89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2.xml"/><Relationship Id="rId3" Type="http://schemas.openxmlformats.org/officeDocument/2006/relationships/image" Target="../media/image39.png"/><Relationship Id="rId2" Type="http://schemas.openxmlformats.org/officeDocument/2006/relationships/tags" Target="../tags/tag91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3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46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48.xml"/><Relationship Id="rId6" Type="http://schemas.openxmlformats.org/officeDocument/2006/relationships/image" Target="../media/image17.png"/><Relationship Id="rId5" Type="http://schemas.openxmlformats.org/officeDocument/2006/relationships/tags" Target="../tags/tag47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0.xml"/><Relationship Id="rId5" Type="http://schemas.openxmlformats.org/officeDocument/2006/relationships/image" Target="../media/image20.png"/><Relationship Id="rId4" Type="http://schemas.openxmlformats.org/officeDocument/2006/relationships/tags" Target="../tags/tag4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image" Target="../media/image21.png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Relationship Id="rId3" Type="http://schemas.openxmlformats.org/officeDocument/2006/relationships/image" Target="../media/image22.png"/><Relationship Id="rId2" Type="http://schemas.openxmlformats.org/officeDocument/2006/relationships/tags" Target="../tags/tag61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无惧调整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布局跨年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震荡消化，未来可期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2975" y="5581650"/>
            <a:ext cx="10305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过去</a:t>
            </a:r>
            <a:r>
              <a:rPr lang="en-US" altLang="zh-CN" b="1" dirty="0" smtClean="0">
                <a:solidFill>
                  <a:schemeClr val="bg1"/>
                </a:solidFill>
              </a:rPr>
              <a:t>10</a:t>
            </a:r>
            <a:r>
              <a:rPr lang="zh-CN" altLang="en-US" b="1" dirty="0" smtClean="0">
                <a:solidFill>
                  <a:schemeClr val="bg1"/>
                </a:solidFill>
              </a:rPr>
              <a:t>年，</a:t>
            </a:r>
            <a:r>
              <a:rPr lang="en-US" altLang="zh-CN" b="1" dirty="0" smtClean="0">
                <a:solidFill>
                  <a:schemeClr val="bg1"/>
                </a:solidFill>
              </a:rPr>
              <a:t>A</a:t>
            </a:r>
            <a:r>
              <a:rPr lang="zh-CN" altLang="en-US" b="1" dirty="0" smtClean="0">
                <a:solidFill>
                  <a:schemeClr val="bg1"/>
                </a:solidFill>
              </a:rPr>
              <a:t>股四季度涨多跌少，</a:t>
            </a:r>
            <a:r>
              <a:rPr lang="en-US" altLang="zh-CN" b="1" dirty="0" smtClean="0">
                <a:solidFill>
                  <a:schemeClr val="bg1"/>
                </a:solidFill>
              </a:rPr>
              <a:t>6</a:t>
            </a:r>
            <a:r>
              <a:rPr lang="zh-CN" altLang="en-US" b="1" dirty="0" smtClean="0">
                <a:solidFill>
                  <a:schemeClr val="bg1"/>
                </a:solidFill>
              </a:rPr>
              <a:t>阳</a:t>
            </a:r>
            <a:r>
              <a:rPr lang="en-US" altLang="zh-CN" b="1" dirty="0" smtClean="0">
                <a:solidFill>
                  <a:schemeClr val="bg1"/>
                </a:solidFill>
              </a:rPr>
              <a:t>4</a:t>
            </a:r>
            <a:r>
              <a:rPr lang="zh-CN" altLang="en-US" b="1" dirty="0" smtClean="0">
                <a:solidFill>
                  <a:schemeClr val="bg1"/>
                </a:solidFill>
              </a:rPr>
              <a:t>阴，其中去年四季度假阴线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四季度</a:t>
            </a:r>
            <a:r>
              <a:rPr lang="en-US" altLang="zh-CN" b="1" dirty="0" smtClean="0">
                <a:solidFill>
                  <a:schemeClr val="bg1"/>
                </a:solidFill>
              </a:rPr>
              <a:t>2</a:t>
            </a:r>
            <a:r>
              <a:rPr lang="zh-CN" altLang="en-US" b="1" dirty="0" smtClean="0">
                <a:solidFill>
                  <a:schemeClr val="bg1"/>
                </a:solidFill>
              </a:rPr>
              <a:t>连阴之后，机会明显，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阴线出现在季线死叉区域，目前季线金叉区域，月线死叉震荡为主，调整波动的机会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19475"/>
            <a:ext cx="38100" cy="190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4970" y="699135"/>
            <a:ext cx="8861425" cy="48463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把握机遇，布局调整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2975" y="5581650"/>
            <a:ext cx="10305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 dirty="0" smtClean="0">
                <a:solidFill>
                  <a:schemeClr val="bg1"/>
                </a:solidFill>
              </a:rPr>
              <a:t>4</a:t>
            </a:r>
            <a:r>
              <a:rPr lang="zh-CN" altLang="en-US" b="1" dirty="0" smtClean="0">
                <a:solidFill>
                  <a:schemeClr val="bg1"/>
                </a:solidFill>
              </a:rPr>
              <a:t>月</a:t>
            </a:r>
            <a:r>
              <a:rPr lang="en-US" altLang="zh-CN" b="1" dirty="0" smtClean="0">
                <a:solidFill>
                  <a:schemeClr val="bg1"/>
                </a:solidFill>
              </a:rPr>
              <a:t>-11</a:t>
            </a:r>
            <a:r>
              <a:rPr lang="zh-CN" altLang="en-US" b="1" dirty="0" smtClean="0">
                <a:solidFill>
                  <a:schemeClr val="bg1"/>
                </a:solidFill>
              </a:rPr>
              <a:t>月，跌破熊线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历史上的平均股价的机会，现在是</a:t>
            </a:r>
            <a:r>
              <a:rPr lang="en-US" altLang="zh-CN" b="1" dirty="0" smtClean="0">
                <a:solidFill>
                  <a:schemeClr val="bg1"/>
                </a:solidFill>
              </a:rPr>
              <a:t>11</a:t>
            </a:r>
            <a:r>
              <a:rPr lang="zh-CN" altLang="en-US" b="1" dirty="0" smtClean="0">
                <a:solidFill>
                  <a:schemeClr val="bg1"/>
                </a:solidFill>
              </a:rPr>
              <a:t>月，</a:t>
            </a:r>
            <a:r>
              <a:rPr lang="zh-CN" b="1" dirty="0" smtClean="0">
                <a:solidFill>
                  <a:schemeClr val="bg1"/>
                </a:solidFill>
              </a:rPr>
              <a:t>调整之后，中短线上攻启动。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平均股价</a:t>
            </a:r>
            <a:r>
              <a:rPr lang="en-US" altLang="zh-CN" b="1" dirty="0" smtClean="0">
                <a:solidFill>
                  <a:schemeClr val="bg1"/>
                </a:solidFill>
              </a:rPr>
              <a:t>W</a:t>
            </a:r>
            <a:r>
              <a:rPr lang="zh-CN" altLang="en-US" b="1" dirty="0" smtClean="0">
                <a:solidFill>
                  <a:schemeClr val="bg1"/>
                </a:solidFill>
              </a:rPr>
              <a:t>颈线位，静待突破，</a:t>
            </a:r>
            <a:r>
              <a:rPr lang="zh-CN" b="1" dirty="0" smtClean="0">
                <a:solidFill>
                  <a:schemeClr val="bg1"/>
                </a:solidFill>
              </a:rPr>
              <a:t>把握双创中线启动的机会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5280" y="670560"/>
            <a:ext cx="8980170" cy="49110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红利走强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,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布局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四季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趋势波动，顺势前行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15" y="842645"/>
            <a:ext cx="9533255" cy="46462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117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，中特估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科特估双轮驱动，左手红利现金，右手科技创新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3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风格轮动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红利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占优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5260" y="5611495"/>
            <a:ext cx="9300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400" b="1" dirty="0" smtClean="0">
                <a:solidFill>
                  <a:schemeClr val="bg1"/>
                </a:solidFill>
              </a:rPr>
              <a:t>月线金叉初期：农业，石化，食品，医药，酒店，银行，保险。红利</a:t>
            </a:r>
            <a:r>
              <a:rPr lang="en-US" altLang="zh-CN" sz="1400" b="1" dirty="0" smtClean="0">
                <a:solidFill>
                  <a:schemeClr val="bg1"/>
                </a:solidFill>
              </a:rPr>
              <a:t>VS</a:t>
            </a:r>
            <a:r>
              <a:rPr lang="zh-CN" altLang="en-US" sz="1400" b="1" dirty="0" smtClean="0">
                <a:solidFill>
                  <a:schemeClr val="bg1"/>
                </a:solidFill>
              </a:rPr>
              <a:t>大消费</a:t>
            </a:r>
            <a:endParaRPr lang="zh-CN" sz="1400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400" b="1" dirty="0" smtClean="0">
                <a:solidFill>
                  <a:schemeClr val="bg1"/>
                </a:solidFill>
              </a:rPr>
              <a:t>周线金叉初期：黄金，军工，软件，传媒，通信，社服。主题：资源</a:t>
            </a:r>
            <a:r>
              <a:rPr lang="en-US" altLang="zh-CN" sz="1400" b="1" dirty="0" smtClean="0">
                <a:solidFill>
                  <a:schemeClr val="bg1"/>
                </a:solidFill>
              </a:rPr>
              <a:t>VSAI</a:t>
            </a:r>
            <a:r>
              <a:rPr lang="zh-CN" altLang="en-US" sz="1400" b="1" dirty="0" smtClean="0">
                <a:solidFill>
                  <a:schemeClr val="bg1"/>
                </a:solidFill>
              </a:rPr>
              <a:t>应用</a:t>
            </a:r>
            <a:r>
              <a:rPr lang="en-US" altLang="zh-CN" sz="1400" b="1" dirty="0" smtClean="0">
                <a:solidFill>
                  <a:schemeClr val="bg1"/>
                </a:solidFill>
              </a:rPr>
              <a:t>VS</a:t>
            </a:r>
            <a:r>
              <a:rPr lang="zh-CN" altLang="en-US" sz="1400" b="1" dirty="0" smtClean="0">
                <a:solidFill>
                  <a:schemeClr val="bg1"/>
                </a:solidFill>
              </a:rPr>
              <a:t>卫星通信</a:t>
            </a:r>
            <a:endParaRPr lang="zh-CN" altLang="en-US" sz="1400" b="1" dirty="0" smtClean="0">
              <a:solidFill>
                <a:schemeClr val="bg1"/>
              </a:solidFill>
            </a:endParaRPr>
          </a:p>
          <a:p>
            <a:pPr algn="ctr"/>
            <a:r>
              <a:rPr lang="zh-CN" sz="1400" b="1" dirty="0" smtClean="0">
                <a:solidFill>
                  <a:schemeClr val="bg1"/>
                </a:solidFill>
                <a:sym typeface="+mn-ea"/>
              </a:rPr>
              <a:t>月线捕捞季节选择原则：金叉初期</a:t>
            </a:r>
            <a:r>
              <a:rPr lang="en-US" altLang="zh-CN" sz="1400" b="1" dirty="0" smtClean="0">
                <a:solidFill>
                  <a:schemeClr val="bg1"/>
                </a:solidFill>
                <a:sym typeface="+mn-ea"/>
              </a:rPr>
              <a:t>----</a:t>
            </a:r>
            <a:r>
              <a:rPr lang="zh-CN" altLang="en-US" sz="1400" b="1" dirty="0" smtClean="0">
                <a:solidFill>
                  <a:schemeClr val="bg1"/>
                </a:solidFill>
                <a:sym typeface="+mn-ea"/>
              </a:rPr>
              <a:t>金叉区域</a:t>
            </a:r>
            <a:r>
              <a:rPr lang="en-US" altLang="zh-CN" sz="1400" b="1" dirty="0" smtClean="0">
                <a:solidFill>
                  <a:schemeClr val="bg1"/>
                </a:solidFill>
                <a:sym typeface="+mn-ea"/>
              </a:rPr>
              <a:t>----</a:t>
            </a:r>
            <a:r>
              <a:rPr lang="zh-CN" altLang="en-US" sz="1400" b="1" dirty="0" smtClean="0">
                <a:solidFill>
                  <a:schemeClr val="bg1"/>
                </a:solidFill>
                <a:sym typeface="+mn-ea"/>
              </a:rPr>
              <a:t>金叉末端</a:t>
            </a:r>
            <a:r>
              <a:rPr lang="en-US" altLang="zh-CN" sz="1400" b="1" dirty="0" smtClean="0">
                <a:solidFill>
                  <a:schemeClr val="bg1"/>
                </a:solidFill>
                <a:sym typeface="+mn-ea"/>
              </a:rPr>
              <a:t>----</a:t>
            </a:r>
            <a:r>
              <a:rPr lang="zh-CN" altLang="en-US" sz="1400" b="1" dirty="0" smtClean="0">
                <a:solidFill>
                  <a:schemeClr val="bg1"/>
                </a:solidFill>
                <a:sym typeface="+mn-ea"/>
              </a:rPr>
              <a:t>死叉末端</a:t>
            </a:r>
            <a:endParaRPr lang="zh-CN" altLang="en-US" sz="1400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sym typeface="+mn-ea"/>
              </a:rPr>
              <a:t>初期播种，中期施肥，末端收获，越靠近越短线</a:t>
            </a:r>
            <a:endParaRPr lang="zh-CN" altLang="en-US" sz="1400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5260" y="651510"/>
            <a:ext cx="9068435" cy="49599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345" y="1548765"/>
            <a:ext cx="7299960" cy="15017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505" y="2320290"/>
            <a:ext cx="5632450" cy="30587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5216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305" y="741680"/>
            <a:ext cx="9344025" cy="51104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293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控盘增加，突破平台，关注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3335" y="737235"/>
            <a:ext cx="9360535" cy="51193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2899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控盘</a:t>
            </a:r>
            <a:r>
              <a:rPr lang="zh-CN" altLang="en-US" dirty="0" smtClean="0">
                <a:solidFill>
                  <a:schemeClr val="bg1"/>
                </a:solidFill>
              </a:rPr>
              <a:t>增加</a:t>
            </a:r>
            <a:r>
              <a:rPr lang="zh-CN" altLang="en-US" dirty="0" smtClean="0">
                <a:solidFill>
                  <a:schemeClr val="bg1"/>
                </a:solidFill>
              </a:rPr>
              <a:t>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9365" y="694690"/>
            <a:ext cx="9653905" cy="52800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十五五初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,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跨年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十五五初，主题本质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政策主题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事件主题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产业主题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政策主题长期资金为主，事件主题游资为主，产业主题机构为主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新兴产业大于未来产业，未来产业关注落地程度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5118" b="6349"/>
          <a:stretch>
            <a:fillRect/>
          </a:stretch>
        </p:blipFill>
        <p:spPr>
          <a:xfrm>
            <a:off x="347345" y="985520"/>
            <a:ext cx="2307590" cy="4397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t="5249" b="6361"/>
          <a:stretch>
            <a:fillRect/>
          </a:stretch>
        </p:blipFill>
        <p:spPr>
          <a:xfrm>
            <a:off x="2748915" y="991870"/>
            <a:ext cx="2316480" cy="4407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75" y="985520"/>
            <a:ext cx="6791960" cy="4414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明晰本质，紧跟机构</a:t>
              </a:r>
              <a:endPara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调整机遇，指数空间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红利走强，布局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四季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16"/>
            </p:custDataLst>
          </p:nvPr>
        </p:nvGrpSpPr>
        <p:grpSpPr>
          <a:xfrm>
            <a:off x="4187825" y="4796155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十五五初，主题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跨年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跟随节奏，关注主题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2231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周线金叉区域，主题开始持续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产业规模，梯队完整，才会反复炒作，消费，周期，通信，</a:t>
            </a:r>
            <a:r>
              <a:rPr lang="en-US" altLang="zh-CN" dirty="0" smtClean="0">
                <a:solidFill>
                  <a:schemeClr val="bg1"/>
                </a:solidFill>
              </a:rPr>
              <a:t>AI</a:t>
            </a:r>
            <a:r>
              <a:rPr lang="zh-CN" dirty="0" smtClean="0">
                <a:solidFill>
                  <a:schemeClr val="bg1"/>
                </a:solidFill>
              </a:rPr>
              <a:t>轮动炒作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5415" y="702310"/>
            <a:ext cx="9361805" cy="51200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8708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日线捕捞金叉区域</a:t>
            </a:r>
            <a:r>
              <a:rPr lang="zh-CN" altLang="en-US" dirty="0" smtClean="0">
                <a:solidFill>
                  <a:schemeClr val="bg1"/>
                </a:solidFill>
              </a:rPr>
              <a:t>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8745" y="689610"/>
            <a:ext cx="9438005" cy="51619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966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日线控盘增加</a:t>
            </a:r>
            <a:r>
              <a:rPr lang="zh-CN" altLang="en-US" dirty="0" smtClean="0">
                <a:solidFill>
                  <a:schemeClr val="bg1"/>
                </a:solidFill>
              </a:rPr>
              <a:t>，死叉区域</a:t>
            </a:r>
            <a:r>
              <a:rPr lang="zh-CN" dirty="0" smtClean="0">
                <a:solidFill>
                  <a:schemeClr val="bg1"/>
                </a:solidFill>
              </a:rPr>
              <a:t>，静待熊线下次上移</a:t>
            </a:r>
            <a:r>
              <a:rPr lang="zh-CN" altLang="en-US" dirty="0" smtClean="0">
                <a:solidFill>
                  <a:schemeClr val="bg1"/>
                </a:solidFill>
              </a:rPr>
              <a:t>的机会，注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6670" y="721995"/>
            <a:ext cx="9461500" cy="51746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4771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日线捕捞季节</a:t>
            </a:r>
            <a:r>
              <a:rPr lang="zh-CN" altLang="en-US" dirty="0" smtClean="0">
                <a:solidFill>
                  <a:schemeClr val="bg1"/>
                </a:solidFill>
              </a:rPr>
              <a:t>金叉</a:t>
            </a:r>
            <a:r>
              <a:rPr lang="zh-CN" altLang="en-US" dirty="0" smtClean="0">
                <a:solidFill>
                  <a:schemeClr val="bg1"/>
                </a:solidFill>
              </a:rPr>
              <a:t>区域，关注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94460" y="705485"/>
            <a:ext cx="9402445" cy="51422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明晰本质，紧跟机构</a:t>
            </a:r>
            <a:endParaRPr lang="zh-CN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政策向好，中长入市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20515" y="4787265"/>
            <a:ext cx="775525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余年第一次，投资融资并重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稳股市，稳消费，稳预期，巩固向好势头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引导中长期资金入市，稳定指数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明确本质：政策行情，指数行情，中长期行情，机构行情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9240" y="737235"/>
            <a:ext cx="3819525" cy="5498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515" y="737235"/>
            <a:ext cx="7755890" cy="37763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汇金增持，中长向好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84136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汇金持续增持，宽基成为核心方向，长期稳定市场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机构投资者主导行情，资金推动轮，指数托底，题材轮动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6225" y="784860"/>
            <a:ext cx="7593965" cy="5009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901305" y="3462020"/>
            <a:ext cx="3862705" cy="2331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/>
          <p:nvPr/>
        </p:nvPicPr>
        <p:blipFill>
          <a:blip r:embed="rId4"/>
          <a:stretch>
            <a:fillRect/>
          </a:stretch>
        </p:blipFill>
        <p:spPr>
          <a:xfrm>
            <a:off x="7901305" y="784860"/>
            <a:ext cx="3862705" cy="2629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 userDrawn="1">
            <p:custDataLst>
              <p:tags r:id="rId5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305" y="784860"/>
            <a:ext cx="3879215" cy="26295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</a:t>
            </a:r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历史机遇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8585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上证指数捕捞季节年，季金叉区域，季线</a:t>
            </a:r>
            <a:r>
              <a:rPr lang="en-US" altLang="zh-CN" b="1" dirty="0" smtClean="0">
                <a:solidFill>
                  <a:schemeClr val="bg1"/>
                </a:solidFill>
              </a:rPr>
              <a:t>MACD</a:t>
            </a:r>
            <a:r>
              <a:rPr lang="zh-CN" altLang="en-US" b="1" dirty="0" smtClean="0">
                <a:solidFill>
                  <a:schemeClr val="bg1"/>
                </a:solidFill>
              </a:rPr>
              <a:t>金叉，开启投资好年份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季线第六次金叉，年线第七次（</a:t>
            </a:r>
            <a:r>
              <a:rPr lang="en-US" altLang="zh-CN" b="1" dirty="0" smtClean="0">
                <a:solidFill>
                  <a:schemeClr val="bg1"/>
                </a:solidFill>
              </a:rPr>
              <a:t>96-97</a:t>
            </a:r>
            <a:r>
              <a:rPr lang="zh-CN" altLang="en-US" b="1" dirty="0" smtClean="0">
                <a:solidFill>
                  <a:schemeClr val="bg1"/>
                </a:solidFill>
              </a:rPr>
              <a:t>震荡）金叉，迎接历史第一次投融资并重的机遇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3550" y="690880"/>
            <a:ext cx="9516745" cy="5167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70430" y="2112645"/>
            <a:ext cx="4973955" cy="2710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 userDrawn="1">
            <p:custDataLst>
              <p:tags r:id="rId4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460" y="690880"/>
            <a:ext cx="3148330" cy="51676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指数增强，超越市场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290435" y="2277745"/>
          <a:ext cx="4610735" cy="1184910"/>
        </p:xfrm>
        <a:graphic>
          <a:graphicData uri="http://schemas.openxmlformats.org/drawingml/2006/table">
            <a:tbl>
              <a:tblPr firstRow="1">
                <a:tableStyleId>{977E9CF2-EE90-483D-A4EF-A8963C2996F4}</a:tableStyleId>
              </a:tblPr>
              <a:tblGrid>
                <a:gridCol w="615315"/>
                <a:gridCol w="2399665"/>
                <a:gridCol w="1595755"/>
              </a:tblGrid>
              <a:tr h="179070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A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251460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＜</a:t>
                      </a:r>
                      <a:r>
                        <a:rPr lang="en-US" sz="1050" kern="1200" dirty="0"/>
                        <a:t>7</a:t>
                      </a:r>
                      <a:r>
                        <a:rPr lang="zh-CN" sz="1050" kern="1200" dirty="0"/>
                        <a:t>天</a:t>
                      </a:r>
                      <a:endParaRPr lang="zh-CN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1.50%</a:t>
                      </a:r>
                      <a:endParaRPr lang="en-US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7</a:t>
                      </a:r>
                      <a:r>
                        <a:rPr lang="zh-CN" altLang="zh-CN" sz="1050" kern="1200" dirty="0"/>
                        <a:t>天≤</a:t>
                      </a:r>
                      <a:r>
                        <a:rPr lang="en-US" altLang="zh-CN" sz="1050" kern="1200" dirty="0"/>
                        <a:t>Y&lt;</a:t>
                      </a:r>
                      <a:r>
                        <a:rPr lang="en-US" sz="1050" kern="1200" dirty="0"/>
                        <a:t>30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0.75%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30</a:t>
                      </a:r>
                      <a:r>
                        <a:rPr lang="zh-CN" altLang="en-US" sz="1050" kern="1200" dirty="0"/>
                        <a:t>天≤</a:t>
                      </a:r>
                      <a:r>
                        <a:rPr lang="en-US" altLang="zh-CN" sz="1050" kern="1200" dirty="0"/>
                        <a:t>Y</a:t>
                      </a:r>
                      <a:r>
                        <a:rPr lang="zh-CN" altLang="en-US" sz="1050" kern="1200" dirty="0"/>
                        <a:t>＜</a:t>
                      </a:r>
                      <a:r>
                        <a:rPr lang="en-US" altLang="zh-CN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0.50%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 marL="91447" marR="91447" marT="45817" marB="45817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≥</a:t>
                      </a:r>
                      <a:r>
                        <a:rPr lang="en-US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0.00%</a:t>
                      </a:r>
                      <a:endParaRPr lang="en-US" sz="1050" kern="12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290435" y="4829175"/>
          <a:ext cx="4610100" cy="1082675"/>
        </p:xfrm>
        <a:graphic>
          <a:graphicData uri="http://schemas.openxmlformats.org/drawingml/2006/table">
            <a:tbl>
              <a:tblPr firstRow="1">
                <a:tableStyleId>{B2A4D942-4347-43C4-AC9D-2686EAE93D57}</a:tableStyleId>
              </a:tblPr>
              <a:tblGrid>
                <a:gridCol w="1018540"/>
                <a:gridCol w="3591560"/>
              </a:tblGrid>
              <a:tr h="289560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管理费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050" kern="1200" dirty="0"/>
                        <a:t>1.00%/</a:t>
                      </a:r>
                      <a:r>
                        <a:rPr lang="zh-CN" altLang="en-US" sz="1050" kern="1200" dirty="0"/>
                        <a:t>年</a:t>
                      </a:r>
                      <a:endParaRPr lang="zh-CN" altLang="en-US" sz="1050" kern="1200" dirty="0"/>
                    </a:p>
                  </a:txBody>
                  <a:tcPr anchor="ctr"/>
                </a:tc>
              </a:tr>
              <a:tr h="299085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托管费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0.15%/</a:t>
                      </a:r>
                      <a:r>
                        <a:rPr lang="zh-CN" altLang="zh-CN" sz="1050" kern="1200" dirty="0"/>
                        <a:t>年</a:t>
                      </a:r>
                      <a:endParaRPr lang="zh-CN" altLang="zh-CN" sz="1050" kern="1200" dirty="0"/>
                    </a:p>
                  </a:txBody>
                  <a:tcPr anchor="ctr"/>
                </a:tc>
              </a:tr>
              <a:tr h="424815">
                <a:tc>
                  <a:txBody>
                    <a:bodyPr/>
                    <a:p>
                      <a:pPr marL="0" indent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200" dirty="0"/>
                        <a:t>销售服务费</a:t>
                      </a:r>
                      <a:endParaRPr lang="zh-CN" altLang="en-US" sz="1050" kern="12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0.4%/</a:t>
                      </a:r>
                      <a:r>
                        <a:rPr lang="zh-CN" altLang="en-US" sz="1200" kern="1200" dirty="0"/>
                        <a:t>年</a:t>
                      </a:r>
                      <a:endParaRPr lang="en-US" altLang="zh-CN" sz="1200" kern="1200" dirty="0"/>
                    </a:p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200" dirty="0"/>
                        <a:t>（仅</a:t>
                      </a:r>
                      <a:r>
                        <a:rPr lang="en-US" altLang="zh-CN" sz="1200" kern="1200" dirty="0"/>
                        <a:t>C</a:t>
                      </a:r>
                      <a:r>
                        <a:rPr lang="zh-CN" altLang="en-US" sz="1200" kern="1200" dirty="0"/>
                        <a:t>类份额）</a:t>
                      </a:r>
                      <a:endParaRPr lang="zh-CN" altLang="en-US" sz="1200" kern="1200" dirty="0"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290435" y="3584575"/>
          <a:ext cx="4610100" cy="1122680"/>
        </p:xfrm>
        <a:graphic>
          <a:graphicData uri="http://schemas.openxmlformats.org/drawingml/2006/table">
            <a:tbl>
              <a:tblPr firstRow="1">
                <a:tableStyleId>{6C8283E7-ABE9-49F8-83E5-0C91CEFED6DA}</a:tableStyleId>
              </a:tblPr>
              <a:tblGrid>
                <a:gridCol w="615950"/>
                <a:gridCol w="2748915"/>
                <a:gridCol w="1245235"/>
              </a:tblGrid>
              <a:tr h="210185">
                <a:tc rowSpan="4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C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304165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＜</a:t>
                      </a:r>
                      <a:r>
                        <a:rPr lang="en-US" sz="1100" kern="1200" dirty="0"/>
                        <a:t>7</a:t>
                      </a:r>
                      <a:r>
                        <a:rPr lang="zh-CN" sz="1100" kern="1200" dirty="0"/>
                        <a:t>天</a:t>
                      </a:r>
                      <a:endParaRPr lang="zh-CN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1.50%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480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7</a:t>
                      </a:r>
                      <a:r>
                        <a:rPr lang="zh-CN" altLang="zh-CN" sz="1100" kern="1200" dirty="0"/>
                        <a:t>天≤</a:t>
                      </a:r>
                      <a:r>
                        <a:rPr lang="en-US" altLang="zh-CN" sz="1100" kern="1200" dirty="0"/>
                        <a:t>Y&lt;30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353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≥</a:t>
                      </a:r>
                      <a:r>
                        <a:rPr lang="en-US" sz="1100" kern="1200" dirty="0"/>
                        <a:t>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393065" y="59118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36" name="表格 1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7290435" y="810260"/>
          <a:ext cx="4611370" cy="1345565"/>
        </p:xfrm>
        <a:graphic>
          <a:graphicData uri="http://schemas.openxmlformats.org/drawingml/2006/table">
            <a:tbl>
              <a:tblPr firstRow="1">
                <a:tableStyleId>{A807DD16-57AB-4964-9848-6623798E0C5E}</a:tableStyleId>
              </a:tblPr>
              <a:tblGrid>
                <a:gridCol w="558800"/>
                <a:gridCol w="2142490"/>
                <a:gridCol w="1212850"/>
                <a:gridCol w="697230"/>
              </a:tblGrid>
              <a:tr h="309245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申购费率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100" dirty="0"/>
                        <a:t>金额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（元）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A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C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1.20%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0.80%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marL="0" marR="0" indent="0" algn="ctr" defTabSz="30238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500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0.30%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≥</a:t>
                      </a:r>
                      <a:r>
                        <a:rPr lang="en-US" altLang="zh-CN" sz="1100" kern="1200" dirty="0"/>
                        <a:t>500</a:t>
                      </a:r>
                      <a:r>
                        <a:rPr lang="zh-CN" altLang="en-US" sz="1100" kern="1200" dirty="0"/>
                        <a:t>万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100" kern="1200" dirty="0"/>
                        <a:t>每笔</a:t>
                      </a:r>
                      <a:r>
                        <a:rPr lang="en-US" sz="1100" kern="1200" dirty="0"/>
                        <a:t>1000</a:t>
                      </a:r>
                      <a:r>
                        <a:rPr lang="zh-CN" sz="1100" kern="1200" dirty="0"/>
                        <a:t>元</a:t>
                      </a:r>
                      <a:endParaRPr lang="zh-CN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8" name="文本框 37"/>
          <p:cNvSpPr txBox="1"/>
          <p:nvPr>
            <p:custDataLst>
              <p:tags r:id="rId6"/>
            </p:custDataLst>
          </p:nvPr>
        </p:nvSpPr>
        <p:spPr>
          <a:xfrm>
            <a:off x="200025" y="4961255"/>
            <a:ext cx="6981190" cy="79375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年收益为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42.83%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，年化超额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20%+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，牛市最优配置基金，弹性较大，爆发力较强，赚了指数也赚钱！</a:t>
            </a:r>
            <a:endParaRPr lang="zh-CN" altLang="en-US" sz="16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7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0660" y="810260"/>
            <a:ext cx="6980555" cy="416179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调整机遇，指数空间</a:t>
            </a:r>
            <a:endParaRPr lang="zh-CN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周期共振，年线金叉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91285" y="58159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年线金叉区域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个，季线金叉区域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个，月线金叉区域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0</a:t>
            </a:r>
            <a:r>
              <a:rPr lang="zh-CN" altLang="en-US" b="1" dirty="0" smtClean="0">
                <a:solidFill>
                  <a:schemeClr val="bg1"/>
                </a:solidFill>
              </a:rPr>
              <a:t>个，周线金叉区域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2</a:t>
            </a:r>
            <a:r>
              <a:rPr lang="zh-CN" altLang="en-US" b="1" dirty="0" smtClean="0">
                <a:solidFill>
                  <a:schemeClr val="bg1"/>
                </a:solidFill>
              </a:rPr>
              <a:t>个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月线级别调整</a:t>
            </a:r>
            <a:r>
              <a:rPr lang="en-US" altLang="zh-CN" b="1" dirty="0" smtClean="0">
                <a:solidFill>
                  <a:schemeClr val="bg1"/>
                </a:solidFill>
              </a:rPr>
              <a:t>, </a:t>
            </a:r>
            <a:r>
              <a:rPr lang="zh-CN" altLang="en-US" b="1" dirty="0" smtClean="0">
                <a:solidFill>
                  <a:schemeClr val="bg1"/>
                </a:solidFill>
              </a:rPr>
              <a:t>周线级别反弹</a:t>
            </a:r>
            <a:r>
              <a:rPr lang="en-US" altLang="zh-CN" b="1" dirty="0" smtClean="0">
                <a:solidFill>
                  <a:schemeClr val="bg1"/>
                </a:solidFill>
              </a:rPr>
              <a:t>, </a:t>
            </a:r>
            <a:r>
              <a:rPr lang="zh-CN" altLang="en-US" b="1" dirty="0" smtClean="0">
                <a:solidFill>
                  <a:schemeClr val="bg1"/>
                </a:solidFill>
              </a:rPr>
              <a:t>双创领先</a:t>
            </a:r>
            <a:r>
              <a:rPr lang="zh-CN" altLang="en-US" b="1" dirty="0" smtClean="0">
                <a:solidFill>
                  <a:schemeClr val="bg1"/>
                </a:solidFill>
              </a:rPr>
              <a:t>，调整中短期波动就是机会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4615" y="700405"/>
            <a:ext cx="9352915" cy="51155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4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2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6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UNIT_PLACING_PICTURE_USER_VIEWPORT" val="{&quot;height&quot;:8131,&quot;width&quot;:5648}"/>
  <p:tag name="KSO_WM_UNIT_PLACING_PICTURE_USER_RELATIVERECTANGLE" val="{&quot;bottom&quot;:0,&quot;left&quot;:0,&quot;right&quot;:0,&quot;top&quot;:0}"/>
  <p:tag name="KSO_WM_UNIT_PLACING_PICTURE_COLLAGE_RELATIVERECTANGLE" val="{&quot;bottom&quot;:0,&quot;left&quot;:0.025001895291615877,&quot;right&quot;:0.025001895291615877,&quot;top&quot;:0}"/>
  <p:tag name="KSO_WM_UNIT_PLACING_PICTURE_COLLAGE_VIEWPORT" val="{&quot;height&quot;:8856,&quot;width&quot;:5843.999999999998}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TABLE_ENDDRAG_ORIGIN_RECT" val="363*91"/>
  <p:tag name="TABLE_ENDDRAG_RECT" val="571*195*363*91"/>
</p:tagLst>
</file>

<file path=ppt/tags/tag52.xml><?xml version="1.0" encoding="utf-8"?>
<p:tagLst xmlns:p="http://schemas.openxmlformats.org/presentationml/2006/main">
  <p:tag name="TABLE_ENDDRAG_ORIGIN_RECT" val="362*67"/>
  <p:tag name="TABLE_ENDDRAG_RECT" val="571*412*363*67"/>
</p:tagLst>
</file>

<file path=ppt/tags/tag53.xml><?xml version="1.0" encoding="utf-8"?>
<p:tagLst xmlns:p="http://schemas.openxmlformats.org/presentationml/2006/main">
  <p:tag name="TABLE_ENDDRAG_ORIGIN_RECT" val="362*88"/>
  <p:tag name="TABLE_ENDDRAG_RECT" val="571*315*363*88"/>
</p:tagLst>
</file>

<file path=ppt/tags/tag54.xml><?xml version="1.0" encoding="utf-8"?>
<p:tagLst xmlns:p="http://schemas.openxmlformats.org/presentationml/2006/main">
  <p:tag name="KSO_WM_UNIT_TABLE_BEAUTIFY" val="smartTable{eb18314e-3796-45b5-bd8c-49231bfba724}"/>
  <p:tag name="TABLE_ENDDRAG_ORIGIN_RECT" val="363*97"/>
  <p:tag name="TABLE_ENDDRAG_RECT" val="574*73*363*97"/>
</p:tagLst>
</file>

<file path=ppt/tags/tag55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29&quot;:[50000076],&quot;65&quot;:[20205176]}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4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  <p:tag name="resource_record_key" val="{&quot;29&quot;:[50000076],&quot;65&quot;:[20205176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4374</Words>
  <Application>WPS 演示</Application>
  <PresentationFormat>宽屏</PresentationFormat>
  <Paragraphs>298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313</cp:revision>
  <dcterms:created xsi:type="dcterms:W3CDTF">2022-12-31T05:43:00Z</dcterms:created>
  <dcterms:modified xsi:type="dcterms:W3CDTF">2025-11-28T09:22:27Z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2052-11.1.0.9021</vt:lpwstr>
  </property>
  <property fmtid="{D5CDD505-2E9C-101B-9397-08002B2CF9AE}" pid="3" name="ICV">
    <vt:lpwstr>997942F7C8BE4464A7646F933540295B_13</vt:lpwstr>
  </property>
</Properties>
</file>