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329" r:id="rId3"/>
    <p:sldId id="321" r:id="rId4"/>
    <p:sldId id="322" r:id="rId5"/>
    <p:sldId id="333" r:id="rId6"/>
    <p:sldId id="334" r:id="rId7"/>
    <p:sldId id="369" r:id="rId8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2" r:id="rId17"/>
    <p:sldId id="344" r:id="rId18"/>
    <p:sldId id="371" r:id="rId19"/>
    <p:sldId id="358" r:id="rId20"/>
    <p:sldId id="350" r:id="rId21"/>
    <p:sldId id="351" r:id="rId22"/>
    <p:sldId id="352" r:id="rId23"/>
    <p:sldId id="360" r:id="rId24"/>
    <p:sldId id="354" r:id="rId25"/>
    <p:sldId id="355" r:id="rId26"/>
    <p:sldId id="357" r:id="rId27"/>
    <p:sldId id="327" r:id="rId28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8" userDrawn="1">
          <p15:clr>
            <a:srgbClr val="A4A3A4"/>
          </p15:clr>
        </p15:guide>
        <p15:guide id="2" pos="36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  <p:cmAuthor id="1" name="admin" initials="a" lastIdx="1" clrIdx="0"/>
  <p:cmAuthor id="3" name="Mia Vida Villanueva" initials="MVV" lastIdx="0" clrIdx="2"/>
  <p:cmAuthor id="4" name="1206988966@qq.com" initials="1" lastIdx="0" clrIdx="3"/>
  <p:cmAuthor id="5" name="姜伟光" initials="姜" lastIdx="0" clrIdx="4"/>
  <p:cmAuthor id="6" name="lenovo" initials="l" lastIdx="0" clrIdx="5"/>
  <p:cmAuthor id="7" name="Administrator" initials="A" lastIdx="0" clrIdx="6"/>
  <p:cmAuthor id="8" name="ming qiu" initials="m" lastIdx="0" clrIdx="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7BFD"/>
    <a:srgbClr val="4B58ED"/>
    <a:srgbClr val="1E38B8"/>
    <a:srgbClr val="B77DFE"/>
    <a:srgbClr val="171DA6"/>
    <a:srgbClr val="210BB8"/>
    <a:srgbClr val="241789"/>
    <a:srgbClr val="4A4A4A"/>
    <a:srgbClr val="FFFEEB"/>
    <a:srgbClr val="FFF4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18"/>
        <p:guide pos="361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88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ags" Target="../tags/tag6.xml"/><Relationship Id="rId3" Type="http://schemas.openxmlformats.org/officeDocument/2006/relationships/image" Target="../media/image4.png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主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主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5" name="直接连接符 14"/>
          <p:cNvCxnSpPr/>
          <p:nvPr userDrawn="1">
            <p:custDataLst>
              <p:tags r:id="rId3"/>
            </p:custDataLst>
          </p:nvPr>
        </p:nvCxnSpPr>
        <p:spPr>
          <a:xfrm flipV="1">
            <a:off x="1917700" y="766445"/>
            <a:ext cx="8630920" cy="13335"/>
          </a:xfrm>
          <a:prstGeom prst="line">
            <a:avLst/>
          </a:prstGeom>
          <a:ln w="12700" cmpd="sng">
            <a:solidFill>
              <a:srgbClr val="FFFFFF"/>
            </a:solidFill>
            <a:prstDash val="solid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 descr="矢量智能对象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2" name="图片 1" descr="图片1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74320" y="32702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画板 2 拷贝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-635" y="767080"/>
            <a:ext cx="12188825" cy="60947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矢量智能对象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0718165" y="327025"/>
            <a:ext cx="1220470" cy="260350"/>
          </a:xfrm>
          <a:prstGeom prst="rect">
            <a:avLst/>
          </a:prstGeom>
        </p:spPr>
      </p:pic>
      <p:pic>
        <p:nvPicPr>
          <p:cNvPr id="3" name="图片 2" descr="图片11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74320" y="189865"/>
            <a:ext cx="1671320" cy="4356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6" name="标题 5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9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0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1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tags" Target="../tags/tag21.xml"/><Relationship Id="rId6" Type="http://schemas.openxmlformats.org/officeDocument/2006/relationships/image" Target="../media/image8.png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image" Target="../media/image10.png"/><Relationship Id="rId3" Type="http://schemas.openxmlformats.org/officeDocument/2006/relationships/tags" Target="../tags/tag23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22.xml"/><Relationship Id="rId19" Type="http://schemas.openxmlformats.org/officeDocument/2006/relationships/tags" Target="../tags/tag38.xml"/><Relationship Id="rId18" Type="http://schemas.openxmlformats.org/officeDocument/2006/relationships/tags" Target="../tags/tag37.xml"/><Relationship Id="rId17" Type="http://schemas.openxmlformats.org/officeDocument/2006/relationships/tags" Target="../tags/tag36.xml"/><Relationship Id="rId16" Type="http://schemas.openxmlformats.org/officeDocument/2006/relationships/tags" Target="../tags/tag35.xml"/><Relationship Id="rId15" Type="http://schemas.openxmlformats.org/officeDocument/2006/relationships/tags" Target="../tags/tag34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4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tags" Target="../tags/tag4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7" Type="http://schemas.openxmlformats.org/officeDocument/2006/relationships/tags" Target="../tags/tag4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4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4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46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49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4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6.xml"/><Relationship Id="rId2" Type="http://schemas.openxmlformats.org/officeDocument/2006/relationships/image" Target="../media/image25.png"/><Relationship Id="rId1" Type="http://schemas.openxmlformats.org/officeDocument/2006/relationships/tags" Target="../tags/tag55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58.xml"/><Relationship Id="rId2" Type="http://schemas.openxmlformats.org/officeDocument/2006/relationships/image" Target="../media/image26.png"/><Relationship Id="rId1" Type="http://schemas.openxmlformats.org/officeDocument/2006/relationships/tags" Target="../tags/tag5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0.xml"/><Relationship Id="rId2" Type="http://schemas.openxmlformats.org/officeDocument/2006/relationships/image" Target="../media/image27.png"/><Relationship Id="rId1" Type="http://schemas.openxmlformats.org/officeDocument/2006/relationships/tags" Target="../tags/tag5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65.xml"/><Relationship Id="rId2" Type="http://schemas.openxmlformats.org/officeDocument/2006/relationships/image" Target="../media/image28.jpeg"/><Relationship Id="rId1" Type="http://schemas.openxmlformats.org/officeDocument/2006/relationships/tags" Target="../tags/tag64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6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tags" Target="../tags/tag66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9.xml"/><Relationship Id="rId2" Type="http://schemas.openxmlformats.org/officeDocument/2006/relationships/image" Target="../media/image34.png"/><Relationship Id="rId1" Type="http://schemas.openxmlformats.org/officeDocument/2006/relationships/tags" Target="../tags/tag68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1.xml"/><Relationship Id="rId2" Type="http://schemas.openxmlformats.org/officeDocument/2006/relationships/image" Target="../media/image35.png"/><Relationship Id="rId1" Type="http://schemas.openxmlformats.org/officeDocument/2006/relationships/tags" Target="../tags/tag70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3.xml"/><Relationship Id="rId2" Type="http://schemas.openxmlformats.org/officeDocument/2006/relationships/image" Target="../media/image36.png"/><Relationship Id="rId1" Type="http://schemas.openxmlformats.org/officeDocument/2006/relationships/tags" Target="../tags/tag7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78.xml"/><Relationship Id="rId2" Type="http://schemas.openxmlformats.org/officeDocument/2006/relationships/image" Target="../media/image28.jpeg"/><Relationship Id="rId1" Type="http://schemas.openxmlformats.org/officeDocument/2006/relationships/tags" Target="../tags/tag77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80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tags" Target="../tags/tag79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2.xml"/><Relationship Id="rId2" Type="http://schemas.openxmlformats.org/officeDocument/2006/relationships/image" Target="../media/image39.png"/><Relationship Id="rId1" Type="http://schemas.openxmlformats.org/officeDocument/2006/relationships/tags" Target="../tags/tag81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4.xml"/><Relationship Id="rId2" Type="http://schemas.openxmlformats.org/officeDocument/2006/relationships/image" Target="../media/image40.png"/><Relationship Id="rId1" Type="http://schemas.openxmlformats.org/officeDocument/2006/relationships/tags" Target="../tags/tag8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86.xml"/><Relationship Id="rId2" Type="http://schemas.openxmlformats.org/officeDocument/2006/relationships/image" Target="../media/image41.png"/><Relationship Id="rId1" Type="http://schemas.openxmlformats.org/officeDocument/2006/relationships/tags" Target="../tags/tag8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87.xml"/><Relationship Id="rId1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框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480" y="3359785"/>
            <a:ext cx="10088880" cy="281305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5374640" y="4196715"/>
            <a:ext cx="526923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经传多赢投研总监，软件产品架构师。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8" name="文本框 17"/>
          <p:cNvSpPr txBox="1"/>
          <p:nvPr>
            <p:custDataLst>
              <p:tags r:id="rId3"/>
            </p:custDataLst>
          </p:nvPr>
        </p:nvSpPr>
        <p:spPr>
          <a:xfrm>
            <a:off x="5361305" y="4479925"/>
            <a:ext cx="52825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50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北京大学金融系毕业,从业十余年,坚持以资金推动论为研究核心，形成了以机构思路选股，游资思路跟踪的稳健投资模型。独创双龙战法，机构分析战法等软件经典战法，深受广大用户的喜爱。</a:t>
            </a:r>
            <a:endParaRPr lang="zh-CN" altLang="en-US" sz="150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5027930" y="788035"/>
            <a:ext cx="5952490" cy="24415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00000"/>
              </a:lnSpc>
            </a:pPr>
            <a:r>
              <a:rPr lang="zh-CN" sz="80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跟随机构</a:t>
            </a:r>
            <a:endParaRPr lang="zh-CN" sz="80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  <a:p>
            <a:pPr algn="ctr" fontAlgn="auto">
              <a:lnSpc>
                <a:spcPct val="100000"/>
              </a:lnSpc>
            </a:pPr>
            <a:r>
              <a:rPr lang="zh-CN" sz="8000" b="1" dirty="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投资韧性</a:t>
            </a:r>
            <a:endParaRPr lang="zh-CN" sz="8000" b="1" dirty="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66360" y="4163695"/>
            <a:ext cx="39878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300">
                <a:solidFill>
                  <a:srgbClr val="4A4A4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·</a:t>
            </a:r>
            <a:endParaRPr lang="en-US" altLang="zh-CN" sz="2300">
              <a:solidFill>
                <a:srgbClr val="4A4A4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166360" y="4478020"/>
            <a:ext cx="398780" cy="4451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300">
                <a:solidFill>
                  <a:srgbClr val="4A4A4A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·</a:t>
            </a:r>
            <a:endParaRPr lang="en-US" altLang="zh-CN" sz="2300">
              <a:solidFill>
                <a:srgbClr val="4A4A4A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5308600" y="3517265"/>
            <a:ext cx="5671820" cy="730885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4B58ED"/>
              </a:gs>
              <a:gs pos="100000">
                <a:srgbClr val="B47BFD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875020" y="3572510"/>
            <a:ext cx="539496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杨春虎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|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投顾执业编号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:A1120619100003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  <a:p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           </a:t>
            </a:r>
            <a:r>
              <a:rPr lang="zh-CN" altLang="en-US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基金从业编号</a:t>
            </a:r>
            <a:r>
              <a:rPr lang="en-US" altLang="zh-CN" sz="1900">
                <a:solidFill>
                  <a:schemeClr val="bg1"/>
                </a:solidFill>
                <a:latin typeface="思源黑体 Medium" panose="020B0600000000000000" charset="-122"/>
                <a:ea typeface="思源黑体 Medium" panose="020B0600000000000000" charset="-122"/>
                <a:cs typeface="思源黑体 Medium" panose="020B0600000000000000" charset="-122"/>
              </a:rPr>
              <a:t>:A20250618011797</a:t>
            </a:r>
            <a:endParaRPr lang="en-US" altLang="zh-CN" sz="1900">
              <a:solidFill>
                <a:schemeClr val="bg1"/>
              </a:solidFill>
              <a:latin typeface="思源黑体 Medium" panose="020B0600000000000000" charset="-122"/>
              <a:ea typeface="思源黑体 Medium" panose="020B0600000000000000" charset="-122"/>
              <a:cs typeface="思源黑体 Medium" panose="020B0600000000000000" charset="-122"/>
            </a:endParaRPr>
          </a:p>
        </p:txBody>
      </p:sp>
      <p:pic>
        <p:nvPicPr>
          <p:cNvPr id="4" name="图片 3" descr="杨春虎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6480" y="850265"/>
            <a:ext cx="4079875" cy="5120005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目录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2555" y="1383030"/>
            <a:ext cx="1457325" cy="3444240"/>
          </a:xfrm>
          <a:prstGeom prst="rect">
            <a:avLst/>
          </a:prstGeom>
        </p:spPr>
      </p:pic>
      <p:grpSp>
        <p:nvGrpSpPr>
          <p:cNvPr id="4" name="组合 3"/>
          <p:cNvGrpSpPr/>
          <p:nvPr>
            <p:custDataLst>
              <p:tags r:id="rId2"/>
            </p:custDataLst>
          </p:nvPr>
        </p:nvGrpSpPr>
        <p:grpSpPr>
          <a:xfrm>
            <a:off x="4187825" y="1383030"/>
            <a:ext cx="6595745" cy="808355"/>
            <a:chOff x="6595" y="2178"/>
            <a:chExt cx="10387" cy="1273"/>
          </a:xfrm>
        </p:grpSpPr>
        <p:pic>
          <p:nvPicPr>
            <p:cNvPr id="5" name="图片 4" descr="第一章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>
              <p:custDataLst>
                <p:tags r:id="rId5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第一章</a:t>
              </a:r>
              <a:endParaRPr lang="zh-CN" altLang="en-US" sz="2800">
                <a:solidFill>
                  <a:srgbClr val="171DA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6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  <a:sym typeface="+mn-ea"/>
                </a:rPr>
                <a:t>上顶下底，韧性十足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9" name="组合 8"/>
          <p:cNvGrpSpPr/>
          <p:nvPr>
            <p:custDataLst>
              <p:tags r:id="rId7"/>
            </p:custDataLst>
          </p:nvPr>
        </p:nvGrpSpPr>
        <p:grpSpPr>
          <a:xfrm>
            <a:off x="4187825" y="2487930"/>
            <a:ext cx="6595745" cy="808355"/>
            <a:chOff x="6595" y="2178"/>
            <a:chExt cx="10387" cy="1273"/>
          </a:xfrm>
        </p:grpSpPr>
        <p:pic>
          <p:nvPicPr>
            <p:cNvPr id="10" name="图片 9" descr="第一章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>
              <p:custDataLst>
                <p:tags r:id="rId9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</a:t>
              </a:r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二章</a:t>
              </a:r>
              <a:endParaRPr lang="zh-CN" altLang="en-US" sz="2800">
                <a:solidFill>
                  <a:srgbClr val="171DA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0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指数震荡，低位补涨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11"/>
            </p:custDataLst>
          </p:nvPr>
        </p:nvGrpSpPr>
        <p:grpSpPr>
          <a:xfrm>
            <a:off x="4187825" y="3592830"/>
            <a:ext cx="6595745" cy="808355"/>
            <a:chOff x="6595" y="2178"/>
            <a:chExt cx="10387" cy="1273"/>
          </a:xfrm>
        </p:grpSpPr>
        <p:pic>
          <p:nvPicPr>
            <p:cNvPr id="19" name="图片 18" descr="第一章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20" name="文本框 19"/>
            <p:cNvSpPr txBox="1"/>
            <p:nvPr>
              <p:custDataLst>
                <p:tags r:id="rId13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</a:t>
              </a:r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三章</a:t>
              </a:r>
              <a:endParaRPr lang="zh-CN" altLang="en-US" sz="2800">
                <a:solidFill>
                  <a:srgbClr val="171DA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14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全球变局，安全资产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  <p:grpSp>
        <p:nvGrpSpPr>
          <p:cNvPr id="23" name="组合 22"/>
          <p:cNvGrpSpPr/>
          <p:nvPr>
            <p:custDataLst>
              <p:tags r:id="rId15"/>
            </p:custDataLst>
          </p:nvPr>
        </p:nvGrpSpPr>
        <p:grpSpPr>
          <a:xfrm>
            <a:off x="4187825" y="4697730"/>
            <a:ext cx="6595745" cy="808355"/>
            <a:chOff x="6595" y="2178"/>
            <a:chExt cx="10387" cy="1273"/>
          </a:xfrm>
        </p:grpSpPr>
        <p:pic>
          <p:nvPicPr>
            <p:cNvPr id="32" name="图片 31" descr="第一章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5" y="2178"/>
              <a:ext cx="10387" cy="1273"/>
            </a:xfrm>
            <a:prstGeom prst="rect">
              <a:avLst/>
            </a:prstGeom>
          </p:spPr>
        </p:pic>
        <p:sp>
          <p:nvSpPr>
            <p:cNvPr id="33" name="文本框 32"/>
            <p:cNvSpPr txBox="1"/>
            <p:nvPr>
              <p:custDataLst>
                <p:tags r:id="rId17"/>
              </p:custDataLst>
            </p:nvPr>
          </p:nvSpPr>
          <p:spPr>
            <a:xfrm>
              <a:off x="7216" y="2404"/>
              <a:ext cx="2344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第</a:t>
              </a:r>
              <a:r>
                <a:rPr lang="zh-CN" altLang="en-US" sz="2800">
                  <a:solidFill>
                    <a:srgbClr val="171DA6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四章</a:t>
              </a:r>
              <a:endParaRPr lang="zh-CN" altLang="en-US" sz="2800">
                <a:solidFill>
                  <a:srgbClr val="171DA6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18"/>
              </p:custDataLst>
            </p:nvPr>
          </p:nvSpPr>
          <p:spPr>
            <a:xfrm>
              <a:off x="10006" y="2474"/>
              <a:ext cx="6253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产业主题，强者恒强</a:t>
              </a:r>
              <a:endParaRPr lang="zh-CN" altLang="en-US" sz="28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</p:grpSp>
    </p:spTree>
    <p:custDataLst>
      <p:tags r:id="rId19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1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2118043" y="3064510"/>
            <a:ext cx="79559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6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上顶下底，韧性十足</a:t>
            </a:r>
            <a:endParaRPr lang="zh-CN" altLang="en-US" sz="6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路漫漫，踏征程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32155" y="5120005"/>
            <a:ext cx="7755255" cy="1271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20000"/>
              </a:lnSpc>
            </a:pPr>
            <a:r>
              <a:rPr lang="en-US" sz="1600" b="1" dirty="0" smtClean="0">
                <a:solidFill>
                  <a:schemeClr val="bg1"/>
                </a:solidFill>
              </a:rPr>
              <a:t>30</a:t>
            </a:r>
            <a:r>
              <a:rPr lang="zh-CN" altLang="en-US" sz="1600" b="1" dirty="0" smtClean="0">
                <a:solidFill>
                  <a:schemeClr val="bg1"/>
                </a:solidFill>
              </a:rPr>
              <a:t>余年第一次，投资融资并重</a:t>
            </a:r>
            <a:endParaRPr lang="zh-CN" altLang="en-US" sz="16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稳股市，稳消费，稳预期，巩固向好势头</a:t>
            </a:r>
            <a:endParaRPr lang="zh-CN" altLang="en-US" sz="16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引导中长期资金入市，稳定指数，万亿理财时代到来</a:t>
            </a:r>
            <a:endParaRPr lang="zh-CN" altLang="en-US" sz="16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 smtClean="0">
                <a:solidFill>
                  <a:schemeClr val="bg1"/>
                </a:solidFill>
              </a:rPr>
              <a:t>明确本质：政策行情，指数行情，中长期行情，机构行情</a:t>
            </a:r>
            <a:endParaRPr lang="zh-CN" altLang="en-US" sz="1600" b="1" dirty="0" smtClean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75" y="871220"/>
            <a:ext cx="8655050" cy="421386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5735" y="868045"/>
            <a:ext cx="2860675" cy="54914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内在稳定，提升韧性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85" y="831215"/>
            <a:ext cx="3060065" cy="49110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0" y="836295"/>
            <a:ext cx="9021445" cy="490537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272790" y="5419725"/>
            <a:ext cx="6167120" cy="9220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tx1"/>
                </a:solidFill>
              </a:rPr>
              <a:t>内在稳定，提升韧性</a:t>
            </a:r>
            <a:endParaRPr lang="zh-CN" altLang="en-US" b="1">
              <a:solidFill>
                <a:schemeClr val="tx1"/>
              </a:solidFill>
            </a:endParaRPr>
          </a:p>
          <a:p>
            <a:pPr algn="ctr"/>
            <a:r>
              <a:rPr lang="zh-CN" altLang="en-US" b="1">
                <a:solidFill>
                  <a:schemeClr val="tx1"/>
                </a:solidFill>
              </a:rPr>
              <a:t>充分做足应对外部冲击，提升市场自身价值</a:t>
            </a:r>
            <a:endParaRPr lang="zh-CN" altLang="en-US" b="1">
              <a:solidFill>
                <a:schemeClr val="tx1"/>
              </a:solidFill>
            </a:endParaRPr>
          </a:p>
          <a:p>
            <a:pPr algn="ctr"/>
            <a:r>
              <a:rPr lang="zh-CN" altLang="en-US" b="1">
                <a:solidFill>
                  <a:schemeClr val="tx1"/>
                </a:solidFill>
              </a:rPr>
              <a:t>韧性当前，上顶下底，轮动前行</a:t>
            </a:r>
            <a:endParaRPr lang="zh-CN" altLang="en-US" b="1">
              <a:solidFill>
                <a:schemeClr val="tx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rcRect t="10454" b="7528"/>
          <a:stretch>
            <a:fillRect/>
          </a:stretch>
        </p:blipFill>
        <p:spPr>
          <a:xfrm>
            <a:off x="3225165" y="836295"/>
            <a:ext cx="2107565" cy="37211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rcRect t="10324" b="7528"/>
          <a:stretch>
            <a:fillRect/>
          </a:stretch>
        </p:blipFill>
        <p:spPr>
          <a:xfrm>
            <a:off x="5332730" y="836295"/>
            <a:ext cx="2104390" cy="372173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rcRect t="10370" b="43981"/>
          <a:stretch>
            <a:fillRect/>
          </a:stretch>
        </p:blipFill>
        <p:spPr>
          <a:xfrm>
            <a:off x="7599045" y="3091815"/>
            <a:ext cx="2335530" cy="22942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4635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中长入市，韧性十足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13180" y="5787390"/>
            <a:ext cx="9533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b="1" dirty="0" smtClean="0">
                <a:solidFill>
                  <a:schemeClr val="bg1"/>
                </a:solidFill>
                <a:sym typeface="+mn-ea"/>
              </a:rPr>
              <a:t>中长入市，汇金，保险，社保持续加仓超配主板</a:t>
            </a:r>
            <a:endParaRPr lang="zh-CN" b="1" dirty="0" smtClean="0">
              <a:solidFill>
                <a:schemeClr val="bg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b="1" dirty="0" smtClean="0">
                <a:solidFill>
                  <a:schemeClr val="bg1"/>
                </a:solidFill>
                <a:sym typeface="+mn-ea"/>
              </a:rPr>
              <a:t>外资在加仓主板同时，偏好科技成长方向，科技弹性大，主板韧性十足</a:t>
            </a:r>
            <a:endParaRPr lang="zh-CN" b="1" dirty="0" smtClean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325" y="912495"/>
            <a:ext cx="5445760" cy="22409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325" y="3284855"/>
            <a:ext cx="5445760" cy="237109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2505" y="899160"/>
            <a:ext cx="5695315" cy="224917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2505" y="3284855"/>
            <a:ext cx="5704205" cy="236601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主板韧性，红利时代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45260" y="5760085"/>
            <a:ext cx="9300210" cy="708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机构加仓红利方向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中证红利低波，创金合信量化红利等</a:t>
            </a:r>
            <a:endParaRPr lang="zh-CN" altLang="en-US" b="1" dirty="0" smtClean="0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rcRect t="10420"/>
          <a:stretch>
            <a:fillRect/>
          </a:stretch>
        </p:blipFill>
        <p:spPr>
          <a:xfrm>
            <a:off x="335280" y="892810"/>
            <a:ext cx="2538730" cy="48958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605" y="892810"/>
            <a:ext cx="9003030" cy="48958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2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2118043" y="3064510"/>
            <a:ext cx="79559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6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指数震荡，低位补涨</a:t>
            </a:r>
            <a:endParaRPr lang="zh-CN" altLang="en-US" sz="6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05915" y="836295"/>
            <a:ext cx="9007475" cy="4879340"/>
          </a:xfrm>
          <a:prstGeom prst="rect">
            <a:avLst/>
          </a:prstGeom>
        </p:spPr>
      </p:pic>
      <p:sp>
        <p:nvSpPr>
          <p:cNvPr id="3" name="文本框 2"/>
          <p:cNvSpPr txBox="1"/>
          <p:nvPr userDrawn="1">
            <p:custDataLst>
              <p:tags r:id="rId2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中长向上，内部轮动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13180" y="5762625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上证指数捕捞季节年线金叉初期，收敛三角形，震荡突破之后，空间更大</a:t>
            </a:r>
            <a:endParaRPr lang="zh-CN" altLang="en-US" b="1" dirty="0" smtClean="0">
              <a:solidFill>
                <a:schemeClr val="bg1"/>
              </a:solidFill>
            </a:endParaRPr>
          </a:p>
          <a:p>
            <a:pPr algn="ctr"/>
            <a:r>
              <a:rPr lang="zh-CN" b="1" dirty="0" smtClean="0">
                <a:solidFill>
                  <a:schemeClr val="bg1"/>
                </a:solidFill>
              </a:rPr>
              <a:t>季线第六次金叉，年线第七次（</a:t>
            </a:r>
            <a:r>
              <a:rPr lang="en-US" altLang="zh-CN" b="1" dirty="0" smtClean="0">
                <a:solidFill>
                  <a:schemeClr val="bg1"/>
                </a:solidFill>
              </a:rPr>
              <a:t>96-97</a:t>
            </a:r>
            <a:r>
              <a:rPr lang="zh-CN" altLang="en-US" b="1" dirty="0" smtClean="0">
                <a:solidFill>
                  <a:schemeClr val="bg1"/>
                </a:solidFill>
              </a:rPr>
              <a:t>震荡）金叉，迎接历史机遇</a:t>
            </a:r>
            <a:endParaRPr lang="zh-CN" altLang="en-US" b="1" dirty="0" smtClean="0">
              <a:solidFill>
                <a:schemeClr val="bg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663700" y="5746750"/>
            <a:ext cx="88646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chemeClr val="bg1"/>
                </a:solidFill>
              </a:rPr>
              <a:t>年线金叉区域</a:t>
            </a:r>
            <a:r>
              <a:rPr lang="en-US" altLang="zh-CN" b="1">
                <a:solidFill>
                  <a:schemeClr val="bg1"/>
                </a:solidFill>
              </a:rPr>
              <a:t>30</a:t>
            </a:r>
            <a:r>
              <a:rPr lang="zh-CN" altLang="en-US" b="1">
                <a:solidFill>
                  <a:schemeClr val="bg1"/>
                </a:solidFill>
              </a:rPr>
              <a:t>个，长期方向没有改变，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季线，金叉区域</a:t>
            </a:r>
            <a:r>
              <a:rPr lang="en-US" altLang="zh-CN" b="1">
                <a:solidFill>
                  <a:schemeClr val="bg1"/>
                </a:solidFill>
                <a:sym typeface="+mn-ea"/>
              </a:rPr>
              <a:t>0</a:t>
            </a:r>
            <a:r>
              <a:rPr lang="zh-CN" altLang="en-US" b="1">
                <a:solidFill>
                  <a:schemeClr val="bg1"/>
                </a:solidFill>
                <a:sym typeface="+mn-ea"/>
              </a:rPr>
              <a:t>个，上有顶。</a:t>
            </a:r>
            <a:endParaRPr lang="zh-CN" altLang="en-US" b="1">
              <a:solidFill>
                <a:schemeClr val="bg1"/>
              </a:solidFill>
            </a:endParaRPr>
          </a:p>
          <a:p>
            <a:pPr algn="ctr"/>
            <a:r>
              <a:rPr lang="zh-CN" altLang="en-US" b="1">
                <a:solidFill>
                  <a:schemeClr val="bg1"/>
                </a:solidFill>
              </a:rPr>
              <a:t>中证</a:t>
            </a:r>
            <a:r>
              <a:rPr lang="en-US" altLang="zh-CN" b="1">
                <a:solidFill>
                  <a:schemeClr val="bg1"/>
                </a:solidFill>
              </a:rPr>
              <a:t>2000</a:t>
            </a:r>
            <a:r>
              <a:rPr lang="zh-CN" altLang="en-US" b="1">
                <a:solidFill>
                  <a:schemeClr val="bg1"/>
                </a:solidFill>
              </a:rPr>
              <a:t>月线金叉区域，小盘活跃。大部分指数周日金叉区域，底背离金叉机会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周期共振，轮动分化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705" y="774700"/>
            <a:ext cx="9144000" cy="49720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4635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熊线支撑，中短启动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313180" y="5787390"/>
            <a:ext cx="95332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b="1" dirty="0" smtClean="0">
                <a:solidFill>
                  <a:schemeClr val="bg1"/>
                </a:solidFill>
                <a:sym typeface="+mn-ea"/>
              </a:rPr>
              <a:t>中线上攻强于短线上攻，控盘方向，中线逐步启动</a:t>
            </a:r>
            <a:endParaRPr lang="zh-CN" b="1" dirty="0" smtClean="0">
              <a:solidFill>
                <a:schemeClr val="bg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b="1" dirty="0" smtClean="0">
                <a:solidFill>
                  <a:schemeClr val="bg1"/>
                </a:solidFill>
                <a:sym typeface="+mn-ea"/>
              </a:rPr>
              <a:t>牛线下移，风险释放，空间有限，熊线支撑有效，</a:t>
            </a: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B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点启动，涨停复制</a:t>
            </a: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+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控盘</a:t>
            </a:r>
            <a:endParaRPr lang="zh-CN" altLang="en-US" b="1" dirty="0" smtClean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150" y="739140"/>
            <a:ext cx="9283700" cy="50482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切合实际，降低预期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93065" y="5822950"/>
            <a:ext cx="11149965" cy="628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 rtl="0" eaLnBrk="0">
              <a:lnSpc>
                <a:spcPct val="97000"/>
              </a:lnSpc>
            </a:pPr>
            <a:r>
              <a:rPr lang="zh-CN" b="1" kern="0" spc="50" dirty="0">
                <a:solidFill>
                  <a:schemeClr val="bg1">
                    <a:alpha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指数增强的本质：调整跑赢指数，上涨跑赢指数，震荡区域低位机会</a:t>
            </a:r>
            <a:endParaRPr lang="zh-CN" b="1" kern="0" spc="50" dirty="0">
              <a:solidFill>
                <a:schemeClr val="bg1">
                  <a:alpha val="1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ctr" rtl="0" eaLnBrk="0">
              <a:lnSpc>
                <a:spcPct val="97000"/>
              </a:lnSpc>
            </a:pPr>
            <a:r>
              <a:rPr lang="zh-CN" b="1" kern="0" spc="50" dirty="0">
                <a:solidFill>
                  <a:schemeClr val="bg1">
                    <a:alpha val="10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中小盘机会明显，指增上涨初期建仓，小调整小加仓，大调整大加仓，附带基金理财服务教学</a:t>
            </a:r>
            <a:endParaRPr lang="zh-CN" b="1" kern="0" spc="50" dirty="0">
              <a:solidFill>
                <a:schemeClr val="bg1">
                  <a:alpha val="10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390" y="786765"/>
            <a:ext cx="9171305" cy="498665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2118043" y="3064510"/>
            <a:ext cx="79559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6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全球变局，安全资产</a:t>
            </a:r>
            <a:endParaRPr lang="zh-CN" altLang="en-US" sz="6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安全资产，现金为王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505" y="836295"/>
            <a:ext cx="9110345" cy="47129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45260" y="5554980"/>
            <a:ext cx="930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发展讲故事，安全讲本金，过渡看分红</a:t>
            </a:r>
            <a:endParaRPr lang="zh-CN" altLang="en-US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逆全球化进程中</a:t>
            </a:r>
            <a:r>
              <a:rPr lang="en-US" altLang="zh-CN" b="1" dirty="0" smtClean="0">
                <a:solidFill>
                  <a:schemeClr val="bg1"/>
                </a:solidFill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</a:rPr>
              <a:t>，安全资产</a:t>
            </a:r>
            <a:r>
              <a:rPr lang="en-US" altLang="zh-CN" b="1" dirty="0" smtClean="0">
                <a:solidFill>
                  <a:schemeClr val="bg1"/>
                </a:solidFill>
              </a:rPr>
              <a:t>vs</a:t>
            </a:r>
            <a:r>
              <a:rPr lang="zh-CN" altLang="en-US" b="1" dirty="0" smtClean="0">
                <a:solidFill>
                  <a:schemeClr val="bg1"/>
                </a:solidFill>
              </a:rPr>
              <a:t>新基建</a:t>
            </a:r>
            <a:r>
              <a:rPr lang="zh-CN" altLang="en-US" b="1" dirty="0" smtClean="0">
                <a:solidFill>
                  <a:schemeClr val="bg1"/>
                </a:solidFill>
              </a:rPr>
              <a:t>，左手红利现金，右手科技基建</a:t>
            </a:r>
            <a:endParaRPr lang="zh-CN" altLang="en-US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地产</a:t>
            </a:r>
            <a:r>
              <a:rPr lang="en-US" altLang="zh-CN" b="1" dirty="0" smtClean="0">
                <a:solidFill>
                  <a:schemeClr val="bg1"/>
                </a:solidFill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</a:rPr>
              <a:t>数据</a:t>
            </a:r>
            <a:r>
              <a:rPr lang="en-US" altLang="zh-CN" b="1" dirty="0" smtClean="0">
                <a:solidFill>
                  <a:schemeClr val="bg1"/>
                </a:solidFill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</a:rPr>
              <a:t>金融，资产兴则民兴</a:t>
            </a:r>
            <a:endParaRPr lang="zh-CN" altLang="en-US" b="1" dirty="0" smtClean="0">
              <a:solidFill>
                <a:schemeClr val="bg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4635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机构调仓，加仓韧性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13180" y="5527675"/>
            <a:ext cx="930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b="1" dirty="0" smtClean="0">
                <a:solidFill>
                  <a:schemeClr val="bg1"/>
                </a:solidFill>
                <a:sym typeface="+mn-ea"/>
              </a:rPr>
              <a:t>险资偏重非银，银行，公用事业，汇金偏重银行，社保偏重银行，非银，交运</a:t>
            </a:r>
            <a:endParaRPr lang="zh-CN" b="1" dirty="0" smtClean="0">
              <a:solidFill>
                <a:schemeClr val="bg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QFII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偏重银行，电力，机械，北向偏重电力，新能源。公募偏重通信，电子。</a:t>
            </a:r>
            <a:endParaRPr lang="zh-CN" altLang="en-US" b="1" dirty="0" smtClean="0">
              <a:solidFill>
                <a:schemeClr val="bg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中长期资金：银行，非银。外资：电力设备</a:t>
            </a:r>
            <a:endParaRPr lang="zh-CN" altLang="en-US" b="1" dirty="0" smtClean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814705"/>
            <a:ext cx="3554095" cy="22269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480" y="808355"/>
            <a:ext cx="4180840" cy="22332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8455" y="799465"/>
            <a:ext cx="4154170" cy="22345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0865" y="3154680"/>
            <a:ext cx="3986530" cy="23596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590" y="3170555"/>
            <a:ext cx="3941445" cy="235712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46355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风格转换，新老转换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40815" y="5787390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53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个行业年线金叉区域，</a:t>
            </a: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0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个季线金叉区域，</a:t>
            </a: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64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个月线金叉区域，</a:t>
            </a: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10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个行业周线金叉区域</a:t>
            </a:r>
            <a:endParaRPr lang="zh-CN" altLang="en-US" b="1" dirty="0" smtClean="0">
              <a:solidFill>
                <a:schemeClr val="bg1"/>
              </a:solidFill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b="1" dirty="0" smtClean="0">
                <a:solidFill>
                  <a:schemeClr val="bg1"/>
                </a:solidFill>
                <a:sym typeface="+mn-ea"/>
              </a:rPr>
              <a:t>风格切换，轮动补涨，行业</a:t>
            </a:r>
            <a:r>
              <a:rPr lang="en-US" altLang="zh-CN" b="1" dirty="0" smtClean="0">
                <a:solidFill>
                  <a:schemeClr val="bg1"/>
                </a:solidFill>
                <a:sym typeface="+mn-ea"/>
              </a:rPr>
              <a:t>ETF</a:t>
            </a:r>
            <a:r>
              <a:rPr lang="zh-CN" altLang="en-US" b="1" dirty="0" smtClean="0">
                <a:solidFill>
                  <a:schemeClr val="bg1"/>
                </a:solidFill>
                <a:sym typeface="+mn-ea"/>
              </a:rPr>
              <a:t>或前十大重仓股的信号机会</a:t>
            </a:r>
            <a:endParaRPr lang="zh-CN" altLang="en-US" b="1" dirty="0" smtClean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250" y="786130"/>
            <a:ext cx="9197340" cy="50012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控盘增加，趋势启动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6060" y="5762625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业绩稳定，资金流入，红肥绿瘦，控盘增加，月线，周线金叉区域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控盘增加，平台突破，</a:t>
            </a:r>
            <a:r>
              <a:rPr lang="zh-CN" b="1" dirty="0" smtClean="0">
                <a:solidFill>
                  <a:schemeClr val="bg1"/>
                </a:solidFill>
              </a:rPr>
              <a:t>静待符合金叉信号或熊线上移的机会</a:t>
            </a:r>
            <a:r>
              <a:rPr lang="zh-CN" altLang="en-US" b="1" dirty="0" smtClean="0">
                <a:solidFill>
                  <a:schemeClr val="bg1"/>
                </a:solidFill>
              </a:rPr>
              <a:t>，注</a:t>
            </a:r>
            <a:r>
              <a:rPr lang="zh-CN" b="1" dirty="0" smtClean="0">
                <a:solidFill>
                  <a:schemeClr val="bg1"/>
                </a:solidFill>
              </a:rPr>
              <a:t>意业绩波动风险</a:t>
            </a:r>
            <a:endParaRPr lang="zh-CN" b="1" dirty="0" smtClean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435" y="768350"/>
            <a:ext cx="9219565" cy="501332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控盘增加，趋势启动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6060" y="5762625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业绩稳定，资金流入，红肥绿瘦，控盘增加，季，月，周线金叉</a:t>
            </a:r>
            <a:r>
              <a:rPr lang="zh-CN" b="1" dirty="0" smtClean="0">
                <a:solidFill>
                  <a:schemeClr val="bg1"/>
                </a:solidFill>
              </a:rPr>
              <a:t>区域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控盘增加，关注</a:t>
            </a:r>
            <a:r>
              <a:rPr lang="zh-CN" b="1" dirty="0" smtClean="0">
                <a:solidFill>
                  <a:schemeClr val="bg1"/>
                </a:solidFill>
              </a:rPr>
              <a:t>下个熊线上移的机会</a:t>
            </a:r>
            <a:r>
              <a:rPr lang="zh-CN" altLang="en-US" b="1" dirty="0" smtClean="0">
                <a:solidFill>
                  <a:schemeClr val="bg1"/>
                </a:solidFill>
              </a:rPr>
              <a:t>，注</a:t>
            </a:r>
            <a:r>
              <a:rPr lang="zh-CN" b="1" dirty="0" smtClean="0">
                <a:solidFill>
                  <a:schemeClr val="bg1"/>
                </a:solidFill>
              </a:rPr>
              <a:t>意业绩波动风险</a:t>
            </a:r>
            <a:endParaRPr lang="zh-CN" b="1" dirty="0" smtClean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50" y="836295"/>
            <a:ext cx="9081135" cy="493839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226560" y="1716088"/>
            <a:ext cx="373888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Medium" panose="020B0600000000000000" charset="-122"/>
                <a:ea typeface="思源黑体 Medium" panose="020B0600000000000000" charset="-122"/>
                <a:cs typeface="思源黑体 CN Normal" panose="020B0400000000000000" charset="-122"/>
              </a:rPr>
              <a:t>4</a:t>
            </a:r>
            <a:endParaRPr kumimoji="0" lang="en-US" altLang="zh-CN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Medium" panose="020B0600000000000000" charset="-122"/>
              <a:ea typeface="思源黑体 Medium" panose="020B0600000000000000" charset="-122"/>
              <a:cs typeface="思源黑体 CN Normal" panose="020B0400000000000000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2118043" y="3064510"/>
            <a:ext cx="79559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/>
            <a:r>
              <a:rPr lang="zh-CN" altLang="en-US" sz="6600">
                <a:solidFill>
                  <a:schemeClr val="bg2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产业主题，强者恒强</a:t>
            </a:r>
            <a:endParaRPr lang="en-US" altLang="zh-CN" sz="6600">
              <a:solidFill>
                <a:schemeClr val="bg2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279015" y="2635250"/>
            <a:ext cx="7641590" cy="0"/>
          </a:xfrm>
          <a:prstGeom prst="line">
            <a:avLst/>
          </a:prstGeom>
          <a:ln>
            <a:gradFill>
              <a:gsLst>
                <a:gs pos="0">
                  <a:srgbClr val="1E38B8"/>
                </a:gs>
                <a:gs pos="50000">
                  <a:srgbClr val="B77DFE"/>
                </a:gs>
                <a:gs pos="100000">
                  <a:srgbClr val="1E38B8"/>
                </a:gs>
              </a:gsLst>
              <a:lin ang="0" scaled="0"/>
            </a:gradFill>
          </a:ln>
        </p:spPr>
        <p:style>
          <a:lnRef idx="3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3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安全资产，现金为王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145" y="842010"/>
            <a:ext cx="9110345" cy="47129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45260" y="5554980"/>
            <a:ext cx="930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发展讲故事，安全讲本金，过渡看分红</a:t>
            </a:r>
            <a:endParaRPr lang="zh-CN" altLang="en-US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逆全球化进程中</a:t>
            </a:r>
            <a:r>
              <a:rPr lang="en-US" altLang="zh-CN" b="1" dirty="0" smtClean="0">
                <a:solidFill>
                  <a:schemeClr val="bg1"/>
                </a:solidFill>
              </a:rPr>
              <a:t> </a:t>
            </a:r>
            <a:r>
              <a:rPr lang="zh-CN" altLang="en-US" b="1" dirty="0" smtClean="0">
                <a:solidFill>
                  <a:schemeClr val="bg1"/>
                </a:solidFill>
              </a:rPr>
              <a:t>，安全资产</a:t>
            </a:r>
            <a:r>
              <a:rPr lang="en-US" altLang="zh-CN" b="1" dirty="0" smtClean="0">
                <a:solidFill>
                  <a:schemeClr val="bg1"/>
                </a:solidFill>
              </a:rPr>
              <a:t>vs</a:t>
            </a:r>
            <a:r>
              <a:rPr lang="zh-CN" altLang="en-US" b="1" dirty="0" smtClean="0">
                <a:solidFill>
                  <a:schemeClr val="bg1"/>
                </a:solidFill>
              </a:rPr>
              <a:t>新基建</a:t>
            </a:r>
            <a:r>
              <a:rPr lang="zh-CN" altLang="en-US" b="1" dirty="0" smtClean="0">
                <a:solidFill>
                  <a:schemeClr val="bg1"/>
                </a:solidFill>
              </a:rPr>
              <a:t>，左手红利现金，右手科技基建</a:t>
            </a:r>
            <a:endParaRPr lang="zh-CN" altLang="en-US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地产</a:t>
            </a:r>
            <a:r>
              <a:rPr lang="en-US" altLang="zh-CN" b="1" dirty="0" smtClean="0">
                <a:solidFill>
                  <a:schemeClr val="bg1"/>
                </a:solidFill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</a:rPr>
              <a:t>数据</a:t>
            </a:r>
            <a:r>
              <a:rPr lang="en-US" altLang="zh-CN" b="1" dirty="0" smtClean="0">
                <a:solidFill>
                  <a:schemeClr val="bg1"/>
                </a:solidFill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</a:rPr>
              <a:t>金融，资产兴则民兴</a:t>
            </a:r>
            <a:endParaRPr lang="zh-CN" altLang="en-US" b="1" dirty="0" smtClean="0">
              <a:solidFill>
                <a:schemeClr val="bg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产业主题，资源科技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45260" y="5770880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空间龙头</a:t>
            </a:r>
            <a:r>
              <a:rPr lang="en-US" altLang="zh-CN" b="1" dirty="0" smtClean="0">
                <a:solidFill>
                  <a:schemeClr val="bg1"/>
                </a:solidFill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</a:rPr>
              <a:t>趋势龙头</a:t>
            </a:r>
            <a:r>
              <a:rPr lang="en-US" altLang="zh-CN" b="1" dirty="0" smtClean="0">
                <a:solidFill>
                  <a:schemeClr val="bg1"/>
                </a:solidFill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</a:rPr>
              <a:t>控盘反复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PCB</a:t>
            </a:r>
            <a:r>
              <a:rPr lang="zh-CN" altLang="en-US" b="1" dirty="0" smtClean="0">
                <a:solidFill>
                  <a:schemeClr val="bg1"/>
                </a:solidFill>
              </a:rPr>
              <a:t>，电网，</a:t>
            </a:r>
            <a:r>
              <a:rPr lang="zh-CN" b="1" dirty="0" smtClean="0">
                <a:solidFill>
                  <a:schemeClr val="bg1"/>
                </a:solidFill>
              </a:rPr>
              <a:t>医药</a:t>
            </a:r>
            <a:r>
              <a:rPr lang="zh-CN" altLang="en-US" b="1" dirty="0" smtClean="0">
                <a:solidFill>
                  <a:schemeClr val="bg1"/>
                </a:solidFill>
              </a:rPr>
              <a:t>，</a:t>
            </a:r>
            <a:endParaRPr lang="zh-CN" altLang="en-US" b="1" dirty="0" smtClean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975" y="835660"/>
            <a:ext cx="9006840" cy="48977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45" y="835660"/>
            <a:ext cx="7534910" cy="48977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控盘增加，趋势启动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6060" y="5762625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业绩稳定，资金流入，红肥绿瘦，控盘增加，季线，月，周线金叉</a:t>
            </a:r>
            <a:r>
              <a:rPr lang="zh-CN" b="1" dirty="0" smtClean="0">
                <a:solidFill>
                  <a:schemeClr val="bg1"/>
                </a:solidFill>
              </a:rPr>
              <a:t>区域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控盘增加，平台突破，关注</a:t>
            </a:r>
            <a:r>
              <a:rPr lang="zh-CN" b="1" dirty="0" smtClean="0">
                <a:solidFill>
                  <a:schemeClr val="bg1"/>
                </a:solidFill>
              </a:rPr>
              <a:t>下个熊线上移的机会</a:t>
            </a:r>
            <a:r>
              <a:rPr lang="zh-CN" altLang="en-US" b="1" dirty="0" smtClean="0">
                <a:solidFill>
                  <a:schemeClr val="bg1"/>
                </a:solidFill>
              </a:rPr>
              <a:t>，注</a:t>
            </a:r>
            <a:r>
              <a:rPr lang="zh-CN" b="1" dirty="0" smtClean="0">
                <a:solidFill>
                  <a:schemeClr val="bg1"/>
                </a:solidFill>
              </a:rPr>
              <a:t>意业绩波动风险</a:t>
            </a:r>
            <a:endParaRPr lang="zh-CN" b="1" dirty="0" smtClean="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530" y="789940"/>
            <a:ext cx="9144635" cy="497268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控盘增加，趋势启动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96060" y="5762625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业绩稳定，资金流入，红肥绿瘦，控盘增加，季线，月，周线金叉</a:t>
            </a:r>
            <a:r>
              <a:rPr lang="zh-CN" b="1" dirty="0" smtClean="0">
                <a:solidFill>
                  <a:schemeClr val="bg1"/>
                </a:solidFill>
              </a:rPr>
              <a:t>区域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控盘增加，关注</a:t>
            </a:r>
            <a:r>
              <a:rPr lang="zh-CN" b="1" dirty="0" smtClean="0">
                <a:solidFill>
                  <a:schemeClr val="bg1"/>
                </a:solidFill>
              </a:rPr>
              <a:t>下个熊线上移的机会</a:t>
            </a:r>
            <a:r>
              <a:rPr lang="zh-CN" altLang="en-US" b="1" dirty="0" smtClean="0">
                <a:solidFill>
                  <a:schemeClr val="bg1"/>
                </a:solidFill>
              </a:rPr>
              <a:t>，注</a:t>
            </a:r>
            <a:r>
              <a:rPr lang="zh-CN" b="1" dirty="0" smtClean="0">
                <a:solidFill>
                  <a:schemeClr val="bg1"/>
                </a:solidFill>
              </a:rPr>
              <a:t>意业绩波动风险</a:t>
            </a:r>
            <a:endParaRPr lang="zh-CN" b="1" dirty="0" smtClean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425" y="839470"/>
            <a:ext cx="9047480" cy="491998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626110" y="6391910"/>
            <a:ext cx="1093978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经传多赢投研总监：杨春虎，投顾执业编号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:A1120619100003;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基金从业号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:A20250618011797</a:t>
            </a: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风险提示：观点基于软件数据和理论模型分析，仅供参考，不构成买卖建议，市场有风险，投资需谨慎。基金的过往业绩并不预示其未来表现，基金管理人管理的其他基金的业绩并不构成基金业绩表现的保证。</a:t>
            </a:r>
            <a:endParaRPr lang="zh-CN" altLang="en-US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-132974" y="99060"/>
            <a:ext cx="1219200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4200" spc="-200" dirty="0">
                <a:solidFill>
                  <a:schemeClr val="bg1"/>
                </a:solidFill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控盘增加，趋势启动</a:t>
            </a:r>
            <a:endParaRPr lang="zh-CN" altLang="en-US" sz="4200" spc="-200" dirty="0">
              <a:solidFill>
                <a:schemeClr val="bg1"/>
              </a:solidFill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96060" y="5762625"/>
            <a:ext cx="93002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 dirty="0" smtClean="0">
                <a:solidFill>
                  <a:schemeClr val="bg1"/>
                </a:solidFill>
              </a:rPr>
              <a:t>业绩稳定，资金流入，红肥绿瘦，控盘增加，季线，月，周线金叉</a:t>
            </a:r>
            <a:r>
              <a:rPr lang="zh-CN" b="1" dirty="0" smtClean="0">
                <a:solidFill>
                  <a:schemeClr val="bg1"/>
                </a:solidFill>
              </a:rPr>
              <a:t>区域</a:t>
            </a:r>
            <a:endParaRPr lang="zh-CN" b="1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控盘增加，关注</a:t>
            </a:r>
            <a:r>
              <a:rPr lang="zh-CN" b="1" dirty="0" smtClean="0">
                <a:solidFill>
                  <a:schemeClr val="bg1"/>
                </a:solidFill>
              </a:rPr>
              <a:t>下个熊线上移的机会</a:t>
            </a:r>
            <a:r>
              <a:rPr lang="zh-CN" altLang="en-US" b="1" dirty="0" smtClean="0">
                <a:solidFill>
                  <a:schemeClr val="bg1"/>
                </a:solidFill>
              </a:rPr>
              <a:t>，注</a:t>
            </a:r>
            <a:r>
              <a:rPr lang="zh-CN" b="1" dirty="0" smtClean="0">
                <a:solidFill>
                  <a:schemeClr val="bg1"/>
                </a:solidFill>
              </a:rPr>
              <a:t>意业绩波动风险</a:t>
            </a:r>
            <a:endParaRPr lang="zh-CN" b="1" dirty="0" smtClean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980" y="836295"/>
            <a:ext cx="9057005" cy="492506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 descr="组 300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9748" y="1723390"/>
            <a:ext cx="8612505" cy="34112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2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3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4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5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6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27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8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29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0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31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2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3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4.xml><?xml version="1.0" encoding="utf-8"?>
<p:tagLst xmlns:p="http://schemas.openxmlformats.org/presentationml/2006/main">
  <p:tag name="KSO_WM_DIAGRAM_VIRTUALLY_FRAME" val="{&quot;height&quot;:324.65,&quot;left&quot;:329.75,&quot;top&quot;:108.9,&quot;width&quot;:519.35}"/>
</p:tagLst>
</file>

<file path=ppt/tags/tag35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6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7.xml><?xml version="1.0" encoding="utf-8"?>
<p:tagLst xmlns:p="http://schemas.openxmlformats.org/presentationml/2006/main">
  <p:tag name="KSO_WM_BEAUTIFY_FLAG" val=""/>
  <p:tag name="KSO_WM_DIAGRAM_VIRTUALLY_FRAME" val="{&quot;height&quot;:324.65,&quot;left&quot;:329.75,&quot;top&quot;:108.9,&quot;width&quot;:519.35}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88.xml><?xml version="1.0" encoding="utf-8"?>
<p:tagLst xmlns:p="http://schemas.openxmlformats.org/presentationml/2006/main">
  <p:tag name="KSO_WPP_MARK_KEY" val="5d6e9262-ca8a-4070-8ad5-698f89e303ea"/>
  <p:tag name="COMMONDATA" val="eyJoZGlkIjoiMTMzZGI2MjkwNzI0NGI5MzY0NzUwYzMxOTRjZGRmN2UifQ=="/>
  <p:tag name="commondata" val="eyJoZGlkIjoiOWY4MjQyNDc1NWE5NGE3YmJhMmZmNzIzZDc5YmE1NGI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4171</Words>
  <Application>WPS 演示</Application>
  <PresentationFormat>宽屏</PresentationFormat>
  <Paragraphs>178</Paragraphs>
  <Slides>25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Wingdings</vt:lpstr>
      <vt:lpstr>思源黑体 CN Light</vt:lpstr>
      <vt:lpstr>黑体</vt:lpstr>
      <vt:lpstr>思源黑体 CN Bold</vt:lpstr>
      <vt:lpstr>思源黑体 CN Medium</vt:lpstr>
      <vt:lpstr>思源黑体 Medium</vt:lpstr>
      <vt:lpstr>思源黑体 CN Normal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杨春虎</cp:lastModifiedBy>
  <cp:revision>307</cp:revision>
  <dcterms:created xsi:type="dcterms:W3CDTF">2022-12-31T05:43:00Z</dcterms:created>
  <dcterms:modified xsi:type="dcterms:W3CDTF">2026-09-18T09:51:48Z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575CA9BBAD334255B502F8AF39529C9F_13</vt:lpwstr>
  </property>
</Properties>
</file>