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346" r:id="rId3"/>
    <p:sldId id="347" r:id="rId4"/>
    <p:sldId id="309" r:id="rId5"/>
    <p:sldId id="328" r:id="rId6"/>
    <p:sldId id="311" r:id="rId7"/>
    <p:sldId id="313" r:id="rId8"/>
    <p:sldId id="331" r:id="rId10"/>
    <p:sldId id="330" r:id="rId11"/>
    <p:sldId id="332" r:id="rId12"/>
    <p:sldId id="329" r:id="rId13"/>
    <p:sldId id="348" r:id="rId14"/>
    <p:sldId id="333" r:id="rId15"/>
    <p:sldId id="334" r:id="rId16"/>
    <p:sldId id="337" r:id="rId17"/>
    <p:sldId id="335" r:id="rId18"/>
    <p:sldId id="338" r:id="rId19"/>
    <p:sldId id="341" r:id="rId20"/>
    <p:sldId id="340" r:id="rId21"/>
    <p:sldId id="342" r:id="rId22"/>
    <p:sldId id="350" r:id="rId23"/>
    <p:sldId id="343" r:id="rId24"/>
    <p:sldId id="351" r:id="rId25"/>
    <p:sldId id="352" r:id="rId26"/>
    <p:sldId id="354" r:id="rId27"/>
    <p:sldId id="314" r:id="rId28"/>
  </p:sldIdLst>
  <p:sldSz cx="12192000" cy="6858000"/>
  <p:notesSz cx="6858000" cy="9144000"/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2" userDrawn="1">
          <p15:clr>
            <a:srgbClr val="A4A3A4"/>
          </p15:clr>
        </p15:guide>
        <p15:guide id="2" pos="36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210BB8"/>
    <a:srgbClr val="241789"/>
    <a:srgbClr val="4A4A4A"/>
    <a:srgbClr val="FFFEEB"/>
    <a:srgbClr val="FFF4A3"/>
    <a:srgbClr val="D9D9D9"/>
    <a:srgbClr val="7C0000"/>
    <a:srgbClr val="7E0001"/>
    <a:srgbClr val="FF8D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32"/>
        <p:guide pos="3685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2" Type="http://schemas.openxmlformats.org/officeDocument/2006/relationships/tags" Target="tags/tag117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4.xml"/><Relationship Id="rId7" Type="http://schemas.openxmlformats.org/officeDocument/2006/relationships/tags" Target="../tags/tag3.xml"/><Relationship Id="rId6" Type="http://schemas.openxmlformats.org/officeDocument/2006/relationships/image" Target="../media/image5.png"/><Relationship Id="rId5" Type="http://schemas.openxmlformats.org/officeDocument/2006/relationships/tags" Target="../tags/tag2.xml"/><Relationship Id="rId4" Type="http://schemas.openxmlformats.org/officeDocument/2006/relationships/image" Target="../media/image4.png"/><Relationship Id="rId3" Type="http://schemas.openxmlformats.org/officeDocument/2006/relationships/tags" Target="../tags/tag1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image" Target="../media/image5.png"/><Relationship Id="rId5" Type="http://schemas.openxmlformats.org/officeDocument/2006/relationships/tags" Target="../tags/tag6.xml"/><Relationship Id="rId4" Type="http://schemas.openxmlformats.org/officeDocument/2006/relationships/image" Target="../media/image4.png"/><Relationship Id="rId3" Type="http://schemas.openxmlformats.org/officeDocument/2006/relationships/tags" Target="../tags/tag5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ags" Target="../tags/tag9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tags" Target="../tags/tag10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png"/><Relationship Id="rId8" Type="http://schemas.openxmlformats.org/officeDocument/2006/relationships/tags" Target="../tags/tag15.xml"/><Relationship Id="rId7" Type="http://schemas.openxmlformats.org/officeDocument/2006/relationships/tags" Target="../tags/tag14.xml"/><Relationship Id="rId6" Type="http://schemas.openxmlformats.org/officeDocument/2006/relationships/image" Target="../media/image6.png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image" Target="../media/image3.png"/><Relationship Id="rId2" Type="http://schemas.openxmlformats.org/officeDocument/2006/relationships/tags" Target="../tags/tag11.xml"/><Relationship Id="rId11" Type="http://schemas.openxmlformats.org/officeDocument/2006/relationships/image" Target="../media/image5.png"/><Relationship Id="rId10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 userDrawn="1"/>
        </p:nvSpPr>
        <p:spPr>
          <a:xfrm>
            <a:off x="6369685" y="237553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pic>
        <p:nvPicPr>
          <p:cNvPr id="3" name="图片 2" descr="常州站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画板 2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矢量智能对象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718165" y="235585"/>
            <a:ext cx="1220470" cy="260350"/>
          </a:xfrm>
          <a:prstGeom prst="rect">
            <a:avLst/>
          </a:prstGeom>
        </p:spPr>
      </p:pic>
      <p:pic>
        <p:nvPicPr>
          <p:cNvPr id="2" name="图片 1" descr="见面会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74320" y="191770"/>
            <a:ext cx="1550035" cy="354965"/>
          </a:xfrm>
          <a:prstGeom prst="rect">
            <a:avLst/>
          </a:prstGeom>
        </p:spPr>
      </p:pic>
      <p:cxnSp>
        <p:nvCxnSpPr>
          <p:cNvPr id="8" name="直接连接符 7"/>
          <p:cNvCxnSpPr/>
          <p:nvPr userDrawn="1">
            <p:custDataLst>
              <p:tags r:id="rId7"/>
            </p:custDataLst>
          </p:nvPr>
        </p:nvCxnSpPr>
        <p:spPr>
          <a:xfrm flipV="1">
            <a:off x="1902460" y="728345"/>
            <a:ext cx="8630920" cy="13335"/>
          </a:xfrm>
          <a:prstGeom prst="line">
            <a:avLst/>
          </a:prstGeom>
          <a:ln w="12700" cmpd="sng">
            <a:gradFill flip="none" rotWithShape="1">
              <a:gsLst>
                <a:gs pos="0">
                  <a:srgbClr val="EABB80"/>
                </a:gs>
                <a:gs pos="100000">
                  <a:srgbClr val="FFFF00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prstDash val="soli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 userDrawn="1">
            <p:custDataLst>
              <p:tags r:id="rId8"/>
            </p:custDataLst>
          </p:nvPr>
        </p:nvSpPr>
        <p:spPr>
          <a:xfrm>
            <a:off x="635" y="658241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经传多赢投研总监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:</a:t>
            </a: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杨春虎丨执业编号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:</a:t>
            </a: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A1120619100003  风险提示:观点基于软件数据和理论模型分析，仅供参考，不构成买卖建议，股市有风险，投资需谨慎</a:t>
            </a:r>
            <a:endParaRPr lang="zh-CN" altLang="en-US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画板 2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矢量智能对象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718165" y="235585"/>
            <a:ext cx="1220470" cy="260350"/>
          </a:xfrm>
          <a:prstGeom prst="rect">
            <a:avLst/>
          </a:prstGeom>
        </p:spPr>
      </p:pic>
      <p:pic>
        <p:nvPicPr>
          <p:cNvPr id="2" name="图片 1" descr="见面会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74320" y="191770"/>
            <a:ext cx="1550035" cy="354965"/>
          </a:xfrm>
          <a:prstGeom prst="rect">
            <a:avLst/>
          </a:prstGeom>
        </p:spPr>
      </p:pic>
      <p:cxnSp>
        <p:nvCxnSpPr>
          <p:cNvPr id="8" name="直接连接符 7"/>
          <p:cNvCxnSpPr/>
          <p:nvPr userDrawn="1">
            <p:custDataLst>
              <p:tags r:id="rId7"/>
            </p:custDataLst>
          </p:nvPr>
        </p:nvCxnSpPr>
        <p:spPr>
          <a:xfrm flipV="1">
            <a:off x="1902460" y="728345"/>
            <a:ext cx="8630920" cy="13335"/>
          </a:xfrm>
          <a:prstGeom prst="line">
            <a:avLst/>
          </a:prstGeom>
          <a:ln w="12700" cmpd="sng">
            <a:gradFill flip="none" rotWithShape="1">
              <a:gsLst>
                <a:gs pos="0">
                  <a:srgbClr val="EABB80"/>
                </a:gs>
                <a:gs pos="100000">
                  <a:srgbClr val="FFFF00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prstDash val="soli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 userDrawn="1">
            <p:custDataLst>
              <p:tags r:id="rId8"/>
            </p:custDataLst>
          </p:nvPr>
        </p:nvSpPr>
        <p:spPr>
          <a:xfrm>
            <a:off x="635" y="658241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经传多赢资深投顾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:</a:t>
            </a: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陈俊丨执业编号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:</a:t>
            </a: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A1120619070007</a:t>
            </a: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  风险提示:观点基于软件数据和理论模型分析，仅供参考，不构成买卖建议，股市有风险，投资需谨慎</a:t>
            </a:r>
            <a:endParaRPr lang="zh-CN" altLang="en-US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画板 2 拷贝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画板 2 拷贝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矢量智能对象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18165" y="235585"/>
            <a:ext cx="1220470" cy="260350"/>
          </a:xfrm>
          <a:prstGeom prst="rect">
            <a:avLst/>
          </a:prstGeom>
        </p:spPr>
      </p:pic>
      <p:pic>
        <p:nvPicPr>
          <p:cNvPr id="2" name="图片 1" descr="见面会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4320" y="191770"/>
            <a:ext cx="1550035" cy="3549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画板 2 拷贝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圆角矩形 3"/>
          <p:cNvSpPr/>
          <p:nvPr userDrawn="1">
            <p:custDataLst>
              <p:tags r:id="rId4"/>
            </p:custDataLst>
          </p:nvPr>
        </p:nvSpPr>
        <p:spPr>
          <a:xfrm>
            <a:off x="1905000" y="3746500"/>
            <a:ext cx="8432800" cy="1701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5" name="图片 4" descr="感谢聆听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rcRect b="23104"/>
          <a:stretch>
            <a:fillRect/>
          </a:stretch>
        </p:blipFill>
        <p:spPr>
          <a:xfrm>
            <a:off x="1991995" y="1405255"/>
            <a:ext cx="8208010" cy="22402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>
            <p:custDataLst>
              <p:tags r:id="rId7"/>
            </p:custDataLst>
          </p:nvPr>
        </p:nvSpPr>
        <p:spPr>
          <a:xfrm>
            <a:off x="1991995" y="3861435"/>
            <a:ext cx="8208010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20000"/>
              </a:lnSpc>
            </a:pPr>
            <a:r>
              <a:rPr lang="zh-CN" altLang="en-US" sz="1500" b="1">
                <a:solidFill>
                  <a:schemeClr val="tx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我司所有工作人员均不允许推荐股票、不允许承诺收益、不允许代客理财、不允许合作分成、不允许私下收款，如您发现有任何违规行为，可联系400-700-3809向我们反馈!</a:t>
            </a:r>
            <a:endParaRPr lang="zh-CN" altLang="en-US" sz="1500" b="1">
              <a:solidFill>
                <a:schemeClr val="tx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  <a:p>
            <a:pPr fontAlgn="auto">
              <a:lnSpc>
                <a:spcPct val="120000"/>
              </a:lnSpc>
            </a:pPr>
            <a:r>
              <a:rPr lang="zh-CN" altLang="en-US" sz="1500" b="1">
                <a:solidFill>
                  <a:schemeClr val="tx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所有信息及观点均来源于公开信息及经传软件信号显示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500" b="1">
              <a:solidFill>
                <a:schemeClr val="tx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10" name="图片 9" descr="矢量智能对象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0718165" y="235585"/>
            <a:ext cx="1220470" cy="260350"/>
          </a:xfrm>
          <a:prstGeom prst="rect">
            <a:avLst/>
          </a:prstGeom>
        </p:spPr>
      </p:pic>
      <p:pic>
        <p:nvPicPr>
          <p:cNvPr id="2" name="图片 1" descr="见面会"/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274320" y="191770"/>
            <a:ext cx="1550035" cy="3549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ags" Target="../tags/tag18.xml"/><Relationship Id="rId8" Type="http://schemas.openxmlformats.org/officeDocument/2006/relationships/tags" Target="../tags/tag17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tags" Target="../tags/tag22.xml"/><Relationship Id="rId12" Type="http://schemas.openxmlformats.org/officeDocument/2006/relationships/tags" Target="../tags/tag21.xml"/><Relationship Id="rId11" Type="http://schemas.openxmlformats.org/officeDocument/2006/relationships/tags" Target="../tags/tag20.xml"/><Relationship Id="rId10" Type="http://schemas.openxmlformats.org/officeDocument/2006/relationships/tags" Target="../tags/tag19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9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0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1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2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60.xml"/><Relationship Id="rId4" Type="http://schemas.openxmlformats.org/officeDocument/2006/relationships/image" Target="../media/image21.png"/><Relationship Id="rId3" Type="http://schemas.openxmlformats.org/officeDocument/2006/relationships/tags" Target="../tags/tag59.xml"/><Relationship Id="rId2" Type="http://schemas.openxmlformats.org/officeDocument/2006/relationships/image" Target="../media/image20.png"/><Relationship Id="rId1" Type="http://schemas.openxmlformats.org/officeDocument/2006/relationships/tags" Target="../tags/tag58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65.xml"/><Relationship Id="rId8" Type="http://schemas.openxmlformats.org/officeDocument/2006/relationships/image" Target="../media/image25.png"/><Relationship Id="rId7" Type="http://schemas.openxmlformats.org/officeDocument/2006/relationships/tags" Target="../tags/tag64.xml"/><Relationship Id="rId6" Type="http://schemas.openxmlformats.org/officeDocument/2006/relationships/image" Target="../media/image24.png"/><Relationship Id="rId5" Type="http://schemas.openxmlformats.org/officeDocument/2006/relationships/tags" Target="../tags/tag63.xml"/><Relationship Id="rId4" Type="http://schemas.openxmlformats.org/officeDocument/2006/relationships/image" Target="../media/image23.png"/><Relationship Id="rId3" Type="http://schemas.openxmlformats.org/officeDocument/2006/relationships/tags" Target="../tags/tag62.xml"/><Relationship Id="rId2" Type="http://schemas.openxmlformats.org/officeDocument/2006/relationships/image" Target="../media/image22.png"/><Relationship Id="rId13" Type="http://schemas.openxmlformats.org/officeDocument/2006/relationships/notesSlide" Target="../notesSlides/notesSlide4.xml"/><Relationship Id="rId12" Type="http://schemas.openxmlformats.org/officeDocument/2006/relationships/slideLayout" Target="../slideLayouts/slideLayout3.xml"/><Relationship Id="rId11" Type="http://schemas.openxmlformats.org/officeDocument/2006/relationships/tags" Target="../tags/tag66.xml"/><Relationship Id="rId10" Type="http://schemas.openxmlformats.org/officeDocument/2006/relationships/image" Target="../media/image26.png"/><Relationship Id="rId1" Type="http://schemas.openxmlformats.org/officeDocument/2006/relationships/tags" Target="../tags/tag61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68.xml"/><Relationship Id="rId2" Type="http://schemas.openxmlformats.org/officeDocument/2006/relationships/image" Target="../media/image27.png"/><Relationship Id="rId1" Type="http://schemas.openxmlformats.org/officeDocument/2006/relationships/tags" Target="../tags/tag67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74.xml"/><Relationship Id="rId8" Type="http://schemas.openxmlformats.org/officeDocument/2006/relationships/image" Target="../media/image30.png"/><Relationship Id="rId7" Type="http://schemas.openxmlformats.org/officeDocument/2006/relationships/tags" Target="../tags/tag73.xml"/><Relationship Id="rId6" Type="http://schemas.openxmlformats.org/officeDocument/2006/relationships/tags" Target="../tags/tag72.xml"/><Relationship Id="rId5" Type="http://schemas.openxmlformats.org/officeDocument/2006/relationships/image" Target="../media/image29.png"/><Relationship Id="rId4" Type="http://schemas.openxmlformats.org/officeDocument/2006/relationships/tags" Target="../tags/tag71.xml"/><Relationship Id="rId3" Type="http://schemas.openxmlformats.org/officeDocument/2006/relationships/tags" Target="../tags/tag70.xml"/><Relationship Id="rId2" Type="http://schemas.openxmlformats.org/officeDocument/2006/relationships/image" Target="../media/image28.png"/><Relationship Id="rId17" Type="http://schemas.openxmlformats.org/officeDocument/2006/relationships/notesSlide" Target="../notesSlides/notesSlide6.xml"/><Relationship Id="rId16" Type="http://schemas.openxmlformats.org/officeDocument/2006/relationships/slideLayout" Target="../slideLayouts/slideLayout3.xml"/><Relationship Id="rId15" Type="http://schemas.openxmlformats.org/officeDocument/2006/relationships/tags" Target="../tags/tag78.xml"/><Relationship Id="rId14" Type="http://schemas.openxmlformats.org/officeDocument/2006/relationships/image" Target="../media/image32.png"/><Relationship Id="rId13" Type="http://schemas.openxmlformats.org/officeDocument/2006/relationships/tags" Target="../tags/tag77.xml"/><Relationship Id="rId12" Type="http://schemas.openxmlformats.org/officeDocument/2006/relationships/tags" Target="../tags/tag76.xml"/><Relationship Id="rId11" Type="http://schemas.openxmlformats.org/officeDocument/2006/relationships/image" Target="../media/image31.png"/><Relationship Id="rId10" Type="http://schemas.openxmlformats.org/officeDocument/2006/relationships/tags" Target="../tags/tag75.xml"/><Relationship Id="rId1" Type="http://schemas.openxmlformats.org/officeDocument/2006/relationships/tags" Target="../tags/tag69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tags" Target="../tags/tag79.xml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84.xml"/><Relationship Id="rId3" Type="http://schemas.openxmlformats.org/officeDocument/2006/relationships/image" Target="../media/image33.png"/><Relationship Id="rId2" Type="http://schemas.openxmlformats.org/officeDocument/2006/relationships/tags" Target="../tags/tag83.xml"/><Relationship Id="rId1" Type="http://schemas.openxmlformats.org/officeDocument/2006/relationships/tags" Target="../tags/tag82.xml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87.xml"/><Relationship Id="rId3" Type="http://schemas.openxmlformats.org/officeDocument/2006/relationships/image" Target="../media/image34.png"/><Relationship Id="rId2" Type="http://schemas.openxmlformats.org/officeDocument/2006/relationships/tags" Target="../tags/tag86.xml"/><Relationship Id="rId1" Type="http://schemas.openxmlformats.org/officeDocument/2006/relationships/tags" Target="../tags/tag85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tags" Target="../tags/tag92.xml"/><Relationship Id="rId8" Type="http://schemas.openxmlformats.org/officeDocument/2006/relationships/image" Target="../media/image38.png"/><Relationship Id="rId7" Type="http://schemas.openxmlformats.org/officeDocument/2006/relationships/tags" Target="../tags/tag91.xml"/><Relationship Id="rId6" Type="http://schemas.openxmlformats.org/officeDocument/2006/relationships/image" Target="../media/image37.png"/><Relationship Id="rId5" Type="http://schemas.openxmlformats.org/officeDocument/2006/relationships/tags" Target="../tags/tag90.xml"/><Relationship Id="rId4" Type="http://schemas.openxmlformats.org/officeDocument/2006/relationships/image" Target="../media/image36.png"/><Relationship Id="rId3" Type="http://schemas.openxmlformats.org/officeDocument/2006/relationships/tags" Target="../tags/tag89.xml"/><Relationship Id="rId2" Type="http://schemas.openxmlformats.org/officeDocument/2006/relationships/image" Target="../media/image35.png"/><Relationship Id="rId11" Type="http://schemas.openxmlformats.org/officeDocument/2006/relationships/notesSlide" Target="../notesSlides/notesSlide9.xml"/><Relationship Id="rId10" Type="http://schemas.openxmlformats.org/officeDocument/2006/relationships/slideLayout" Target="../slideLayouts/slideLayout3.xml"/><Relationship Id="rId1" Type="http://schemas.openxmlformats.org/officeDocument/2006/relationships/tags" Target="../tags/tag88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" Type="http://schemas.openxmlformats.org/officeDocument/2006/relationships/tags" Target="../tags/tag93.xml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0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98.xml"/><Relationship Id="rId4" Type="http://schemas.openxmlformats.org/officeDocument/2006/relationships/image" Target="../media/image40.png"/><Relationship Id="rId3" Type="http://schemas.openxmlformats.org/officeDocument/2006/relationships/tags" Target="../tags/tag97.xml"/><Relationship Id="rId2" Type="http://schemas.openxmlformats.org/officeDocument/2006/relationships/image" Target="../media/image39.png"/><Relationship Id="rId1" Type="http://schemas.openxmlformats.org/officeDocument/2006/relationships/tags" Target="../tags/tag9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9.xml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02.xml"/><Relationship Id="rId3" Type="http://schemas.openxmlformats.org/officeDocument/2006/relationships/tags" Target="../tags/tag101.xml"/><Relationship Id="rId2" Type="http://schemas.openxmlformats.org/officeDocument/2006/relationships/tags" Target="../tags/tag100.xml"/><Relationship Id="rId1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3.xml"/><Relationship Id="rId8" Type="http://schemas.openxmlformats.org/officeDocument/2006/relationships/slideLayout" Target="../slideLayouts/slideLayout3.xml"/><Relationship Id="rId7" Type="http://schemas.openxmlformats.org/officeDocument/2006/relationships/tags" Target="../tags/tag107.xml"/><Relationship Id="rId6" Type="http://schemas.openxmlformats.org/officeDocument/2006/relationships/image" Target="../media/image43.png"/><Relationship Id="rId5" Type="http://schemas.openxmlformats.org/officeDocument/2006/relationships/tags" Target="../tags/tag106.xml"/><Relationship Id="rId4" Type="http://schemas.openxmlformats.org/officeDocument/2006/relationships/image" Target="../media/image42.png"/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" Type="http://schemas.openxmlformats.org/officeDocument/2006/relationships/tags" Target="../tags/tag103.xml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4.xml"/><Relationship Id="rId8" Type="http://schemas.openxmlformats.org/officeDocument/2006/relationships/slideLayout" Target="../slideLayouts/slideLayout3.xml"/><Relationship Id="rId7" Type="http://schemas.openxmlformats.org/officeDocument/2006/relationships/tags" Target="../tags/tag112.xml"/><Relationship Id="rId6" Type="http://schemas.openxmlformats.org/officeDocument/2006/relationships/image" Target="../media/image45.png"/><Relationship Id="rId5" Type="http://schemas.openxmlformats.org/officeDocument/2006/relationships/tags" Target="../tags/tag111.xml"/><Relationship Id="rId4" Type="http://schemas.openxmlformats.org/officeDocument/2006/relationships/image" Target="../media/image44.png"/><Relationship Id="rId3" Type="http://schemas.openxmlformats.org/officeDocument/2006/relationships/tags" Target="../tags/tag110.xml"/><Relationship Id="rId2" Type="http://schemas.openxmlformats.org/officeDocument/2006/relationships/tags" Target="../tags/tag109.xml"/><Relationship Id="rId1" Type="http://schemas.openxmlformats.org/officeDocument/2006/relationships/tags" Target="../tags/tag108.xml"/></Relationships>
</file>

<file path=ppt/slides/_rels/slide2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15.xml"/><Relationship Id="rId3" Type="http://schemas.openxmlformats.org/officeDocument/2006/relationships/image" Target="../media/image46.png"/><Relationship Id="rId2" Type="http://schemas.openxmlformats.org/officeDocument/2006/relationships/tags" Target="../tags/tag114.xml"/><Relationship Id="rId1" Type="http://schemas.openxmlformats.org/officeDocument/2006/relationships/tags" Target="../tags/tag1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6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.xml"/><Relationship Id="rId8" Type="http://schemas.openxmlformats.org/officeDocument/2006/relationships/tags" Target="../tags/tag28.xml"/><Relationship Id="rId7" Type="http://schemas.openxmlformats.org/officeDocument/2006/relationships/image" Target="../media/image10.png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35.xml"/><Relationship Id="rId8" Type="http://schemas.openxmlformats.org/officeDocument/2006/relationships/tags" Target="../tags/tag34.xml"/><Relationship Id="rId7" Type="http://schemas.openxmlformats.org/officeDocument/2006/relationships/tags" Target="../tags/tag33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3" Type="http://schemas.openxmlformats.org/officeDocument/2006/relationships/tags" Target="../tags/tag29.xml"/><Relationship Id="rId2" Type="http://schemas.openxmlformats.org/officeDocument/2006/relationships/image" Target="../media/image12.png"/><Relationship Id="rId15" Type="http://schemas.openxmlformats.org/officeDocument/2006/relationships/slideLayout" Target="../slideLayouts/slideLayout5.xml"/><Relationship Id="rId14" Type="http://schemas.openxmlformats.org/officeDocument/2006/relationships/tags" Target="../tags/tag40.xml"/><Relationship Id="rId13" Type="http://schemas.openxmlformats.org/officeDocument/2006/relationships/tags" Target="../tags/tag39.xml"/><Relationship Id="rId12" Type="http://schemas.openxmlformats.org/officeDocument/2006/relationships/tags" Target="../tags/tag38.xml"/><Relationship Id="rId11" Type="http://schemas.openxmlformats.org/officeDocument/2006/relationships/tags" Target="../tags/tag37.xml"/><Relationship Id="rId10" Type="http://schemas.openxmlformats.org/officeDocument/2006/relationships/tags" Target="../tags/tag36.xml"/><Relationship Id="rId1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45.xml"/><Relationship Id="rId2" Type="http://schemas.openxmlformats.org/officeDocument/2006/relationships/image" Target="../media/image13.png"/><Relationship Id="rId1" Type="http://schemas.openxmlformats.org/officeDocument/2006/relationships/tags" Target="../tags/tag44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50.xml"/><Relationship Id="rId8" Type="http://schemas.openxmlformats.org/officeDocument/2006/relationships/image" Target="../media/image16.png"/><Relationship Id="rId7" Type="http://schemas.openxmlformats.org/officeDocument/2006/relationships/tags" Target="../tags/tag49.xml"/><Relationship Id="rId6" Type="http://schemas.openxmlformats.org/officeDocument/2006/relationships/image" Target="../media/image15.png"/><Relationship Id="rId5" Type="http://schemas.openxmlformats.org/officeDocument/2006/relationships/tags" Target="../tags/tag48.xml"/><Relationship Id="rId4" Type="http://schemas.openxmlformats.org/officeDocument/2006/relationships/image" Target="../media/image14.png"/><Relationship Id="rId3" Type="http://schemas.openxmlformats.org/officeDocument/2006/relationships/tags" Target="../tags/tag47.xml"/><Relationship Id="rId2" Type="http://schemas.openxmlformats.org/officeDocument/2006/relationships/image" Target="../media/image13.png"/><Relationship Id="rId13" Type="http://schemas.openxmlformats.org/officeDocument/2006/relationships/notesSlide" Target="../notesSlides/notesSlide2.xml"/><Relationship Id="rId12" Type="http://schemas.openxmlformats.org/officeDocument/2006/relationships/slideLayout" Target="../slideLayouts/slideLayout3.xml"/><Relationship Id="rId11" Type="http://schemas.openxmlformats.org/officeDocument/2006/relationships/tags" Target="../tags/tag51.xml"/><Relationship Id="rId10" Type="http://schemas.openxmlformats.org/officeDocument/2006/relationships/image" Target="../media/image17.png"/><Relationship Id="rId1" Type="http://schemas.openxmlformats.org/officeDocument/2006/relationships/tags" Target="../tags/tag46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tags" Target="../tags/tag52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tags" Target="../tags/tag57.xml"/><Relationship Id="rId4" Type="http://schemas.openxmlformats.org/officeDocument/2006/relationships/image" Target="../media/image19.png"/><Relationship Id="rId3" Type="http://schemas.openxmlformats.org/officeDocument/2006/relationships/tags" Target="../tags/tag56.xml"/><Relationship Id="rId2" Type="http://schemas.openxmlformats.org/officeDocument/2006/relationships/image" Target="../media/image18.png"/><Relationship Id="rId1" Type="http://schemas.openxmlformats.org/officeDocument/2006/relationships/tags" Target="../tags/tag5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扬州站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2719070" y="243840"/>
            <a:ext cx="62636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趋势龙头定强弱</a:t>
            </a:r>
            <a:endParaRPr lang="zh-CN" altLang="en-US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752600" y="981710"/>
            <a:ext cx="8686800" cy="427355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752600" y="5380990"/>
            <a:ext cx="8587105" cy="11906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20000"/>
              </a:lnSpc>
            </a:pPr>
            <a:r>
              <a:rPr lang="zh-CN" altLang="en-US">
                <a:solidFill>
                  <a:schemeClr val="bg1"/>
                </a:solidFill>
              </a:rPr>
              <a:t>病毒防治，启动龙头为</a:t>
            </a:r>
            <a:r>
              <a:rPr lang="en-US" altLang="zh-CN">
                <a:solidFill>
                  <a:schemeClr val="bg1"/>
                </a:solidFill>
              </a:rPr>
              <a:t>0  </a:t>
            </a:r>
            <a:r>
              <a:rPr lang="zh-CN" altLang="en-US">
                <a:solidFill>
                  <a:schemeClr val="bg1"/>
                </a:solidFill>
              </a:rPr>
              <a:t>趋势龙头</a:t>
            </a:r>
            <a:r>
              <a:rPr lang="en-US" altLang="zh-CN">
                <a:solidFill>
                  <a:schemeClr val="bg1"/>
                </a:solidFill>
              </a:rPr>
              <a:t>1 </a:t>
            </a:r>
            <a:r>
              <a:rPr lang="zh-CN" altLang="en-US">
                <a:solidFill>
                  <a:schemeClr val="bg1"/>
                </a:solidFill>
              </a:rPr>
              <a:t>接力龙</a:t>
            </a:r>
            <a:r>
              <a:rPr lang="en-US" altLang="zh-CN">
                <a:solidFill>
                  <a:schemeClr val="bg1"/>
                </a:solidFill>
              </a:rPr>
              <a:t>4</a:t>
            </a:r>
            <a:r>
              <a:rPr lang="zh-CN" altLang="en-US">
                <a:solidFill>
                  <a:schemeClr val="bg1"/>
                </a:solidFill>
              </a:rPr>
              <a:t>，回档龙</a:t>
            </a:r>
            <a:r>
              <a:rPr lang="en-US" altLang="zh-CN">
                <a:solidFill>
                  <a:schemeClr val="bg1"/>
                </a:solidFill>
              </a:rPr>
              <a:t>2 </a:t>
            </a:r>
            <a:endParaRPr lang="en-US" altLang="zh-CN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r>
              <a:rPr lang="zh-CN" altLang="en-US">
                <a:solidFill>
                  <a:schemeClr val="bg1"/>
                </a:solidFill>
              </a:rPr>
              <a:t>无论数量比较，还是板块内部形态分布，都会有实盘的判断</a:t>
            </a:r>
            <a:endParaRPr lang="zh-CN" altLang="en-US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r>
              <a:rPr lang="zh-CN" altLang="en-US">
                <a:solidFill>
                  <a:schemeClr val="bg1"/>
                </a:solidFill>
              </a:rPr>
              <a:t>同样的双红，为什么，赚钱效应是不一样的，板块情绪不一样</a:t>
            </a:r>
            <a:endParaRPr lang="zh-CN" altLang="en-US">
              <a:solidFill>
                <a:schemeClr val="bg1"/>
              </a:solidFill>
            </a:endParaRPr>
          </a:p>
          <a:p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38760" y="1703070"/>
            <a:ext cx="3027045" cy="2830195"/>
          </a:xfrm>
          <a:prstGeom prst="rect">
            <a:avLst/>
          </a:prstGeom>
          <a:ln w="15875">
            <a:solidFill>
              <a:srgbClr val="FF00FF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2719070" y="243840"/>
            <a:ext cx="62636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趋势龙头定强弱</a:t>
            </a:r>
            <a:endParaRPr lang="zh-CN" altLang="en-US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22555" y="765810"/>
            <a:ext cx="3850640" cy="2829560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425950" y="765810"/>
            <a:ext cx="4060825" cy="2830195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4425950" y="3928110"/>
            <a:ext cx="4061460" cy="266255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22555" y="3757930"/>
            <a:ext cx="3851275" cy="2832735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8154670" y="1649730"/>
            <a:ext cx="3949065" cy="2632710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sp>
        <p:nvSpPr>
          <p:cNvPr id="8" name="文本框 7"/>
          <p:cNvSpPr txBox="1"/>
          <p:nvPr/>
        </p:nvSpPr>
        <p:spPr>
          <a:xfrm>
            <a:off x="8552815" y="4673600"/>
            <a:ext cx="3409950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>
                <a:solidFill>
                  <a:schemeClr val="bg1"/>
                </a:solidFill>
              </a:rPr>
              <a:t>各个趋势龙头数量变化</a:t>
            </a:r>
            <a:r>
              <a:rPr lang="en-US" altLang="zh-CN" sz="2000">
                <a:solidFill>
                  <a:schemeClr val="bg1"/>
                </a:solidFill>
              </a:rPr>
              <a:t> </a:t>
            </a:r>
            <a:endParaRPr lang="en-US" altLang="zh-CN" sz="2000">
              <a:solidFill>
                <a:schemeClr val="bg1"/>
              </a:solidFill>
            </a:endParaRPr>
          </a:p>
          <a:p>
            <a:pPr algn="ctr"/>
            <a:r>
              <a:rPr lang="zh-CN" altLang="en-US" sz="2000">
                <a:solidFill>
                  <a:schemeClr val="bg1"/>
                </a:solidFill>
              </a:rPr>
              <a:t>反应市场情绪</a:t>
            </a:r>
            <a:endParaRPr lang="zh-CN" altLang="en-US" sz="2000">
              <a:solidFill>
                <a:schemeClr val="bg1"/>
              </a:solidFill>
            </a:endParaRPr>
          </a:p>
          <a:p>
            <a:pPr algn="ctr"/>
            <a:r>
              <a:rPr lang="zh-CN" altLang="en-US" sz="2000">
                <a:solidFill>
                  <a:schemeClr val="bg1"/>
                </a:solidFill>
              </a:rPr>
              <a:t>龙头低迷，龙头加速</a:t>
            </a:r>
            <a:endParaRPr lang="zh-CN" altLang="en-US" sz="2000">
              <a:solidFill>
                <a:schemeClr val="bg1"/>
              </a:solidFill>
            </a:endParaRPr>
          </a:p>
          <a:p>
            <a:pPr algn="ctr"/>
            <a:r>
              <a:rPr lang="zh-CN" altLang="en-US" sz="2000">
                <a:solidFill>
                  <a:schemeClr val="bg1"/>
                </a:solidFill>
              </a:rPr>
              <a:t>龙头减速，龙头低迷</a:t>
            </a:r>
            <a:endParaRPr lang="zh-CN" altLang="en-US" sz="2000">
              <a:solidFill>
                <a:schemeClr val="bg1"/>
              </a:solidFill>
            </a:endParaRPr>
          </a:p>
          <a:p>
            <a:pPr algn="ctr"/>
            <a:r>
              <a:rPr lang="zh-CN" altLang="en-US" sz="2000">
                <a:solidFill>
                  <a:schemeClr val="bg1"/>
                </a:solidFill>
              </a:rPr>
              <a:t>再比如趋势龙头</a:t>
            </a:r>
            <a:r>
              <a:rPr lang="en-US" altLang="zh-CN" sz="2000">
                <a:solidFill>
                  <a:schemeClr val="bg1"/>
                </a:solidFill>
              </a:rPr>
              <a:t>6-10</a:t>
            </a:r>
            <a:r>
              <a:rPr lang="zh-CN" altLang="en-US" sz="2000">
                <a:solidFill>
                  <a:schemeClr val="bg1"/>
                </a:solidFill>
              </a:rPr>
              <a:t>的变化</a:t>
            </a:r>
            <a:endParaRPr lang="zh-CN" altLang="en-US" sz="2000">
              <a:solidFill>
                <a:schemeClr val="bg1"/>
              </a:solidFill>
            </a:endParaRPr>
          </a:p>
        </p:txBody>
      </p:sp>
    </p:spTree>
    <p:custDataLst>
      <p:tags r:id="rId1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2719070" y="243840"/>
            <a:ext cx="62636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趋势龙头定强弱</a:t>
            </a:r>
            <a:endParaRPr lang="zh-CN" altLang="en-US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76250" y="923290"/>
            <a:ext cx="7078345" cy="5403215"/>
          </a:xfrm>
          <a:prstGeom prst="rect">
            <a:avLst/>
          </a:prstGeom>
          <a:ln w="15875">
            <a:solidFill>
              <a:srgbClr val="FF00FF"/>
            </a:solidFill>
          </a:ln>
        </p:spPr>
      </p:pic>
      <p:sp>
        <p:nvSpPr>
          <p:cNvPr id="5" name="文本框 4"/>
          <p:cNvSpPr txBox="1"/>
          <p:nvPr/>
        </p:nvSpPr>
        <p:spPr>
          <a:xfrm>
            <a:off x="7817485" y="1859915"/>
            <a:ext cx="3962400" cy="31381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</a:rPr>
              <a:t>当选到涨停复制的标的，趋势加速，</a:t>
            </a:r>
            <a:endParaRPr lang="zh-CN" altLang="en-US">
              <a:solidFill>
                <a:schemeClr val="bg1"/>
              </a:solidFill>
            </a:endParaRPr>
          </a:p>
          <a:p>
            <a:endParaRPr lang="zh-CN" altLang="en-US">
              <a:solidFill>
                <a:schemeClr val="bg1"/>
              </a:solidFill>
            </a:endParaRPr>
          </a:p>
          <a:p>
            <a:r>
              <a:rPr lang="zh-CN" altLang="en-US">
                <a:solidFill>
                  <a:schemeClr val="bg1"/>
                </a:solidFill>
              </a:rPr>
              <a:t>手足无措的股民，会冷静思考</a:t>
            </a:r>
            <a:endParaRPr lang="zh-CN" altLang="en-US">
              <a:solidFill>
                <a:schemeClr val="bg1"/>
              </a:solidFill>
            </a:endParaRPr>
          </a:p>
          <a:p>
            <a:endParaRPr lang="zh-CN" altLang="en-US">
              <a:solidFill>
                <a:schemeClr val="bg1"/>
              </a:solidFill>
            </a:endParaRPr>
          </a:p>
          <a:p>
            <a:r>
              <a:rPr lang="zh-CN" altLang="en-US">
                <a:solidFill>
                  <a:schemeClr val="bg1"/>
                </a:solidFill>
              </a:rPr>
              <a:t>追涨，大部分是遇到骗线的多，</a:t>
            </a:r>
            <a:endParaRPr lang="zh-CN" altLang="en-US">
              <a:solidFill>
                <a:schemeClr val="bg1"/>
              </a:solidFill>
            </a:endParaRPr>
          </a:p>
          <a:p>
            <a:endParaRPr lang="zh-CN" altLang="en-US">
              <a:solidFill>
                <a:schemeClr val="bg1"/>
              </a:solidFill>
            </a:endParaRPr>
          </a:p>
          <a:p>
            <a:r>
              <a:rPr lang="zh-CN" altLang="en-US">
                <a:solidFill>
                  <a:schemeClr val="bg1"/>
                </a:solidFill>
              </a:rPr>
              <a:t>所以放弃了龙头，越放弃，再选越弱</a:t>
            </a:r>
            <a:endParaRPr lang="zh-CN" altLang="en-US">
              <a:solidFill>
                <a:schemeClr val="bg1"/>
              </a:solidFill>
            </a:endParaRPr>
          </a:p>
          <a:p>
            <a:endParaRPr lang="zh-CN" altLang="en-US">
              <a:solidFill>
                <a:schemeClr val="bg1"/>
              </a:solidFill>
            </a:endParaRPr>
          </a:p>
          <a:p>
            <a:r>
              <a:rPr lang="zh-CN" altLang="en-US">
                <a:solidFill>
                  <a:schemeClr val="bg1"/>
                </a:solidFill>
              </a:rPr>
              <a:t>龙终于大跌了，找机会上车</a:t>
            </a:r>
            <a:endParaRPr lang="zh-CN" altLang="en-US">
              <a:solidFill>
                <a:schemeClr val="bg1"/>
              </a:solidFill>
            </a:endParaRPr>
          </a:p>
          <a:p>
            <a:endParaRPr lang="zh-CN" altLang="en-US">
              <a:solidFill>
                <a:schemeClr val="bg1"/>
              </a:solidFill>
            </a:endParaRPr>
          </a:p>
          <a:p>
            <a:r>
              <a:rPr lang="zh-CN" altLang="en-US">
                <a:solidFill>
                  <a:schemeClr val="bg1"/>
                </a:solidFill>
              </a:rPr>
              <a:t>但龙不在是龙！</a:t>
            </a:r>
            <a:endParaRPr lang="zh-CN" altLang="en-US">
              <a:solidFill>
                <a:schemeClr val="bg1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2719070" y="243840"/>
            <a:ext cx="62636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趋势龙头定强弱</a:t>
            </a:r>
            <a:endParaRPr lang="zh-CN" altLang="en-US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942455" y="1386205"/>
            <a:ext cx="4498975" cy="666750"/>
          </a:xfrm>
          <a:prstGeom prst="rect">
            <a:avLst/>
          </a:prstGeom>
          <a:ln w="28575">
            <a:solidFill>
              <a:srgbClr val="E820F0"/>
            </a:solidFill>
          </a:ln>
        </p:spPr>
      </p:pic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6372225" y="959485"/>
            <a:ext cx="1263650" cy="368300"/>
          </a:xfrm>
          <a:prstGeom prst="rect">
            <a:avLst/>
          </a:prstGeom>
          <a:solidFill>
            <a:schemeClr val="accent6">
              <a:lumMod val="40000"/>
              <a:lumOff val="60000"/>
              <a:alpha val="59000"/>
            </a:schemeClr>
          </a:solidFill>
          <a:ln w="19050">
            <a:noFill/>
          </a:ln>
        </p:spPr>
        <p:txBody>
          <a:bodyPr wrap="square" rtlCol="0">
            <a:spAutoFit/>
          </a:bodyPr>
          <a:p>
            <a:r>
              <a:rPr lang="zh-CN" altLang="en-US"/>
              <a:t>启动龙头</a:t>
            </a:r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941820" y="2548890"/>
            <a:ext cx="4499610" cy="919480"/>
          </a:xfrm>
          <a:prstGeom prst="rect">
            <a:avLst/>
          </a:prstGeom>
          <a:ln w="25400">
            <a:solidFill>
              <a:srgbClr val="E820F0"/>
            </a:solidFill>
          </a:ln>
        </p:spPr>
      </p:pic>
      <p:sp>
        <p:nvSpPr>
          <p:cNvPr id="12" name="文本框 11"/>
          <p:cNvSpPr txBox="1"/>
          <p:nvPr>
            <p:custDataLst>
              <p:tags r:id="rId6"/>
            </p:custDataLst>
          </p:nvPr>
        </p:nvSpPr>
        <p:spPr>
          <a:xfrm>
            <a:off x="6372225" y="2111375"/>
            <a:ext cx="1357630" cy="368300"/>
          </a:xfrm>
          <a:prstGeom prst="rect">
            <a:avLst/>
          </a:prstGeom>
          <a:solidFill>
            <a:schemeClr val="accent6">
              <a:lumMod val="40000"/>
              <a:lumOff val="60000"/>
              <a:alpha val="59000"/>
            </a:schemeClr>
          </a:solidFill>
          <a:ln w="19050">
            <a:noFill/>
          </a:ln>
        </p:spPr>
        <p:txBody>
          <a:bodyPr wrap="square" rtlCol="0">
            <a:spAutoFit/>
          </a:bodyPr>
          <a:p>
            <a:r>
              <a:rPr lang="zh-CN" altLang="en-US"/>
              <a:t>趋势龙头</a:t>
            </a:r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6941820" y="3964305"/>
            <a:ext cx="4622800" cy="709930"/>
          </a:xfrm>
          <a:prstGeom prst="rect">
            <a:avLst/>
          </a:prstGeom>
          <a:ln w="31750">
            <a:solidFill>
              <a:srgbClr val="E820F0"/>
            </a:solidFill>
          </a:ln>
        </p:spPr>
      </p:pic>
      <p:sp>
        <p:nvSpPr>
          <p:cNvPr id="14" name="文本框 13"/>
          <p:cNvSpPr txBox="1"/>
          <p:nvPr>
            <p:custDataLst>
              <p:tags r:id="rId9"/>
            </p:custDataLst>
          </p:nvPr>
        </p:nvSpPr>
        <p:spPr>
          <a:xfrm>
            <a:off x="6372225" y="3523615"/>
            <a:ext cx="1357630" cy="368300"/>
          </a:xfrm>
          <a:prstGeom prst="rect">
            <a:avLst/>
          </a:prstGeom>
          <a:solidFill>
            <a:schemeClr val="accent6">
              <a:lumMod val="40000"/>
              <a:lumOff val="60000"/>
              <a:alpha val="59000"/>
            </a:schemeClr>
          </a:solidFill>
          <a:ln w="19050">
            <a:noFill/>
          </a:ln>
        </p:spPr>
        <p:txBody>
          <a:bodyPr wrap="square" rtlCol="0">
            <a:spAutoFit/>
          </a:bodyPr>
          <a:p>
            <a:r>
              <a:rPr lang="zh-CN" altLang="en-US"/>
              <a:t>回档龙头</a:t>
            </a:r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6942455" y="5187315"/>
            <a:ext cx="4623435" cy="676275"/>
          </a:xfrm>
          <a:prstGeom prst="rect">
            <a:avLst/>
          </a:prstGeom>
          <a:ln w="31750">
            <a:solidFill>
              <a:srgbClr val="E820F0"/>
            </a:solidFill>
          </a:ln>
        </p:spPr>
      </p:pic>
      <p:sp>
        <p:nvSpPr>
          <p:cNvPr id="16" name="文本框 15"/>
          <p:cNvSpPr txBox="1"/>
          <p:nvPr>
            <p:custDataLst>
              <p:tags r:id="rId12"/>
            </p:custDataLst>
          </p:nvPr>
        </p:nvSpPr>
        <p:spPr>
          <a:xfrm>
            <a:off x="6372225" y="4746625"/>
            <a:ext cx="1357630" cy="368300"/>
          </a:xfrm>
          <a:prstGeom prst="rect">
            <a:avLst/>
          </a:prstGeom>
          <a:solidFill>
            <a:schemeClr val="accent6">
              <a:lumMod val="40000"/>
              <a:lumOff val="60000"/>
              <a:alpha val="59000"/>
            </a:schemeClr>
          </a:solidFill>
          <a:ln w="19050">
            <a:noFill/>
          </a:ln>
        </p:spPr>
        <p:txBody>
          <a:bodyPr wrap="square" rtlCol="0">
            <a:spAutoFit/>
          </a:bodyPr>
          <a:p>
            <a:r>
              <a:rPr lang="zh-CN" altLang="en-US"/>
              <a:t>接力龙头</a:t>
            </a:r>
            <a:endParaRPr lang="zh-CN" altLang="en-US"/>
          </a:p>
        </p:txBody>
      </p:sp>
      <p:pic>
        <p:nvPicPr>
          <p:cNvPr id="17" name="图片 16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62865" y="1447165"/>
            <a:ext cx="6166485" cy="4150360"/>
          </a:xfrm>
          <a:prstGeom prst="rect">
            <a:avLst/>
          </a:prstGeom>
          <a:ln w="15875">
            <a:solidFill>
              <a:srgbClr val="FF00FF"/>
            </a:solidFill>
          </a:ln>
        </p:spPr>
      </p:pic>
    </p:spTree>
    <p:custDataLst>
      <p:tags r:id="rId15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4287203" y="1695768"/>
            <a:ext cx="373888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rPr>
              <a:t>PART 0</a:t>
            </a: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rPr>
              <a:t>3</a:t>
            </a:r>
            <a:endParaRPr kumimoji="0" lang="en-US" altLang="zh-CN" sz="6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思源黑体 CN Normal" panose="020B0400000000000000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2118043" y="2843530"/>
            <a:ext cx="795591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fontAlgn="auto"/>
            <a:r>
              <a:rPr lang="zh-CN" altLang="en-US" sz="720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双紫战法定纪律</a:t>
            </a:r>
            <a:endParaRPr lang="zh-CN" altLang="en-US" sz="720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2719070" y="243840"/>
            <a:ext cx="62636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双紫战法定纪律</a:t>
            </a:r>
            <a:endParaRPr lang="zh-CN" altLang="en-US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7084695" y="1208405"/>
            <a:ext cx="4996815" cy="4523740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rtlCol="0">
            <a:noAutofit/>
          </a:bodyPr>
          <a:p>
            <a:r>
              <a:rPr lang="zh-CN" altLang="en-US"/>
              <a:t>趋势双紫：</a:t>
            </a:r>
            <a:endParaRPr lang="zh-CN" altLang="en-US"/>
          </a:p>
          <a:p>
            <a:r>
              <a:rPr lang="zh-CN" altLang="en-US"/>
              <a:t>主题强势中，选择趋势加速突破的龙头</a:t>
            </a:r>
            <a:endParaRPr lang="zh-CN" altLang="en-US"/>
          </a:p>
          <a:p>
            <a:r>
              <a:rPr lang="zh-CN" altLang="en-US">
                <a:solidFill>
                  <a:srgbClr val="FF0000"/>
                </a:solidFill>
              </a:rPr>
              <a:t>重点是黄金突破</a:t>
            </a:r>
            <a:r>
              <a:rPr lang="en-US" altLang="zh-CN">
                <a:solidFill>
                  <a:srgbClr val="FF0000"/>
                </a:solidFill>
              </a:rPr>
              <a:t>-</a:t>
            </a:r>
            <a:r>
              <a:rPr lang="zh-CN" altLang="en-US">
                <a:solidFill>
                  <a:srgbClr val="FF0000"/>
                </a:solidFill>
              </a:rPr>
              <a:t>水手突破</a:t>
            </a:r>
            <a:r>
              <a:rPr lang="en-US" altLang="zh-CN">
                <a:solidFill>
                  <a:srgbClr val="FF0000"/>
                </a:solidFill>
              </a:rPr>
              <a:t>+</a:t>
            </a:r>
            <a:r>
              <a:rPr lang="zh-CN" altLang="en-US">
                <a:solidFill>
                  <a:srgbClr val="FF0000"/>
                </a:solidFill>
              </a:rPr>
              <a:t>大单扫货！</a:t>
            </a:r>
            <a:endParaRPr lang="zh-CN" altLang="en-US">
              <a:solidFill>
                <a:srgbClr val="FF0000"/>
              </a:solidFill>
            </a:endParaRPr>
          </a:p>
          <a:p>
            <a:endParaRPr lang="zh-CN" altLang="en-US">
              <a:solidFill>
                <a:srgbClr val="FF0000"/>
              </a:solidFill>
            </a:endParaRPr>
          </a:p>
          <a:p>
            <a:r>
              <a:rPr lang="zh-CN" altLang="en-US"/>
              <a:t>做资金和趋势都认可的突破龙头！</a:t>
            </a:r>
            <a:endParaRPr lang="zh-CN" altLang="en-US"/>
          </a:p>
          <a:p>
            <a:r>
              <a:rPr lang="zh-CN" altLang="en-US"/>
              <a:t>条件</a:t>
            </a:r>
            <a:r>
              <a:rPr lang="en-US" altLang="zh-CN"/>
              <a:t>:</a:t>
            </a:r>
            <a:endParaRPr lang="zh-CN" altLang="en-US"/>
          </a:p>
          <a:p>
            <a:r>
              <a:rPr lang="en-US"/>
              <a:t>1</a:t>
            </a:r>
            <a:r>
              <a:rPr lang="zh-CN" altLang="en-US"/>
              <a:t>，水手突破异动，黄色或紫色（紫色最佳）</a:t>
            </a:r>
            <a:endParaRPr lang="zh-CN" altLang="en-US"/>
          </a:p>
          <a:p>
            <a:r>
              <a:rPr lang="en-US" altLang="zh-CN"/>
              <a:t>2</a:t>
            </a:r>
            <a:r>
              <a:rPr lang="zh-CN" altLang="en-US"/>
              <a:t>，主力动向近期异动</a:t>
            </a:r>
            <a:r>
              <a:rPr lang="en-US" altLang="zh-CN"/>
              <a:t> </a:t>
            </a:r>
            <a:r>
              <a:rPr lang="zh-CN" altLang="en-US"/>
              <a:t>（主力状态紫色）</a:t>
            </a:r>
            <a:endParaRPr lang="zh-CN" altLang="en-US"/>
          </a:p>
          <a:p>
            <a:r>
              <a:rPr lang="en-US" altLang="zh-CN"/>
              <a:t>3</a:t>
            </a:r>
            <a:r>
              <a:rPr lang="zh-CN" altLang="en-US"/>
              <a:t>，熊线上移，辅助趋势加速</a:t>
            </a:r>
            <a:endParaRPr lang="zh-CN" altLang="en-US"/>
          </a:p>
          <a:p>
            <a:r>
              <a:rPr lang="en-US" altLang="zh-CN"/>
              <a:t>5%</a:t>
            </a:r>
            <a:r>
              <a:rPr lang="zh-CN" altLang="en-US"/>
              <a:t>的异动，</a:t>
            </a:r>
            <a:r>
              <a:rPr lang="en-US" altLang="zh-CN"/>
              <a:t>10%</a:t>
            </a:r>
            <a:r>
              <a:rPr lang="zh-CN" altLang="en-US"/>
              <a:t>抢筹</a:t>
            </a:r>
            <a:r>
              <a:rPr lang="en-US" altLang="zh-CN"/>
              <a:t> 20%</a:t>
            </a:r>
            <a:r>
              <a:rPr lang="zh-CN" altLang="en-US"/>
              <a:t>扫货</a:t>
            </a:r>
            <a:endParaRPr lang="zh-CN" altLang="en-US"/>
          </a:p>
          <a:p>
            <a:endParaRPr lang="zh-CN" altLang="en-US"/>
          </a:p>
          <a:p>
            <a:r>
              <a:rPr lang="zh-CN" altLang="en-US">
                <a:sym typeface="+mn-ea"/>
              </a:rPr>
              <a:t>优先选择前期出现过水手突破黄色（最好紫色）主力动向红柱（占比</a:t>
            </a:r>
            <a:r>
              <a:rPr lang="en-US" altLang="zh-CN">
                <a:sym typeface="+mn-ea"/>
              </a:rPr>
              <a:t>0-20</a:t>
            </a:r>
            <a:r>
              <a:rPr lang="zh-CN" altLang="en-US">
                <a:sym typeface="+mn-ea"/>
              </a:rPr>
              <a:t>）或紫柱（占比</a:t>
            </a:r>
            <a:r>
              <a:rPr lang="en-US" altLang="zh-CN">
                <a:sym typeface="+mn-ea"/>
              </a:rPr>
              <a:t>&gt;20%</a:t>
            </a:r>
            <a:r>
              <a:rPr lang="zh-CN" altLang="en-US">
                <a:sym typeface="+mn-ea"/>
              </a:rPr>
              <a:t>）</a:t>
            </a:r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r>
              <a:rPr lang="en-US" altLang="zh-CN">
                <a:sym typeface="+mn-ea"/>
              </a:rPr>
              <a:t>PS:</a:t>
            </a:r>
            <a:r>
              <a:rPr lang="zh-CN" altLang="en-US">
                <a:sym typeface="+mn-ea"/>
              </a:rPr>
              <a:t>有控盘更持久</a:t>
            </a:r>
            <a:endParaRPr lang="zh-CN" altLang="en-US"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79705" y="1208405"/>
            <a:ext cx="6728460" cy="4523740"/>
          </a:xfrm>
          <a:prstGeom prst="rect">
            <a:avLst/>
          </a:prstGeom>
          <a:ln>
            <a:solidFill>
              <a:srgbClr val="FF00FF"/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2719070" y="243840"/>
            <a:ext cx="62636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双紫战法定纪律</a:t>
            </a:r>
            <a:endParaRPr lang="zh-CN" altLang="en-US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7153275" y="1260475"/>
            <a:ext cx="4907280" cy="48628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p>
            <a:r>
              <a:rPr lang="zh-CN" altLang="en-US" sz="1600"/>
              <a:t>趋势龙头的黄金突破</a:t>
            </a:r>
            <a:endParaRPr lang="zh-CN" altLang="en-US" sz="1600"/>
          </a:p>
          <a:p>
            <a:r>
              <a:rPr lang="zh-CN" altLang="en-US" sz="1600"/>
              <a:t>是二次走强的表现</a:t>
            </a:r>
            <a:endParaRPr lang="zh-CN" altLang="en-US" sz="1600"/>
          </a:p>
          <a:p>
            <a:r>
              <a:rPr lang="zh-CN" altLang="en-US" sz="1600"/>
              <a:t>上升回档再次接力后强势拉升</a:t>
            </a:r>
            <a:endParaRPr lang="zh-CN" altLang="en-US" sz="1600"/>
          </a:p>
          <a:p>
            <a:endParaRPr lang="zh-CN" altLang="en-US" sz="1600"/>
          </a:p>
          <a:p>
            <a:r>
              <a:rPr lang="zh-CN" altLang="en-US" sz="1600"/>
              <a:t>买点具化参考：</a:t>
            </a:r>
            <a:endParaRPr lang="zh-CN" altLang="en-US" sz="1600"/>
          </a:p>
          <a:p>
            <a:r>
              <a:rPr lang="en-US" altLang="zh-CN" sz="1600"/>
              <a:t>1</a:t>
            </a:r>
            <a:r>
              <a:rPr lang="zh-CN" altLang="en-US" sz="1600"/>
              <a:t>，熊线上移！</a:t>
            </a:r>
            <a:endParaRPr lang="zh-CN" altLang="en-US" sz="1600"/>
          </a:p>
          <a:p>
            <a:r>
              <a:rPr lang="en-US" altLang="zh-CN" sz="1600"/>
              <a:t>2</a:t>
            </a:r>
            <a:r>
              <a:rPr lang="zh-CN" altLang="en-US" sz="1600"/>
              <a:t>，主力动向</a:t>
            </a:r>
            <a:r>
              <a:rPr lang="en-US" altLang="zh-CN" sz="1600"/>
              <a:t>+</a:t>
            </a:r>
            <a:r>
              <a:rPr lang="zh-CN" altLang="en-US" sz="1600"/>
              <a:t>主力增仓红，</a:t>
            </a:r>
            <a:endParaRPr lang="zh-CN" altLang="en-US" sz="1600"/>
          </a:p>
          <a:p>
            <a:r>
              <a:rPr lang="en-US" altLang="zh-CN" sz="1600"/>
              <a:t>     </a:t>
            </a:r>
            <a:r>
              <a:rPr lang="zh-CN" altLang="en-US" sz="1600"/>
              <a:t>两者当中必须有一个占比大买！</a:t>
            </a:r>
            <a:endParaRPr lang="zh-CN" altLang="en-US" sz="1600"/>
          </a:p>
          <a:p>
            <a:r>
              <a:rPr lang="en-US" altLang="zh-CN" sz="1600"/>
              <a:t>3</a:t>
            </a:r>
            <a:r>
              <a:rPr lang="zh-CN" altLang="en-US" sz="1600"/>
              <a:t>，水手突破变色</a:t>
            </a:r>
            <a:endParaRPr lang="zh-CN" altLang="en-US" sz="1600"/>
          </a:p>
          <a:p>
            <a:r>
              <a:rPr lang="zh-CN" altLang="en-US" sz="1600" b="1">
                <a:solidFill>
                  <a:srgbClr val="FF0000"/>
                </a:solidFill>
              </a:rPr>
              <a:t>单紫突破，双紫极其容易封涨停！</a:t>
            </a:r>
            <a:endParaRPr lang="zh-CN" altLang="en-US" sz="1600"/>
          </a:p>
          <a:p>
            <a:endParaRPr lang="zh-CN" altLang="en-US" sz="1600"/>
          </a:p>
          <a:p>
            <a:r>
              <a:rPr lang="zh-CN" altLang="en-US" sz="1600"/>
              <a:t>卖点参考：</a:t>
            </a:r>
            <a:endParaRPr lang="zh-CN" altLang="en-US" sz="1600"/>
          </a:p>
          <a:p>
            <a:r>
              <a:rPr lang="en-US" altLang="zh-CN" sz="1600"/>
              <a:t>1</a:t>
            </a:r>
            <a:r>
              <a:rPr lang="zh-CN" altLang="en-US" sz="1600"/>
              <a:t>，三天内涨幅超过</a:t>
            </a:r>
            <a:r>
              <a:rPr lang="en-US" altLang="zh-CN" sz="1600"/>
              <a:t>10%</a:t>
            </a:r>
            <a:r>
              <a:rPr lang="zh-CN" altLang="en-US" sz="1600"/>
              <a:t>左右</a:t>
            </a:r>
            <a:r>
              <a:rPr lang="en-US" altLang="zh-CN" sz="1600"/>
              <a:t> </a:t>
            </a:r>
            <a:r>
              <a:rPr lang="zh-CN" altLang="en-US" sz="1600"/>
              <a:t>，减</a:t>
            </a:r>
            <a:r>
              <a:rPr lang="en-US" altLang="zh-CN" sz="1600"/>
              <a:t>1/3</a:t>
            </a:r>
            <a:r>
              <a:rPr lang="zh-CN" altLang="en-US" sz="1600"/>
              <a:t>仓位。</a:t>
            </a:r>
            <a:endParaRPr lang="zh-CN" altLang="en-US" sz="1600"/>
          </a:p>
          <a:p>
            <a:r>
              <a:rPr lang="en-US" altLang="zh-CN" sz="1600"/>
              <a:t>2</a:t>
            </a:r>
            <a:r>
              <a:rPr lang="zh-CN" altLang="en-US" sz="1600"/>
              <a:t>，熊线走平，减</a:t>
            </a:r>
            <a:r>
              <a:rPr lang="en-US" altLang="zh-CN" sz="1600"/>
              <a:t>1/3</a:t>
            </a:r>
            <a:endParaRPr lang="zh-CN" altLang="en-US" sz="1600"/>
          </a:p>
          <a:p>
            <a:r>
              <a:rPr lang="en-US" altLang="zh-CN" sz="1600"/>
              <a:t>      </a:t>
            </a:r>
            <a:r>
              <a:rPr lang="zh-CN" altLang="en-US" sz="1600"/>
              <a:t>捕捞死叉</a:t>
            </a:r>
            <a:r>
              <a:rPr lang="en-US" altLang="zh-CN" sz="1600"/>
              <a:t>,  </a:t>
            </a:r>
            <a:r>
              <a:rPr lang="zh-CN" altLang="en-US" sz="1600">
                <a:sym typeface="+mn-ea"/>
              </a:rPr>
              <a:t>减</a:t>
            </a:r>
            <a:r>
              <a:rPr lang="en-US" altLang="zh-CN" sz="1600">
                <a:sym typeface="+mn-ea"/>
              </a:rPr>
              <a:t>1/3</a:t>
            </a:r>
            <a:endParaRPr lang="en-US" altLang="zh-CN" sz="1600"/>
          </a:p>
          <a:p>
            <a:r>
              <a:rPr lang="en-US" altLang="zh-CN" sz="1600"/>
              <a:t>3</a:t>
            </a:r>
            <a:r>
              <a:rPr lang="zh-CN" altLang="en-US" sz="1600"/>
              <a:t>，跌破熊线，止损止盈</a:t>
            </a:r>
            <a:endParaRPr lang="zh-CN" altLang="en-US" sz="1600"/>
          </a:p>
          <a:p>
            <a:r>
              <a:rPr lang="zh-CN" altLang="en-US" sz="1600"/>
              <a:t> </a:t>
            </a:r>
            <a:r>
              <a:rPr lang="en-US" altLang="zh-CN" sz="1600"/>
              <a:t>     </a:t>
            </a:r>
            <a:r>
              <a:rPr lang="zh-CN" altLang="en-US" sz="1600"/>
              <a:t>水手跌破黄或紫，止损止盈</a:t>
            </a:r>
            <a:endParaRPr lang="zh-CN" altLang="en-US" sz="1600"/>
          </a:p>
          <a:p>
            <a:r>
              <a:rPr lang="zh-CN" altLang="en-US" sz="1600">
                <a:sym typeface="+mn-ea"/>
              </a:rPr>
              <a:t>风险提示：</a:t>
            </a:r>
            <a:endParaRPr lang="zh-CN" altLang="en-US" sz="1600"/>
          </a:p>
          <a:p>
            <a:r>
              <a:rPr lang="zh-CN" altLang="en-US" sz="1600">
                <a:sym typeface="+mn-ea"/>
              </a:rPr>
              <a:t>仓位控制，低成功率，高收益！</a:t>
            </a:r>
            <a:endParaRPr lang="zh-CN" altLang="en-US" sz="1600"/>
          </a:p>
          <a:p>
            <a:endParaRPr lang="zh-CN" altLang="en-US" sz="1600"/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66700" y="1260475"/>
            <a:ext cx="6504940" cy="486346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2719070" y="243840"/>
            <a:ext cx="62636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智能盯盘</a:t>
            </a:r>
            <a:r>
              <a:rPr lang="en-US" altLang="zh-CN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双紫战法</a:t>
            </a:r>
            <a:endParaRPr lang="zh-CN" altLang="en-US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11265" y="765810"/>
            <a:ext cx="5114925" cy="279908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11265" y="3745230"/>
            <a:ext cx="5114925" cy="274193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819150" y="3745230"/>
            <a:ext cx="4975860" cy="271208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819150" y="765810"/>
            <a:ext cx="4975225" cy="2799715"/>
          </a:xfrm>
          <a:prstGeom prst="rect">
            <a:avLst/>
          </a:prstGeom>
        </p:spPr>
      </p:pic>
    </p:spTree>
    <p:custDataLst>
      <p:tags r:id="rId9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4287203" y="1695768"/>
            <a:ext cx="373888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rPr>
              <a:t>PART 0</a:t>
            </a: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rPr>
              <a:t>4</a:t>
            </a:r>
            <a:endParaRPr kumimoji="0" lang="en-US" altLang="zh-CN" sz="6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思源黑体 CN Normal" panose="020B0400000000000000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2118043" y="2843530"/>
            <a:ext cx="795591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fontAlgn="auto"/>
            <a:r>
              <a:rPr lang="zh-CN" altLang="en-US" sz="720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优中选优定概率</a:t>
            </a:r>
            <a:endParaRPr lang="zh-CN" altLang="en-US" sz="720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2719070" y="243840"/>
            <a:ext cx="62636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双紫战法定纪律</a:t>
            </a:r>
            <a:endParaRPr lang="zh-CN" altLang="en-US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190625" y="1250950"/>
            <a:ext cx="4713605" cy="397256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313815" y="5462270"/>
            <a:ext cx="446722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</a:rPr>
              <a:t>熊线没有上穿牛线，</a:t>
            </a:r>
            <a:endParaRPr lang="zh-CN" altLang="en-US">
              <a:solidFill>
                <a:schemeClr val="bg1"/>
              </a:solidFill>
            </a:endParaRPr>
          </a:p>
          <a:p>
            <a:r>
              <a:rPr lang="zh-CN" altLang="en-US">
                <a:solidFill>
                  <a:schemeClr val="bg1"/>
                </a:solidFill>
              </a:rPr>
              <a:t>水手突破还是黄色</a:t>
            </a:r>
            <a:endParaRPr lang="zh-CN" altLang="en-US">
              <a:solidFill>
                <a:schemeClr val="bg1"/>
              </a:solidFill>
            </a:endParaRPr>
          </a:p>
          <a:p>
            <a:r>
              <a:rPr lang="zh-CN" altLang="en-US">
                <a:solidFill>
                  <a:schemeClr val="bg1"/>
                </a:solidFill>
              </a:rPr>
              <a:t>主力动向没有出现紫柱</a:t>
            </a:r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866255" y="1250950"/>
            <a:ext cx="4845685" cy="397319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911340" y="5481320"/>
            <a:ext cx="4800600" cy="902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p>
            <a:r>
              <a:rPr lang="zh-CN" altLang="en-US">
                <a:solidFill>
                  <a:schemeClr val="bg1"/>
                </a:solidFill>
              </a:rPr>
              <a:t>熊线回踩持续弱势，水手变色更走弱</a:t>
            </a:r>
            <a:endParaRPr lang="zh-CN" altLang="en-US">
              <a:solidFill>
                <a:schemeClr val="bg1"/>
              </a:solidFill>
            </a:endParaRPr>
          </a:p>
          <a:p>
            <a:r>
              <a:rPr lang="zh-CN" altLang="en-US">
                <a:solidFill>
                  <a:schemeClr val="bg1"/>
                </a:solidFill>
              </a:rPr>
              <a:t>主力动向不进攻，游资不回流</a:t>
            </a:r>
            <a:r>
              <a:rPr lang="en-US" altLang="zh-CN">
                <a:solidFill>
                  <a:schemeClr val="bg1"/>
                </a:solidFill>
              </a:rPr>
              <a:t>  </a:t>
            </a:r>
            <a:r>
              <a:rPr lang="zh-CN" altLang="en-US">
                <a:solidFill>
                  <a:schemeClr val="bg1"/>
                </a:solidFill>
              </a:rPr>
              <a:t>切勿侥幸心态</a:t>
            </a:r>
            <a:endParaRPr lang="zh-CN" altLang="en-US">
              <a:solidFill>
                <a:schemeClr val="bg1"/>
              </a:solidFill>
            </a:endParaRPr>
          </a:p>
          <a:p>
            <a:r>
              <a:rPr lang="zh-CN" altLang="en-US">
                <a:solidFill>
                  <a:schemeClr val="bg1"/>
                </a:solidFill>
              </a:rPr>
              <a:t>做强势股在拉升，变成做超跌反弹</a:t>
            </a:r>
            <a:endParaRPr lang="zh-CN" altLang="en-US">
              <a:solidFill>
                <a:schemeClr val="bg1"/>
              </a:solidFill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南京站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2719070" y="243840"/>
            <a:ext cx="62636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优中选优定概率</a:t>
            </a:r>
            <a:endParaRPr lang="zh-CN" altLang="en-US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699895" y="1918970"/>
            <a:ext cx="9504680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solidFill>
                  <a:schemeClr val="bg1"/>
                </a:solidFill>
              </a:rPr>
              <a:t>注意事项：</a:t>
            </a:r>
            <a:endParaRPr lang="zh-CN" altLang="en-US" sz="2000">
              <a:solidFill>
                <a:schemeClr val="bg1"/>
              </a:solidFill>
            </a:endParaRPr>
          </a:p>
          <a:p>
            <a:endParaRPr lang="zh-CN" altLang="en-US" sz="2000">
              <a:solidFill>
                <a:schemeClr val="bg1"/>
              </a:solidFill>
            </a:endParaRPr>
          </a:p>
          <a:p>
            <a:r>
              <a:rPr lang="en-US" altLang="zh-CN" sz="2000">
                <a:solidFill>
                  <a:schemeClr val="bg1"/>
                </a:solidFill>
              </a:rPr>
              <a:t>1</a:t>
            </a:r>
            <a:r>
              <a:rPr lang="zh-CN" altLang="en-US" sz="2000">
                <a:solidFill>
                  <a:schemeClr val="bg1"/>
                </a:solidFill>
              </a:rPr>
              <a:t>，强势股模式，资金越集中，效应越强</a:t>
            </a:r>
            <a:r>
              <a:rPr lang="en-US" altLang="zh-CN" sz="2000">
                <a:solidFill>
                  <a:schemeClr val="bg1"/>
                </a:solidFill>
              </a:rPr>
              <a:t> </a:t>
            </a:r>
            <a:r>
              <a:rPr lang="zh-CN" altLang="en-US" sz="2000">
                <a:solidFill>
                  <a:schemeClr val="bg1"/>
                </a:solidFill>
              </a:rPr>
              <a:t>百亿主题，双红是第一</a:t>
            </a:r>
            <a:endParaRPr lang="zh-CN" altLang="en-US" sz="2000">
              <a:solidFill>
                <a:schemeClr val="bg1"/>
              </a:solidFill>
            </a:endParaRPr>
          </a:p>
          <a:p>
            <a:endParaRPr lang="zh-CN" altLang="en-US" sz="2000">
              <a:solidFill>
                <a:schemeClr val="bg1"/>
              </a:solidFill>
            </a:endParaRPr>
          </a:p>
          <a:p>
            <a:r>
              <a:rPr lang="en-US" altLang="zh-CN" sz="2000">
                <a:solidFill>
                  <a:schemeClr val="bg1"/>
                </a:solidFill>
              </a:rPr>
              <a:t>2</a:t>
            </a:r>
            <a:r>
              <a:rPr lang="zh-CN" altLang="en-US" sz="2000">
                <a:solidFill>
                  <a:schemeClr val="bg1"/>
                </a:solidFill>
              </a:rPr>
              <a:t>，大盘</a:t>
            </a:r>
            <a:r>
              <a:rPr lang="en-US" altLang="zh-CN" sz="2000">
                <a:solidFill>
                  <a:schemeClr val="bg1"/>
                </a:solidFill>
              </a:rPr>
              <a:t>B</a:t>
            </a:r>
            <a:r>
              <a:rPr lang="zh-CN" altLang="en-US" sz="2000">
                <a:solidFill>
                  <a:schemeClr val="bg1"/>
                </a:solidFill>
              </a:rPr>
              <a:t>点区域，短线上攻向上，机会扩散，强势股模式仓位偏</a:t>
            </a:r>
            <a:r>
              <a:rPr lang="en-US" altLang="zh-CN" sz="2000">
                <a:solidFill>
                  <a:schemeClr val="bg1"/>
                </a:solidFill>
              </a:rPr>
              <a:t>3-5</a:t>
            </a:r>
            <a:r>
              <a:rPr lang="zh-CN" altLang="en-US" sz="2000">
                <a:solidFill>
                  <a:schemeClr val="bg1"/>
                </a:solidFill>
              </a:rPr>
              <a:t>成，否则一成</a:t>
            </a:r>
            <a:endParaRPr lang="zh-CN" altLang="en-US" sz="2000">
              <a:solidFill>
                <a:schemeClr val="bg1"/>
              </a:solidFill>
            </a:endParaRPr>
          </a:p>
          <a:p>
            <a:endParaRPr lang="zh-CN" altLang="en-US" sz="2000">
              <a:solidFill>
                <a:schemeClr val="bg1"/>
              </a:solidFill>
            </a:endParaRPr>
          </a:p>
          <a:p>
            <a:r>
              <a:rPr lang="en-US" altLang="zh-CN" sz="2000">
                <a:solidFill>
                  <a:schemeClr val="bg1"/>
                </a:solidFill>
              </a:rPr>
              <a:t>3</a:t>
            </a:r>
            <a:r>
              <a:rPr lang="zh-CN" altLang="en-US" sz="2000">
                <a:solidFill>
                  <a:schemeClr val="bg1"/>
                </a:solidFill>
              </a:rPr>
              <a:t>，执行力要强，短线快进快出，波段赚钱，趋势结束停止交易！</a:t>
            </a:r>
            <a:endParaRPr lang="zh-CN" altLang="en-US" sz="200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0" name="图片 99"/>
          <p:cNvPicPr/>
          <p:nvPr/>
        </p:nvPicPr>
        <p:blipFill>
          <a:blip r:embed="rId1"/>
          <a:stretch>
            <a:fillRect/>
          </a:stretch>
        </p:blipFill>
        <p:spPr>
          <a:xfrm>
            <a:off x="1326515" y="1080770"/>
            <a:ext cx="8858250" cy="4533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3273108" y="126180"/>
            <a:ext cx="56457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defRPr/>
            </a:pPr>
            <a:r>
              <a:rPr lang="zh-CN" altLang="en-US" sz="4000" dirty="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趋势龙头，顺势而为</a:t>
            </a:r>
            <a:endParaRPr lang="zh-CN" altLang="en-US" sz="4000" dirty="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2" name="矩形 1"/>
          <p:cNvSpPr/>
          <p:nvPr>
            <p:custDataLst>
              <p:tags r:id="rId3"/>
            </p:custDataLst>
          </p:nvPr>
        </p:nvSpPr>
        <p:spPr>
          <a:xfrm>
            <a:off x="1463040" y="5767070"/>
            <a:ext cx="8585200" cy="700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0000"/>
              </a:lnSpc>
              <a:buClrTx/>
              <a:buSzTx/>
              <a:buFontTx/>
            </a:pPr>
            <a:r>
              <a:rPr lang="zh-CN" altLang="en-US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股价牛熊线上方，熊线上移</a:t>
            </a:r>
            <a:endParaRPr lang="en-US" altLang="zh-CN" dirty="0" smtClean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ctr">
              <a:lnSpc>
                <a:spcPct val="110000"/>
              </a:lnSpc>
              <a:buClrTx/>
              <a:buSzTx/>
              <a:buFontTx/>
            </a:pPr>
            <a:r>
              <a:rPr lang="zh-CN" altLang="en-US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年</a:t>
            </a:r>
            <a:r>
              <a:rPr lang="en-US" altLang="zh-CN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-</a:t>
            </a:r>
            <a:r>
              <a:rPr lang="zh-CN" altLang="en-US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季</a:t>
            </a:r>
            <a:r>
              <a:rPr lang="en-US" altLang="zh-CN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-</a:t>
            </a:r>
            <a:r>
              <a:rPr lang="zh-CN" altLang="en-US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月</a:t>
            </a:r>
            <a:r>
              <a:rPr lang="en-US" altLang="zh-CN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-</a:t>
            </a:r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周</a:t>
            </a:r>
            <a:r>
              <a: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-</a:t>
            </a:r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日金叉区域，水手突破紫色，关注是否出现主力动向</a:t>
            </a:r>
            <a:r>
              <a: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5-10%</a:t>
            </a:r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占比大买</a:t>
            </a:r>
            <a:endParaRPr lang="zh-CN" altLang="en-US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273108" y="126180"/>
            <a:ext cx="56457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defRPr/>
            </a:pPr>
            <a:r>
              <a:rPr lang="zh-CN" altLang="en-US" sz="4000" dirty="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老趋势龙头再上榜</a:t>
            </a:r>
            <a:endParaRPr lang="zh-CN" altLang="en-US" sz="4000" dirty="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2" name="矩形 1"/>
          <p:cNvSpPr/>
          <p:nvPr>
            <p:custDataLst>
              <p:tags r:id="rId2"/>
            </p:custDataLst>
          </p:nvPr>
        </p:nvSpPr>
        <p:spPr>
          <a:xfrm>
            <a:off x="1463040" y="5767070"/>
            <a:ext cx="9117965" cy="700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0000"/>
              </a:lnSpc>
              <a:buClrTx/>
              <a:buSzTx/>
              <a:buFontTx/>
            </a:pPr>
            <a:r>
              <a:rPr lang="zh-CN" altLang="en-US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股价牛熊线上方，熊线上移</a:t>
            </a:r>
            <a:endParaRPr lang="en-US" altLang="zh-CN" dirty="0" smtClean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ctr">
              <a:lnSpc>
                <a:spcPct val="110000"/>
              </a:lnSpc>
              <a:buClrTx/>
              <a:buSzTx/>
              <a:buFontTx/>
            </a:pPr>
            <a:r>
              <a:rPr lang="zh-CN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月线回踩等待金叉，周线金叉</a:t>
            </a:r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，水手突破紫色，关注是否出现主力动向</a:t>
            </a:r>
            <a:r>
              <a: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5-10%</a:t>
            </a:r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占比大买</a:t>
            </a:r>
            <a:endParaRPr lang="zh-CN" altLang="en-US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463040" y="853440"/>
            <a:ext cx="9278620" cy="491363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7820025" y="2926080"/>
            <a:ext cx="4448175" cy="2931795"/>
          </a:xfrm>
          <a:prstGeom prst="rect">
            <a:avLst/>
          </a:prstGeom>
          <a:ln w="19050">
            <a:solidFill>
              <a:schemeClr val="tx1">
                <a:alpha val="99000"/>
              </a:schemeClr>
            </a:solidFill>
          </a:ln>
        </p:spPr>
      </p:pic>
    </p:spTree>
    <p:custDataLst>
      <p:tags r:id="rId7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273108" y="126180"/>
            <a:ext cx="56457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defRPr/>
            </a:pPr>
            <a:r>
              <a:rPr lang="zh-CN" altLang="en-US" sz="4000" dirty="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老趋势龙头再上榜</a:t>
            </a:r>
            <a:endParaRPr lang="zh-CN" altLang="en-US" sz="4000" dirty="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2" name="矩形 1"/>
          <p:cNvSpPr/>
          <p:nvPr>
            <p:custDataLst>
              <p:tags r:id="rId2"/>
            </p:custDataLst>
          </p:nvPr>
        </p:nvSpPr>
        <p:spPr>
          <a:xfrm>
            <a:off x="1463040" y="5548630"/>
            <a:ext cx="8585200" cy="1004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0000"/>
              </a:lnSpc>
              <a:buClrTx/>
              <a:buSzTx/>
              <a:buFontTx/>
            </a:pPr>
            <a:r>
              <a:rPr lang="zh-CN" altLang="en-US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股价牛熊线上方，熊线上移</a:t>
            </a:r>
            <a:endParaRPr lang="en-US" altLang="zh-CN" dirty="0" smtClean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ctr">
              <a:lnSpc>
                <a:spcPct val="110000"/>
              </a:lnSpc>
              <a:buClrTx/>
              <a:buSzTx/>
              <a:buFontTx/>
            </a:pPr>
            <a:r>
              <a:rPr lang="zh-CN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周线金叉</a:t>
            </a:r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，月线上升回档等金叉</a:t>
            </a:r>
            <a:endParaRPr lang="zh-CN" altLang="en-US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ctr">
              <a:lnSpc>
                <a:spcPct val="110000"/>
              </a:lnSpc>
              <a:buClrTx/>
              <a:buSzTx/>
              <a:buFontTx/>
            </a:pPr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水手突破黄色等待变紫，关注是否出现主力动向</a:t>
            </a:r>
            <a:r>
              <a: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5-10%</a:t>
            </a:r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占比大买</a:t>
            </a:r>
            <a:endParaRPr lang="zh-CN" altLang="en-US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345565" y="766445"/>
            <a:ext cx="8820785" cy="478218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664960" y="2747645"/>
            <a:ext cx="5343525" cy="264795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custDataLst>
      <p:tags r:id="rId7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273108" y="126180"/>
            <a:ext cx="56457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defRPr/>
            </a:pPr>
            <a:r>
              <a:rPr lang="zh-CN" altLang="en-US" sz="4000" dirty="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热点纵览，一分钟选股</a:t>
            </a:r>
            <a:endParaRPr lang="zh-CN" altLang="en-US" sz="4000" dirty="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753870" y="833120"/>
            <a:ext cx="8684895" cy="52705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998470" y="6209030"/>
            <a:ext cx="72066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chemeClr val="bg1"/>
                </a:solidFill>
              </a:rPr>
              <a:t>7</a:t>
            </a:r>
            <a:r>
              <a:rPr lang="zh-CN" altLang="en-US">
                <a:solidFill>
                  <a:schemeClr val="bg1"/>
                </a:solidFill>
              </a:rPr>
              <a:t>日涨幅</a:t>
            </a:r>
            <a:r>
              <a:rPr lang="en-US" altLang="zh-CN">
                <a:solidFill>
                  <a:schemeClr val="bg1"/>
                </a:solidFill>
              </a:rPr>
              <a:t>10%</a:t>
            </a:r>
            <a:r>
              <a:rPr lang="zh-CN" altLang="en-US">
                <a:solidFill>
                  <a:schemeClr val="bg1"/>
                </a:solidFill>
              </a:rPr>
              <a:t>以上，</a:t>
            </a:r>
            <a:r>
              <a:rPr lang="en-US" altLang="zh-CN">
                <a:solidFill>
                  <a:schemeClr val="bg1"/>
                </a:solidFill>
              </a:rPr>
              <a:t>7</a:t>
            </a:r>
            <a:r>
              <a:rPr lang="zh-CN" altLang="en-US">
                <a:solidFill>
                  <a:schemeClr val="bg1"/>
                </a:solidFill>
              </a:rPr>
              <a:t>日主力净买大于</a:t>
            </a:r>
            <a:r>
              <a:rPr lang="en-US" altLang="zh-CN">
                <a:solidFill>
                  <a:schemeClr val="bg1"/>
                </a:solidFill>
              </a:rPr>
              <a:t>5000</a:t>
            </a:r>
            <a:r>
              <a:rPr lang="zh-CN" altLang="en-US">
                <a:solidFill>
                  <a:schemeClr val="bg1"/>
                </a:solidFill>
              </a:rPr>
              <a:t>万，涨停复制涨停</a:t>
            </a:r>
            <a:endParaRPr lang="zh-CN" altLang="en-US">
              <a:solidFill>
                <a:schemeClr val="bg1"/>
              </a:solidFill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组 293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88110" y="3778885"/>
            <a:ext cx="9427210" cy="2113280"/>
          </a:xfrm>
          <a:prstGeom prst="rect">
            <a:avLst/>
          </a:prstGeom>
        </p:spPr>
      </p:pic>
      <p:sp>
        <p:nvSpPr>
          <p:cNvPr id="17" name="文本框 16"/>
          <p:cNvSpPr txBox="1"/>
          <p:nvPr>
            <p:custDataLst>
              <p:tags r:id="rId2"/>
            </p:custDataLst>
          </p:nvPr>
        </p:nvSpPr>
        <p:spPr>
          <a:xfrm>
            <a:off x="5117465" y="4384040"/>
            <a:ext cx="563499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经传多赢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资深投顾</a:t>
            </a: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8" name="文本框 17"/>
          <p:cNvSpPr txBox="1"/>
          <p:nvPr>
            <p:custDataLst>
              <p:tags r:id="rId3"/>
            </p:custDataLst>
          </p:nvPr>
        </p:nvSpPr>
        <p:spPr>
          <a:xfrm>
            <a:off x="5104130" y="4657725"/>
            <a:ext cx="5424805" cy="10712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just" fontAlgn="auto">
              <a:lnSpc>
                <a:spcPct val="120000"/>
              </a:lnSpc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毕业于西北工业大学，股海沉浮多年。擅长波浪形态，机构分析，资金推动论，结合唯信号论，把握确定性波段。深度研究资金博弈理论，以价格体现市场一切信息为核心，帮助用户建立适合自己的投资模型！</a:t>
            </a: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>
            <p:custDataLst>
              <p:tags r:id="rId4"/>
            </p:custDataLst>
          </p:nvPr>
        </p:nvSpPr>
        <p:spPr>
          <a:xfrm>
            <a:off x="4867275" y="1109980"/>
            <a:ext cx="5952490" cy="24415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 fontAlgn="auto"/>
            <a:r>
              <a:rPr lang="zh-CN" altLang="en-US" sz="7500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双红定方向</a:t>
            </a:r>
            <a:endParaRPr lang="zh-CN" altLang="en-US" sz="7500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  <a:p>
            <a:pPr algn="ctr" fontAlgn="auto"/>
            <a:r>
              <a:rPr lang="zh-CN" altLang="en-US" sz="7500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主题猎龙头</a:t>
            </a:r>
            <a:endParaRPr lang="zh-CN" altLang="en-US" sz="7500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909185" y="4303395"/>
            <a:ext cx="398780" cy="445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300">
                <a:solidFill>
                  <a:srgbClr val="4A4A4A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·</a:t>
            </a:r>
            <a:endParaRPr lang="en-US" altLang="zh-CN" sz="2300">
              <a:solidFill>
                <a:srgbClr val="4A4A4A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5"/>
            </p:custDataLst>
          </p:nvPr>
        </p:nvSpPr>
        <p:spPr>
          <a:xfrm>
            <a:off x="4909185" y="4617720"/>
            <a:ext cx="398780" cy="445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300">
                <a:solidFill>
                  <a:srgbClr val="4A4A4A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·</a:t>
            </a:r>
            <a:endParaRPr lang="en-US" altLang="zh-CN" sz="2300">
              <a:solidFill>
                <a:srgbClr val="4A4A4A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927600" y="3832860"/>
            <a:ext cx="4069080" cy="321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500">
                <a:solidFill>
                  <a:srgbClr val="210BB8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陈俊</a:t>
            </a:r>
            <a:r>
              <a:rPr lang="en-US" altLang="zh-CN" sz="1500">
                <a:solidFill>
                  <a:srgbClr val="210BB8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 | 执业编号:A1120619070007</a:t>
            </a:r>
            <a:endParaRPr lang="en-US" altLang="zh-CN" sz="1500">
              <a:solidFill>
                <a:srgbClr val="210BB8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pic>
        <p:nvPicPr>
          <p:cNvPr id="5" name="图片 4" descr="画板 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270000" y="302895"/>
            <a:ext cx="3474720" cy="6386195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" name="图片 8" descr="目录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36370" y="2672715"/>
            <a:ext cx="2500630" cy="1269365"/>
          </a:xfrm>
          <a:prstGeom prst="rect">
            <a:avLst/>
          </a:prstGeom>
        </p:spPr>
      </p:pic>
      <p:pic>
        <p:nvPicPr>
          <p:cNvPr id="10" name="图片 9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250" y="1442085"/>
            <a:ext cx="6239510" cy="794385"/>
          </a:xfrm>
          <a:prstGeom prst="rect">
            <a:avLst/>
          </a:prstGeom>
        </p:spPr>
      </p:pic>
      <p:sp>
        <p:nvSpPr>
          <p:cNvPr id="13" name="文本框 12"/>
          <p:cNvSpPr txBox="1"/>
          <p:nvPr>
            <p:custDataLst>
              <p:tags r:id="rId3"/>
            </p:custDataLst>
          </p:nvPr>
        </p:nvSpPr>
        <p:spPr>
          <a:xfrm>
            <a:off x="4926330" y="1498600"/>
            <a:ext cx="174053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000">
                <a:solidFill>
                  <a:srgbClr val="241789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第一章</a:t>
            </a:r>
            <a:endParaRPr lang="zh-CN" altLang="en-US" sz="3000">
              <a:solidFill>
                <a:srgbClr val="241789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6760210" y="1584960"/>
            <a:ext cx="406400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00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主题双红定方向</a:t>
            </a:r>
            <a:endParaRPr lang="zh-CN" altLang="en-US" sz="300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pic>
        <p:nvPicPr>
          <p:cNvPr id="18" name="图片 17" descr="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667250" y="2432685"/>
            <a:ext cx="6239510" cy="794385"/>
          </a:xfrm>
          <a:prstGeom prst="rect">
            <a:avLst/>
          </a:prstGeom>
        </p:spPr>
      </p:pic>
      <p:sp>
        <p:nvSpPr>
          <p:cNvPr id="19" name="文本框 18"/>
          <p:cNvSpPr txBox="1"/>
          <p:nvPr>
            <p:custDataLst>
              <p:tags r:id="rId6"/>
            </p:custDataLst>
          </p:nvPr>
        </p:nvSpPr>
        <p:spPr>
          <a:xfrm>
            <a:off x="4926330" y="2489200"/>
            <a:ext cx="174053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000">
                <a:solidFill>
                  <a:srgbClr val="241789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第</a:t>
            </a:r>
            <a:r>
              <a:rPr lang="zh-CN" altLang="en-US" sz="3000">
                <a:solidFill>
                  <a:srgbClr val="241789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二章</a:t>
            </a:r>
            <a:endParaRPr lang="zh-CN" altLang="en-US" sz="3000">
              <a:solidFill>
                <a:srgbClr val="241789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0" name="文本框 19"/>
          <p:cNvSpPr txBox="1"/>
          <p:nvPr>
            <p:custDataLst>
              <p:tags r:id="rId7"/>
            </p:custDataLst>
          </p:nvPr>
        </p:nvSpPr>
        <p:spPr>
          <a:xfrm>
            <a:off x="6760210" y="2575560"/>
            <a:ext cx="406400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00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趋势龙头定强弱</a:t>
            </a:r>
            <a:endParaRPr lang="zh-CN" altLang="en-US" sz="300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pic>
        <p:nvPicPr>
          <p:cNvPr id="21" name="图片 20" descr="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667250" y="3423285"/>
            <a:ext cx="6239510" cy="794385"/>
          </a:xfrm>
          <a:prstGeom prst="rect">
            <a:avLst/>
          </a:prstGeom>
        </p:spPr>
      </p:pic>
      <p:sp>
        <p:nvSpPr>
          <p:cNvPr id="23" name="文本框 22"/>
          <p:cNvSpPr txBox="1"/>
          <p:nvPr>
            <p:custDataLst>
              <p:tags r:id="rId9"/>
            </p:custDataLst>
          </p:nvPr>
        </p:nvSpPr>
        <p:spPr>
          <a:xfrm>
            <a:off x="4926330" y="3479800"/>
            <a:ext cx="174053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000">
                <a:solidFill>
                  <a:srgbClr val="241789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第</a:t>
            </a:r>
            <a:r>
              <a:rPr lang="zh-CN" altLang="en-US" sz="3000">
                <a:solidFill>
                  <a:srgbClr val="241789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三章</a:t>
            </a:r>
            <a:endParaRPr lang="zh-CN" altLang="en-US" sz="3000">
              <a:solidFill>
                <a:srgbClr val="241789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2" name="文本框 31"/>
          <p:cNvSpPr txBox="1"/>
          <p:nvPr>
            <p:custDataLst>
              <p:tags r:id="rId10"/>
            </p:custDataLst>
          </p:nvPr>
        </p:nvSpPr>
        <p:spPr>
          <a:xfrm>
            <a:off x="6760210" y="3566160"/>
            <a:ext cx="406400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00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双紫战法定纪律</a:t>
            </a:r>
            <a:endParaRPr lang="zh-CN" altLang="en-US" sz="300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pic>
        <p:nvPicPr>
          <p:cNvPr id="33" name="图片 32" descr="1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674870" y="4380230"/>
            <a:ext cx="6239510" cy="794385"/>
          </a:xfrm>
          <a:prstGeom prst="rect">
            <a:avLst/>
          </a:prstGeom>
        </p:spPr>
      </p:pic>
      <p:sp>
        <p:nvSpPr>
          <p:cNvPr id="34" name="文本框 33"/>
          <p:cNvSpPr txBox="1"/>
          <p:nvPr>
            <p:custDataLst>
              <p:tags r:id="rId12"/>
            </p:custDataLst>
          </p:nvPr>
        </p:nvSpPr>
        <p:spPr>
          <a:xfrm>
            <a:off x="4933950" y="4436745"/>
            <a:ext cx="174053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000">
                <a:solidFill>
                  <a:srgbClr val="241789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第</a:t>
            </a:r>
            <a:r>
              <a:rPr lang="zh-CN" altLang="en-US" sz="3000">
                <a:solidFill>
                  <a:srgbClr val="241789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四章</a:t>
            </a:r>
            <a:endParaRPr lang="zh-CN" altLang="en-US" sz="3000">
              <a:solidFill>
                <a:srgbClr val="241789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5" name="文本框 34"/>
          <p:cNvSpPr txBox="1"/>
          <p:nvPr>
            <p:custDataLst>
              <p:tags r:id="rId13"/>
            </p:custDataLst>
          </p:nvPr>
        </p:nvSpPr>
        <p:spPr>
          <a:xfrm>
            <a:off x="6767830" y="4523105"/>
            <a:ext cx="406400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00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优中选优定概率</a:t>
            </a:r>
            <a:endParaRPr lang="zh-CN" altLang="en-US" sz="300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</p:spTree>
    <p:custDataLst>
      <p:tags r:id="rId14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4287203" y="1695768"/>
            <a:ext cx="373888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rPr>
              <a:t>PART 01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思源黑体 CN Normal" panose="020B0400000000000000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2118043" y="2843530"/>
            <a:ext cx="795591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fontAlgn="auto"/>
            <a:r>
              <a:rPr lang="zh-CN" altLang="en-US" sz="720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主题双红定方向</a:t>
            </a:r>
            <a:endParaRPr lang="zh-CN" altLang="en-US" sz="720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260600" y="922655"/>
            <a:ext cx="8038465" cy="383921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3" name="文本框 2"/>
          <p:cNvSpPr txBox="1"/>
          <p:nvPr/>
        </p:nvSpPr>
        <p:spPr>
          <a:xfrm>
            <a:off x="2719070" y="243840"/>
            <a:ext cx="62636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百亿双红炒主题</a:t>
            </a:r>
            <a:endParaRPr lang="zh-CN" altLang="en-US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719070" y="4857750"/>
            <a:ext cx="7146290" cy="17519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20000"/>
              </a:lnSpc>
            </a:pPr>
            <a:r>
              <a:rPr lang="zh-CN" altLang="en-US">
                <a:solidFill>
                  <a:schemeClr val="bg1"/>
                </a:solidFill>
              </a:rPr>
              <a:t>单边下跌行情，主题机会极少，出手就想跑</a:t>
            </a:r>
            <a:endParaRPr lang="zh-CN" altLang="en-US">
              <a:solidFill>
                <a:schemeClr val="bg1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zh-CN" altLang="en-US">
                <a:solidFill>
                  <a:schemeClr val="bg1"/>
                </a:solidFill>
              </a:rPr>
              <a:t>单边上涨行情，主题机会逐渐增多，反而越晚操作，越难选</a:t>
            </a:r>
            <a:endParaRPr lang="zh-CN" altLang="en-US">
              <a:solidFill>
                <a:schemeClr val="bg1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zh-CN" altLang="en-US">
                <a:solidFill>
                  <a:schemeClr val="bg1"/>
                </a:solidFill>
                <a:sym typeface="+mn-ea"/>
              </a:rPr>
              <a:t>震荡行情，主题机会反而更加集中！</a:t>
            </a:r>
            <a:endParaRPr lang="zh-CN" altLang="en-US">
              <a:solidFill>
                <a:schemeClr val="bg1"/>
              </a:solidFill>
              <a:sym typeface="+mn-ea"/>
            </a:endParaRPr>
          </a:p>
          <a:p>
            <a:pPr algn="ctr">
              <a:lnSpc>
                <a:spcPct val="120000"/>
              </a:lnSpc>
            </a:pPr>
            <a:r>
              <a:rPr lang="zh-CN" altLang="en-US">
                <a:solidFill>
                  <a:schemeClr val="bg1"/>
                </a:solidFill>
                <a:sym typeface="+mn-ea"/>
              </a:rPr>
              <a:t>细分主题资金增加，主题扩散，细分主题资金减少，机会减少</a:t>
            </a:r>
            <a:endParaRPr lang="zh-CN" altLang="en-US">
              <a:solidFill>
                <a:schemeClr val="bg1"/>
              </a:solidFill>
              <a:sym typeface="+mn-ea"/>
            </a:endParaRPr>
          </a:p>
          <a:p>
            <a:pPr algn="ctr">
              <a:lnSpc>
                <a:spcPct val="120000"/>
              </a:lnSpc>
            </a:pPr>
            <a:r>
              <a:rPr lang="zh-CN" altLang="en-US">
                <a:solidFill>
                  <a:schemeClr val="bg1"/>
                </a:solidFill>
                <a:sym typeface="+mn-ea"/>
              </a:rPr>
              <a:t>趋势拐点，主题带动，趋势尽头，主题防范！龙头陨落，离场观望！</a:t>
            </a:r>
            <a:endParaRPr lang="zh-CN" altLang="en-US">
              <a:solidFill>
                <a:schemeClr val="bg1"/>
              </a:solidFill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260600" y="922655"/>
            <a:ext cx="8038465" cy="3839210"/>
          </a:xfrm>
          <a:prstGeom prst="rect">
            <a:avLst/>
          </a:prstGeom>
          <a:ln w="15875">
            <a:solidFill>
              <a:srgbClr val="FF00FF"/>
            </a:solidFill>
          </a:ln>
        </p:spPr>
      </p:pic>
      <p:sp>
        <p:nvSpPr>
          <p:cNvPr id="3" name="文本框 2"/>
          <p:cNvSpPr txBox="1"/>
          <p:nvPr/>
        </p:nvSpPr>
        <p:spPr>
          <a:xfrm>
            <a:off x="2719070" y="243840"/>
            <a:ext cx="62636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百亿双红炒主题</a:t>
            </a:r>
            <a:endParaRPr lang="zh-CN" altLang="en-US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644650" y="4945380"/>
            <a:ext cx="9547860" cy="15297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30000"/>
              </a:lnSpc>
            </a:pPr>
            <a:r>
              <a:rPr lang="zh-CN" altLang="en-US">
                <a:solidFill>
                  <a:schemeClr val="bg1"/>
                </a:solidFill>
              </a:rPr>
              <a:t>趋势图谱红绿：反应板块内部成分股变化，长线趋势是否强于短线趋势</a:t>
            </a:r>
            <a:endParaRPr lang="zh-CN" altLang="en-US">
              <a:solidFill>
                <a:schemeClr val="bg1"/>
              </a:solidFill>
            </a:endParaRPr>
          </a:p>
          <a:p>
            <a:pPr algn="ctr">
              <a:lnSpc>
                <a:spcPct val="130000"/>
              </a:lnSpc>
            </a:pPr>
            <a:r>
              <a:rPr lang="zh-CN" altLang="en-US">
                <a:solidFill>
                  <a:schemeClr val="bg1"/>
                </a:solidFill>
                <a:sym typeface="+mn-ea"/>
              </a:rPr>
              <a:t>多空博弈红绿：反应板块内部成分股变化，对比短线多方是否强于空方</a:t>
            </a:r>
            <a:endParaRPr lang="zh-CN" altLang="en-US">
              <a:solidFill>
                <a:schemeClr val="bg1"/>
              </a:solidFill>
              <a:sym typeface="+mn-ea"/>
            </a:endParaRPr>
          </a:p>
          <a:p>
            <a:pPr algn="ctr">
              <a:lnSpc>
                <a:spcPct val="130000"/>
              </a:lnSpc>
            </a:pPr>
            <a:r>
              <a:rPr lang="zh-CN" altLang="en-US">
                <a:solidFill>
                  <a:schemeClr val="bg1"/>
                </a:solidFill>
                <a:sym typeface="+mn-ea"/>
              </a:rPr>
              <a:t>两者双红：板块机会中期稳定，出现炒作重点跟踪，观察：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场内外资金认可的合力</a:t>
            </a:r>
            <a:endParaRPr lang="zh-CN" altLang="en-US">
              <a:solidFill>
                <a:srgbClr val="FF0000"/>
              </a:solidFill>
              <a:sym typeface="+mn-ea"/>
            </a:endParaRPr>
          </a:p>
          <a:p>
            <a:pPr algn="ctr">
              <a:lnSpc>
                <a:spcPct val="130000"/>
              </a:lnSpc>
            </a:pPr>
            <a:r>
              <a:rPr lang="zh-CN" altLang="en-US">
                <a:solidFill>
                  <a:schemeClr val="bg1"/>
                </a:solidFill>
                <a:sym typeface="+mn-ea"/>
              </a:rPr>
              <a:t>星星代表阶段消息事件影响板块异动炒作，热门个股炒作</a:t>
            </a:r>
            <a:endParaRPr lang="en-US" altLang="zh-CN">
              <a:solidFill>
                <a:schemeClr val="bg1"/>
              </a:solidFill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90195" y="1176020"/>
            <a:ext cx="2931795" cy="1993900"/>
          </a:xfrm>
          <a:prstGeom prst="rect">
            <a:avLst/>
          </a:prstGeom>
          <a:ln w="15875">
            <a:solidFill>
              <a:srgbClr val="FF00FF"/>
            </a:solidFill>
          </a:ln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8783320" y="1925955"/>
            <a:ext cx="3408680" cy="2461895"/>
          </a:xfrm>
          <a:prstGeom prst="rect">
            <a:avLst/>
          </a:prstGeom>
          <a:ln w="15875">
            <a:solidFill>
              <a:srgbClr val="FF00FF"/>
            </a:solidFill>
          </a:ln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0001885" y="4151630"/>
            <a:ext cx="2190115" cy="1047750"/>
          </a:xfrm>
          <a:prstGeom prst="rect">
            <a:avLst/>
          </a:prstGeom>
          <a:ln>
            <a:solidFill>
              <a:srgbClr val="FF00FF"/>
            </a:solidFill>
          </a:ln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278765" y="3367405"/>
            <a:ext cx="2943225" cy="1581785"/>
          </a:xfrm>
          <a:prstGeom prst="rect">
            <a:avLst/>
          </a:prstGeom>
          <a:ln>
            <a:solidFill>
              <a:srgbClr val="FF00FF"/>
            </a:solidFill>
          </a:ln>
        </p:spPr>
      </p:pic>
    </p:spTree>
    <p:custDataLst>
      <p:tags r:id="rId1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4287203" y="1695768"/>
            <a:ext cx="373888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rPr>
              <a:t>PART 0</a:t>
            </a: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rPr>
              <a:t>2</a:t>
            </a:r>
            <a:endParaRPr kumimoji="0" lang="en-US" altLang="zh-CN" sz="6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思源黑体 CN Normal" panose="020B0400000000000000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2118043" y="2843530"/>
            <a:ext cx="795591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fontAlgn="auto"/>
            <a:r>
              <a:rPr lang="zh-CN" altLang="en-US" sz="720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趋势龙头定强弱</a:t>
            </a:r>
            <a:endParaRPr lang="zh-CN" altLang="en-US" sz="720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2719070" y="243840"/>
            <a:ext cx="62636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趋势龙头定强弱</a:t>
            </a:r>
            <a:endParaRPr lang="zh-CN" altLang="en-US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18440" y="765810"/>
            <a:ext cx="2687320" cy="30886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30855" y="942340"/>
            <a:ext cx="8521700" cy="431863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250440" y="5437505"/>
            <a:ext cx="7426325" cy="1087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20000"/>
              </a:lnSpc>
            </a:pPr>
            <a:r>
              <a:rPr lang="zh-CN" altLang="en-US">
                <a:solidFill>
                  <a:schemeClr val="bg1"/>
                </a:solidFill>
              </a:rPr>
              <a:t>趋势龙头，自下而上的分析体系</a:t>
            </a:r>
            <a:r>
              <a:rPr lang="en-US" altLang="zh-CN">
                <a:solidFill>
                  <a:schemeClr val="bg1"/>
                </a:solidFill>
              </a:rPr>
              <a:t>  </a:t>
            </a:r>
            <a:r>
              <a:rPr lang="zh-CN" altLang="en-US">
                <a:solidFill>
                  <a:schemeClr val="bg1"/>
                </a:solidFill>
              </a:rPr>
              <a:t>摆脱对于热点板块的自上而下的分析</a:t>
            </a:r>
            <a:endParaRPr lang="zh-CN" altLang="en-US">
              <a:solidFill>
                <a:schemeClr val="bg1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zh-CN" altLang="en-US">
                <a:solidFill>
                  <a:schemeClr val="bg1"/>
                </a:solidFill>
              </a:rPr>
              <a:t>对于龙头个股形态分布</a:t>
            </a:r>
            <a:br>
              <a:rPr lang="zh-CN" altLang="en-US">
                <a:solidFill>
                  <a:schemeClr val="bg1"/>
                </a:solidFill>
              </a:rPr>
            </a:br>
            <a:r>
              <a:rPr lang="zh-CN" altLang="en-US">
                <a:solidFill>
                  <a:schemeClr val="bg1"/>
                </a:solidFill>
              </a:rPr>
              <a:t>趋势启动，趋势回档，趋势接力，趋势加速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8" name="左箭头 7"/>
          <p:cNvSpPr/>
          <p:nvPr/>
        </p:nvSpPr>
        <p:spPr>
          <a:xfrm>
            <a:off x="10380980" y="1310640"/>
            <a:ext cx="1388745" cy="514985"/>
          </a:xfrm>
          <a:prstGeom prst="lef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下箭头 8"/>
          <p:cNvSpPr/>
          <p:nvPr/>
        </p:nvSpPr>
        <p:spPr>
          <a:xfrm>
            <a:off x="10165715" y="1711325"/>
            <a:ext cx="215265" cy="1257935"/>
          </a:xfrm>
          <a:prstGeom prst="down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5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"/>
</p:tagLst>
</file>

<file path=ppt/tags/tag11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17.xml><?xml version="1.0" encoding="utf-8"?>
<p:tagLst xmlns:p="http://schemas.openxmlformats.org/presentationml/2006/main">
  <p:tag name="KSO_WPP_MARK_KEY" val="5d6e9262-ca8a-4070-8ad5-698f89e303ea"/>
  <p:tag name="COMMONDATA" val="eyJoZGlkIjoiOGE4MmM3N2M1Njg0N2RlMTM3NDgxNjk5YmFiZDMxNTIifQ=="/>
  <p:tag name="commondata" val="eyJoZGlkIjoiM2I3NDIyNjZhODdjNDBiNzFhNTYyOTJiY2UyMWE3NmYifQ==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9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1636</Words>
  <Application>WPS 演示</Application>
  <PresentationFormat>宽屏</PresentationFormat>
  <Paragraphs>186</Paragraphs>
  <Slides>25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43" baseType="lpstr">
      <vt:lpstr>Arial</vt:lpstr>
      <vt:lpstr>宋体</vt:lpstr>
      <vt:lpstr>Wingdings</vt:lpstr>
      <vt:lpstr>微软雅黑</vt:lpstr>
      <vt:lpstr>Wingdings</vt:lpstr>
      <vt:lpstr>思源黑体 CN Light</vt:lpstr>
      <vt:lpstr>华文行楷</vt:lpstr>
      <vt:lpstr>思源黑体 CN Medium</vt:lpstr>
      <vt:lpstr>思源黑体 CN Normal</vt:lpstr>
      <vt:lpstr>思源黑体 CN Bold</vt:lpstr>
      <vt:lpstr>Arial Unicode MS</vt:lpstr>
      <vt:lpstr>Calibri</vt:lpstr>
      <vt:lpstr>华康唐风隶W5</vt:lpstr>
      <vt:lpstr>华康俪金黑W8</vt:lpstr>
      <vt:lpstr>仿宋</vt:lpstr>
      <vt:lpstr>中國龍新藝體</vt:lpstr>
      <vt:lpstr>思源黑体 CN Heavy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刘珍俏</cp:lastModifiedBy>
  <cp:revision>245</cp:revision>
  <dcterms:created xsi:type="dcterms:W3CDTF">2022-12-31T05:43:00Z</dcterms:created>
  <dcterms:modified xsi:type="dcterms:W3CDTF">2023-11-10T15:17:41Z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7A78C7A7E352412286810B7DFA632C62_13</vt:lpwstr>
  </property>
</Properties>
</file>