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83" r:id="rId3"/>
    <p:sldId id="315" r:id="rId4"/>
    <p:sldId id="306" r:id="rId5"/>
    <p:sldId id="307" r:id="rId6"/>
    <p:sldId id="451" r:id="rId7"/>
    <p:sldId id="453" r:id="rId9"/>
    <p:sldId id="455" r:id="rId10"/>
    <p:sldId id="456" r:id="rId11"/>
    <p:sldId id="454" r:id="rId12"/>
    <p:sldId id="405" r:id="rId13"/>
    <p:sldId id="535" r:id="rId14"/>
    <p:sldId id="536" r:id="rId15"/>
    <p:sldId id="364" r:id="rId16"/>
    <p:sldId id="376" r:id="rId17"/>
    <p:sldId id="537" r:id="rId18"/>
    <p:sldId id="410" r:id="rId19"/>
    <p:sldId id="407" r:id="rId20"/>
    <p:sldId id="408" r:id="rId21"/>
    <p:sldId id="409" r:id="rId22"/>
    <p:sldId id="538" r:id="rId23"/>
    <p:sldId id="378" r:id="rId24"/>
    <p:sldId id="411" r:id="rId25"/>
    <p:sldId id="413" r:id="rId26"/>
    <p:sldId id="412" r:id="rId27"/>
    <p:sldId id="539" r:id="rId28"/>
    <p:sldId id="540" r:id="rId29"/>
    <p:sldId id="541" r:id="rId30"/>
    <p:sldId id="542" r:id="rId31"/>
    <p:sldId id="320" r:id="rId32"/>
    <p:sldId id="551" r:id="rId33"/>
    <p:sldId id="420" r:id="rId34"/>
    <p:sldId id="421" r:id="rId35"/>
    <p:sldId id="422" r:id="rId36"/>
    <p:sldId id="543" r:id="rId37"/>
    <p:sldId id="544" r:id="rId38"/>
    <p:sldId id="545" r:id="rId39"/>
    <p:sldId id="546" r:id="rId40"/>
    <p:sldId id="547" r:id="rId41"/>
    <p:sldId id="552" r:id="rId42"/>
    <p:sldId id="548" r:id="rId43"/>
    <p:sldId id="514" r:id="rId44"/>
    <p:sldId id="506" r:id="rId45"/>
    <p:sldId id="507" r:id="rId46"/>
    <p:sldId id="509" r:id="rId47"/>
    <p:sldId id="510" r:id="rId48"/>
    <p:sldId id="511" r:id="rId49"/>
    <p:sldId id="512" r:id="rId50"/>
    <p:sldId id="516" r:id="rId51"/>
    <p:sldId id="579" r:id="rId52"/>
    <p:sldId id="517" r:id="rId53"/>
    <p:sldId id="582" r:id="rId54"/>
    <p:sldId id="583" r:id="rId55"/>
    <p:sldId id="584" r:id="rId56"/>
    <p:sldId id="585" r:id="rId57"/>
    <p:sldId id="309" r:id="rId58"/>
  </p:sldIdLst>
  <p:sldSz cx="12192000" cy="6858000"/>
  <p:notesSz cx="6858000" cy="9144000"/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BB8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8"/>
        <p:guide pos="36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2" Type="http://schemas.openxmlformats.org/officeDocument/2006/relationships/tags" Target="tags/tag236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4.xml"/><Relationship Id="rId59" Type="http://schemas.openxmlformats.org/officeDocument/2006/relationships/presProps" Target="presProps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tags" Target="../tags/tag6.xml"/><Relationship Id="rId4" Type="http://schemas.openxmlformats.org/officeDocument/2006/relationships/image" Target="../media/image3.png"/><Relationship Id="rId3" Type="http://schemas.openxmlformats.org/officeDocument/2006/relationships/tags" Target="../tags/tag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1" Type="http://schemas.openxmlformats.org/officeDocument/2006/relationships/image" Target="../media/image4.png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6369685" y="2375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图片 2" descr="南昌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7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>
            <p:custDataLst>
              <p:tags r:id="rId8"/>
            </p:custDataLst>
          </p:nvPr>
        </p:nvSpPr>
        <p:spPr>
          <a:xfrm>
            <a:off x="635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陈锵行丨执业编号:A1120620020001  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7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635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陈锵行丨执业编号: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A1120620020001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91210"/>
            <a:ext cx="1219263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经传多赢投资顾问:陈锵行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执业编号:A1120620020001 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4.xml"/><Relationship Id="rId2" Type="http://schemas.openxmlformats.org/officeDocument/2006/relationships/image" Target="../media/image9.png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21.png"/><Relationship Id="rId4" Type="http://schemas.openxmlformats.org/officeDocument/2006/relationships/tags" Target="../tags/tag66.xml"/><Relationship Id="rId3" Type="http://schemas.openxmlformats.org/officeDocument/2006/relationships/image" Target="../media/image20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22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23.png"/><Relationship Id="rId1" Type="http://schemas.openxmlformats.org/officeDocument/2006/relationships/tags" Target="../tags/tag7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2.xml"/><Relationship Id="rId3" Type="http://schemas.openxmlformats.org/officeDocument/2006/relationships/image" Target="../media/image24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image" Target="../media/image27.png"/><Relationship Id="rId5" Type="http://schemas.openxmlformats.org/officeDocument/2006/relationships/tags" Target="../tags/tag85.xml"/><Relationship Id="rId4" Type="http://schemas.openxmlformats.org/officeDocument/2006/relationships/image" Target="../media/image26.png"/><Relationship Id="rId3" Type="http://schemas.openxmlformats.org/officeDocument/2006/relationships/tags" Target="../tags/tag84.xml"/><Relationship Id="rId2" Type="http://schemas.openxmlformats.org/officeDocument/2006/relationships/image" Target="../media/image25.png"/><Relationship Id="rId1" Type="http://schemas.openxmlformats.org/officeDocument/2006/relationships/tags" Target="../tags/tag8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3.xml"/><Relationship Id="rId3" Type="http://schemas.openxmlformats.org/officeDocument/2006/relationships/image" Target="../media/image28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6.xml"/><Relationship Id="rId3" Type="http://schemas.openxmlformats.org/officeDocument/2006/relationships/image" Target="../media/image29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30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11.png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31.png"/><Relationship Id="rId1" Type="http://schemas.openxmlformats.org/officeDocument/2006/relationships/tags" Target="../tags/tag10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6.xml"/><Relationship Id="rId3" Type="http://schemas.openxmlformats.org/officeDocument/2006/relationships/image" Target="../media/image3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2.xml"/><Relationship Id="rId3" Type="http://schemas.openxmlformats.org/officeDocument/2006/relationships/image" Target="../media/image33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../media/image35.png"/><Relationship Id="rId3" Type="http://schemas.openxmlformats.org/officeDocument/2006/relationships/tags" Target="../tags/tag114.xml"/><Relationship Id="rId2" Type="http://schemas.openxmlformats.org/officeDocument/2006/relationships/image" Target="../media/image34.png"/><Relationship Id="rId1" Type="http://schemas.openxmlformats.org/officeDocument/2006/relationships/tags" Target="../tags/tag11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image" Target="../media/image36.png"/><Relationship Id="rId1" Type="http://schemas.openxmlformats.org/officeDocument/2006/relationships/tags" Target="../tags/tag119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../media/image37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2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41.png"/><Relationship Id="rId1" Type="http://schemas.openxmlformats.org/officeDocument/2006/relationships/tags" Target="../tags/tag129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5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image" Target="../media/image42.png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43.png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44.png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image" Target="../media/image45.png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image" Target="../media/image46.png"/><Relationship Id="rId1" Type="http://schemas.openxmlformats.org/officeDocument/2006/relationships/tags" Target="../tags/tag156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image" Target="../media/image50.png"/><Relationship Id="rId7" Type="http://schemas.openxmlformats.org/officeDocument/2006/relationships/tags" Target="../tags/tag163.xml"/><Relationship Id="rId6" Type="http://schemas.openxmlformats.org/officeDocument/2006/relationships/image" Target="../media/image49.png"/><Relationship Id="rId5" Type="http://schemas.openxmlformats.org/officeDocument/2006/relationships/tags" Target="../tags/tag162.xml"/><Relationship Id="rId4" Type="http://schemas.openxmlformats.org/officeDocument/2006/relationships/image" Target="../media/image48.png"/><Relationship Id="rId3" Type="http://schemas.openxmlformats.org/officeDocument/2006/relationships/tags" Target="../tags/tag161.xml"/><Relationship Id="rId2" Type="http://schemas.openxmlformats.org/officeDocument/2006/relationships/image" Target="../media/image47.png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image" Target="../media/image51.png"/><Relationship Id="rId1" Type="http://schemas.openxmlformats.org/officeDocument/2006/relationships/tags" Target="../tags/tag16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image" Target="../media/image53.png"/><Relationship Id="rId4" Type="http://schemas.openxmlformats.org/officeDocument/2006/relationships/tags" Target="../tags/tag169.xml"/><Relationship Id="rId3" Type="http://schemas.openxmlformats.org/officeDocument/2006/relationships/image" Target="../media/image52.png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image" Target="../media/image57.png"/><Relationship Id="rId7" Type="http://schemas.openxmlformats.org/officeDocument/2006/relationships/tags" Target="../tags/tag175.xml"/><Relationship Id="rId6" Type="http://schemas.openxmlformats.org/officeDocument/2006/relationships/image" Target="../media/image56.png"/><Relationship Id="rId5" Type="http://schemas.openxmlformats.org/officeDocument/2006/relationships/tags" Target="../tags/tag174.xml"/><Relationship Id="rId4" Type="http://schemas.openxmlformats.org/officeDocument/2006/relationships/image" Target="../media/image55.png"/><Relationship Id="rId3" Type="http://schemas.openxmlformats.org/officeDocument/2006/relationships/tags" Target="../tags/tag173.xml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7.xml"/><Relationship Id="rId1" Type="http://schemas.openxmlformats.org/officeDocument/2006/relationships/tags" Target="../tags/tag17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image" Target="../media/image61.png"/><Relationship Id="rId7" Type="http://schemas.openxmlformats.org/officeDocument/2006/relationships/tags" Target="../tags/tag181.xml"/><Relationship Id="rId6" Type="http://schemas.openxmlformats.org/officeDocument/2006/relationships/image" Target="../media/image60.png"/><Relationship Id="rId5" Type="http://schemas.openxmlformats.org/officeDocument/2006/relationships/tags" Target="../tags/tag180.xml"/><Relationship Id="rId4" Type="http://schemas.openxmlformats.org/officeDocument/2006/relationships/image" Target="../media/image59.png"/><Relationship Id="rId3" Type="http://schemas.openxmlformats.org/officeDocument/2006/relationships/tags" Target="../tags/tag179.xml"/><Relationship Id="rId2" Type="http://schemas.openxmlformats.org/officeDocument/2006/relationships/image" Target="../media/image58.png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83.xml"/><Relationship Id="rId1" Type="http://schemas.openxmlformats.org/officeDocument/2006/relationships/tags" Target="../tags/tag17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8.xml"/><Relationship Id="rId3" Type="http://schemas.openxmlformats.org/officeDocument/2006/relationships/image" Target="../media/image62.png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image" Target="../media/image63.pn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image" Target="../media/image65.png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image" Target="../media/image64.png"/><Relationship Id="rId1" Type="http://schemas.openxmlformats.org/officeDocument/2006/relationships/tags" Target="../tags/tag193.xml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image" Target="../media/image67.png"/><Relationship Id="rId3" Type="http://schemas.openxmlformats.org/officeDocument/2006/relationships/tags" Target="../tags/tag199.xml"/><Relationship Id="rId2" Type="http://schemas.openxmlformats.org/officeDocument/2006/relationships/image" Target="../media/image66.png"/><Relationship Id="rId1" Type="http://schemas.openxmlformats.org/officeDocument/2006/relationships/tags" Target="../tags/tag19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image" Target="../media/image68.png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image" Target="../media/image70.png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image" Target="../media/image69.png"/><Relationship Id="rId1" Type="http://schemas.openxmlformats.org/officeDocument/2006/relationships/tags" Target="../tags/tag208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image" Target="../media/image71.png"/><Relationship Id="rId1" Type="http://schemas.openxmlformats.org/officeDocument/2006/relationships/tags" Target="../tags/tag21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4.png"/><Relationship Id="rId1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image" Target="../media/image73.png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image" Target="../media/image72.png"/><Relationship Id="rId1" Type="http://schemas.openxmlformats.org/officeDocument/2006/relationships/tags" Target="../tags/tag220.xml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image" Target="../media/image74.png"/><Relationship Id="rId1" Type="http://schemas.openxmlformats.org/officeDocument/2006/relationships/tags" Target="../tags/tag225.xml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image" Target="../media/image75.png"/><Relationship Id="rId1" Type="http://schemas.openxmlformats.org/officeDocument/2006/relationships/tags" Target="../tags/tag2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image" Target="../media/image15.png"/><Relationship Id="rId1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16.png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18.png"/><Relationship Id="rId3" Type="http://schemas.openxmlformats.org/officeDocument/2006/relationships/tags" Target="../tags/tag58.xml"/><Relationship Id="rId2" Type="http://schemas.openxmlformats.org/officeDocument/2006/relationships/image" Target="../media/image17.png"/><Relationship Id="rId1" Type="http://schemas.openxmlformats.org/officeDocument/2006/relationships/tags" Target="../tags/tag5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19.png"/><Relationship Id="rId1" Type="http://schemas.openxmlformats.org/officeDocument/2006/relationships/tags" Target="../tags/tag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5175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74570" y="1524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启动龙头特征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739775"/>
            <a:ext cx="12175490" cy="51847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020" y="6003925"/>
            <a:ext cx="12277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2"/>
                </a:solidFill>
              </a:rPr>
              <a:t>个股属于风口板块，底部放量</a:t>
            </a:r>
            <a:r>
              <a:rPr lang="en-US" altLang="zh-CN" sz="2800">
                <a:solidFill>
                  <a:schemeClr val="bg2"/>
                </a:solidFill>
              </a:rPr>
              <a:t>“</a:t>
            </a:r>
            <a:r>
              <a:rPr lang="zh-CN" altLang="en-US" sz="2800">
                <a:solidFill>
                  <a:schemeClr val="bg2"/>
                </a:solidFill>
              </a:rPr>
              <a:t>启动</a:t>
            </a:r>
            <a:r>
              <a:rPr lang="en-US" altLang="zh-CN" sz="2800">
                <a:solidFill>
                  <a:schemeClr val="bg2"/>
                </a:solidFill>
              </a:rPr>
              <a:t>”</a:t>
            </a:r>
            <a:r>
              <a:rPr lang="zh-CN" altLang="en-US" sz="2800">
                <a:solidFill>
                  <a:schemeClr val="bg2"/>
                </a:solidFill>
              </a:rPr>
              <a:t>，并且分化两天处于智能交易蓝线之上</a:t>
            </a:r>
            <a:endParaRPr lang="zh-CN" altLang="en-US" sz="2800">
              <a:solidFill>
                <a:schemeClr val="bg2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9640" y="815975"/>
            <a:ext cx="2783840" cy="430720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990600" y="280098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</a:rPr>
              <a:t>11</a:t>
            </a:r>
            <a:r>
              <a:rPr lang="zh-CN" altLang="en-US" sz="1600">
                <a:solidFill>
                  <a:srgbClr val="FF0000"/>
                </a:solidFill>
              </a:rPr>
              <a:t>月</a:t>
            </a:r>
            <a:r>
              <a:rPr lang="en-US" altLang="zh-CN" sz="1600">
                <a:solidFill>
                  <a:srgbClr val="FF0000"/>
                </a:solidFill>
              </a:rPr>
              <a:t>3</a:t>
            </a:r>
            <a:r>
              <a:rPr lang="zh-CN" altLang="en-US" sz="1600">
                <a:solidFill>
                  <a:srgbClr val="FF0000"/>
                </a:solidFill>
              </a:rPr>
              <a:t>日截图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848985" y="568325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启动龙头个股形态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48790" y="783590"/>
            <a:ext cx="8695055" cy="54413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098165" y="63265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9175" y="612140"/>
            <a:ext cx="10153015" cy="58451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72175" y="632206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启动龙头选股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400" y="50800"/>
            <a:ext cx="6635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启动龙头选股方法：涨停棱镜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02640"/>
            <a:ext cx="9497695" cy="52863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97695" y="1797685"/>
            <a:ext cx="31953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第一步：</a:t>
            </a:r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看左上方锁定强风口板块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第二步：</a:t>
            </a:r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回溯三天前涨停的个股</a:t>
            </a:r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优选启动龙头形态</a:t>
            </a:r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（分化两天蓝线之上）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70560"/>
            <a:ext cx="3832225" cy="45034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28465" y="0"/>
            <a:ext cx="7966075" cy="6343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43250" y="4187190"/>
            <a:ext cx="3886200" cy="24282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2538095" y="442912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98245" y="1131570"/>
            <a:ext cx="9794875" cy="445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 b="1">
                <a:solidFill>
                  <a:srgbClr val="FFC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启动龙头五星评判标准      （符合一条获得一个星）</a:t>
            </a:r>
            <a:endParaRPr lang="zh-CN" altLang="en-US" sz="3200" b="1">
              <a:solidFill>
                <a:srgbClr val="FFC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28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1、分化两天都是阳线 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2、属于风口板块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3、符合弱转强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4、趋势龙变启动龙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5、平均股价资金翻红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跌破蓝线扣一颗星，跌破熊线则全扣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启动龙头五星评判标准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符合分化两天都是阳线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50055" y="838200"/>
            <a:ext cx="3516630" cy="5490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属于风口板块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9390" y="1080135"/>
            <a:ext cx="11793855" cy="3121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符合弱转强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51305" y="829310"/>
            <a:ext cx="8943975" cy="56864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648960" y="621728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88110" y="3778885"/>
            <a:ext cx="9427210" cy="211328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927600" y="3832860"/>
            <a:ext cx="40690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陈锵行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| 执业编号:A1120620020001</a:t>
            </a:r>
            <a:endParaRPr lang="en-US" altLang="zh-CN" sz="15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867275" y="1102995"/>
            <a:ext cx="663511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altLang="en-US" sz="75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珍惜低估个股</a:t>
            </a:r>
            <a:endParaRPr lang="zh-CN" altLang="en-US" sz="75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/>
            <a:r>
              <a:rPr lang="zh-CN" altLang="en-US" sz="75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拥抱主题龙头</a:t>
            </a:r>
            <a:endParaRPr lang="zh-CN" altLang="en-US" sz="75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/>
            <a:endParaRPr lang="zh-CN" altLang="en-US" sz="75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4" name="图片 3" descr="画板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125" y="520065"/>
            <a:ext cx="3392170" cy="53447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2510" y="811530"/>
            <a:ext cx="10364470" cy="5715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84898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5"/>
          <p:cNvSpPr txBox="1"/>
          <p:nvPr>
            <p:custDataLst>
              <p:tags r:id="rId1"/>
            </p:custDataLst>
          </p:nvPr>
        </p:nvSpPr>
        <p:spPr>
          <a:xfrm>
            <a:off x="1" y="53340"/>
            <a:ext cx="1219136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趋势龙变启动龙</a:t>
            </a:r>
            <a:endParaRPr lang="zh-CN" altLang="en-US" sz="4000" b="1">
              <a:solidFill>
                <a:srgbClr val="00B05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68095" y="883920"/>
            <a:ext cx="9858375" cy="5596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98245" y="1131570"/>
            <a:ext cx="9794875" cy="445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 b="1">
                <a:solidFill>
                  <a:srgbClr val="FFC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启动龙头五星评判标准      （符合一条获得一个星）</a:t>
            </a:r>
            <a:endParaRPr lang="zh-CN" altLang="en-US" sz="3200" b="1">
              <a:solidFill>
                <a:srgbClr val="FFC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28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1、分化两天都是阳线 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2、属于风口板块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3、符合弱转强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4、趋势龙变启动龙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5、平均股价资金翻红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跌破蓝线扣一颗星，跌破熊线则全扣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启动龙头五星评判标准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差生</a:t>
            </a:r>
            <a:endParaRPr lang="zh-CN" altLang="en-US" sz="36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23135" y="848360"/>
            <a:ext cx="7452360" cy="5591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410" y="1475105"/>
            <a:ext cx="5853430" cy="3194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51880" y="1426845"/>
            <a:ext cx="6040120" cy="32143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5440" y="4784090"/>
            <a:ext cx="6309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分化第二天跌破蓝线，观望！</a:t>
            </a:r>
            <a:endParaRPr lang="zh-CN" altLang="en-US" sz="28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342380" y="4784090"/>
            <a:ext cx="48564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分化第三天跌破熊线，放弃！</a:t>
            </a:r>
            <a:endParaRPr lang="zh-CN" altLang="en-US" sz="28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2882900" y="622173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9395" y="798830"/>
            <a:ext cx="6632575" cy="53784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058795" y="617728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00400" y="59690"/>
            <a:ext cx="7115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判断市场情绪，决定启动龙头胜率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89430" y="704850"/>
            <a:ext cx="8978265" cy="57569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872740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40885" y="948690"/>
            <a:ext cx="4116070" cy="5205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" y="826770"/>
            <a:ext cx="4222750" cy="4129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60" y="5148580"/>
            <a:ext cx="5490210" cy="14160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73785" y="635571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850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启动龙头的买点</a:t>
            </a: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44208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4986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5849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回首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2023</a:t>
            </a:r>
            <a:endParaRPr lang="en-US" alt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43268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4892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5755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启动龙头选股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endParaRPr lang="en-US" alt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423285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4798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5661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启动龙头买卖点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3" name="图片 32" descr="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74870" y="4380230"/>
            <a:ext cx="6239510" cy="794385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4933950" y="443674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四章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6767830" y="452310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案例展示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486283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涨停后分化第二天尾盘</a:t>
            </a: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绿盘</a:t>
            </a:r>
            <a:endParaRPr lang="zh-CN" altLang="en-US" sz="28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分化或第三天早盘</a:t>
            </a: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绿盘</a:t>
            </a:r>
            <a:b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日线死叉末端，回踩支撑位的绿盘</a:t>
            </a:r>
            <a:endParaRPr lang="zh-CN" altLang="en-US" sz="28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（不跌破熊线、辅助线）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分化第二天尾盘</a:t>
            </a:r>
            <a:r>
              <a:rPr lang="zh-CN" altLang="en-US" sz="3600" b="1">
                <a:solidFill>
                  <a:srgbClr val="00B05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绿盘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54300" y="749300"/>
            <a:ext cx="7240905" cy="57683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00400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分化第三天早盘</a:t>
            </a:r>
            <a:r>
              <a:rPr lang="zh-CN" altLang="en-US" sz="3600" b="1">
                <a:solidFill>
                  <a:srgbClr val="00B05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绿盘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203"/>
          <a:stretch>
            <a:fillRect/>
          </a:stretch>
        </p:blipFill>
        <p:spPr>
          <a:xfrm>
            <a:off x="0" y="862330"/>
            <a:ext cx="12192000" cy="5995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881630" y="634555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分化第三天早盘</a:t>
            </a:r>
            <a:r>
              <a:rPr lang="zh-CN" altLang="en-US" sz="3600" b="1">
                <a:solidFill>
                  <a:srgbClr val="00B05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绿盘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2190" y="824865"/>
            <a:ext cx="9791700" cy="558419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729230" y="6110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启动龙头的卖点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5"/>
          <p:cNvSpPr txBox="1"/>
          <p:nvPr>
            <p:custDataLst>
              <p:tags r:id="rId1"/>
            </p:custDataLst>
          </p:nvPr>
        </p:nvSpPr>
        <p:spPr>
          <a:xfrm>
            <a:off x="-106679" y="53340"/>
            <a:ext cx="1219136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卖点</a:t>
            </a:r>
            <a:endParaRPr lang="zh-CN" altLang="en-US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027555" y="1522730"/>
            <a:ext cx="835342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卖点（持股周期不超过两天）：</a:t>
            </a:r>
            <a:endParaRPr lang="zh-CN" altLang="en-US" sz="40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1、出现拉升不涨停，果断获利了结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2、持股两天不拉升，果断离场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3、涨停板（不能烂板）则多持有一天，看是否连板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4</a:t>
            </a:r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、跌破支撑位</a:t>
            </a:r>
            <a:r>
              <a:rPr lang="en-US" altLang="zh-CN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个点，不</a:t>
            </a:r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收回去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0465" y="847725"/>
            <a:ext cx="8730615" cy="5716270"/>
          </a:xfrm>
          <a:prstGeom prst="rect">
            <a:avLst/>
          </a:prstGeom>
        </p:spPr>
      </p:pic>
      <p:sp>
        <p:nvSpPr>
          <p:cNvPr id="5" name="文本框 5"/>
          <p:cNvSpPr txBox="1"/>
          <p:nvPr>
            <p:custDataLst>
              <p:tags r:id="rId3"/>
            </p:custDataLst>
          </p:nvPr>
        </p:nvSpPr>
        <p:spPr>
          <a:xfrm>
            <a:off x="1" y="62230"/>
            <a:ext cx="1219136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拉升不涨停=反包失败</a:t>
            </a:r>
            <a:endParaRPr lang="zh-CN" altLang="en-US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22186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2410" y="654685"/>
            <a:ext cx="3870960" cy="2034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2410" y="2733675"/>
            <a:ext cx="3863340" cy="1285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2410" y="4066540"/>
            <a:ext cx="3863340" cy="1231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2410" y="5354320"/>
            <a:ext cx="7729220" cy="1214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42435" y="654050"/>
            <a:ext cx="7586345" cy="459295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4242435" y="516826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68545" y="5361305"/>
            <a:ext cx="62103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涨停板后，第二天不继续封板，要开始考虑找卖点</a:t>
            </a:r>
            <a:endParaRPr lang="zh-CN" altLang="en-US" sz="28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9250" y="920750"/>
            <a:ext cx="3834765" cy="4276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68545" y="920750"/>
            <a:ext cx="6133465" cy="41802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466215" y="499618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83820" y="1798320"/>
            <a:ext cx="3402330" cy="31299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51510"/>
            <a:ext cx="4488180" cy="937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23260" y="2994660"/>
            <a:ext cx="2583180" cy="3535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37225" y="651510"/>
            <a:ext cx="6454775" cy="51282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584898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回首</a:t>
            </a: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2023</a:t>
            </a:r>
            <a:endParaRPr lang="en-US" alt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17220"/>
            <a:ext cx="3425825" cy="5968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6960" y="1655445"/>
            <a:ext cx="3474720" cy="4930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75200" y="617220"/>
            <a:ext cx="7416800" cy="5075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79160" y="5440045"/>
            <a:ext cx="5518150" cy="11455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775200" y="514159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启动龙头的买点</a:t>
            </a: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8280" y="1167130"/>
            <a:ext cx="1086040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【日线死叉末端的买点】：死叉三天后，回踩支撑位的阴线，那么常用是哪些支撑位？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1、 智能交易蓝线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2、箱体下沿支撑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3</a:t>
            </a:r>
            <a:r>
              <a:rPr lang="zh-CN" altLang="en-US" sz="2400">
                <a:solidFill>
                  <a:schemeClr val="bg1"/>
                </a:solidFill>
              </a:rPr>
              <a:t>、熊线（创业板比较多）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4</a:t>
            </a:r>
            <a:r>
              <a:rPr lang="zh-CN" altLang="en-US" sz="2400">
                <a:solidFill>
                  <a:schemeClr val="bg1"/>
                </a:solidFill>
              </a:rPr>
              <a:t>、辅助线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5</a:t>
            </a:r>
            <a:r>
              <a:rPr lang="zh-CN" altLang="en-US" sz="2400">
                <a:solidFill>
                  <a:schemeClr val="bg1"/>
                </a:solidFill>
              </a:rPr>
              <a:t>、缺口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买点</a:t>
            </a:r>
            <a:r>
              <a:rPr kumimoji="0" lang="en-US" altLang="zh-CN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：支撑位买点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2840" y="2580640"/>
            <a:ext cx="8455660" cy="2099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智能交易蓝线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3240" y="888365"/>
            <a:ext cx="9320530" cy="567499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84898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0" y="704850"/>
            <a:ext cx="5264785" cy="582993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熊线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6220" y="808990"/>
            <a:ext cx="5578475" cy="56089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714750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280" y="904875"/>
            <a:ext cx="5069205" cy="55835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70960" y="685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箱体下沿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(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水下支撑位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)</a:t>
            </a:r>
            <a:endParaRPr lang="en-US" altLang="zh-CN" sz="36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71465" y="1174750"/>
            <a:ext cx="6698615" cy="29235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15048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4000">
                <a:solidFill>
                  <a:schemeClr val="bg1"/>
                </a:solidFill>
                <a:latin typeface="思源黑体 CN Bold"/>
                <a:ea typeface="思源黑体 CN Bold"/>
              </a:rPr>
              <a:t>水下支撑位</a:t>
            </a:r>
            <a:endParaRPr lang="zh-CN" sz="4000">
              <a:solidFill>
                <a:schemeClr val="bg1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365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3600" b="1">
                <a:solidFill>
                  <a:schemeClr val="accent1">
                    <a:lumMod val="50000"/>
                  </a:schemeClr>
                </a:solidFill>
              </a:rPr>
              <a:t>水下低吸：</a:t>
            </a:r>
            <a:br>
              <a:rPr lang="en-US" sz="2400" b="1">
                <a:solidFill>
                  <a:schemeClr val="lt1"/>
                </a:solidFill>
              </a:rPr>
            </a:br>
            <a:r>
              <a:rPr lang="zh-CN" sz="2400" b="1">
                <a:solidFill>
                  <a:schemeClr val="tx1"/>
                </a:solidFill>
              </a:rPr>
              <a:t>厂字型回档，买在下影线的支撑位置</a:t>
            </a:r>
            <a:endParaRPr lang="en-US" sz="2400" b="1">
              <a:solidFill>
                <a:schemeClr val="lt1"/>
              </a:solidFill>
            </a:endParaRPr>
          </a:p>
          <a:p>
            <a:endParaRPr lang="en-US" sz="2400" b="1">
              <a:solidFill>
                <a:schemeClr val="lt1"/>
              </a:solidFill>
            </a:endParaRPr>
          </a:p>
          <a:p>
            <a:r>
              <a:rPr lang="zh-CN" sz="2400" b="1">
                <a:solidFill>
                  <a:schemeClr val="tx1"/>
                </a:solidFill>
              </a:rPr>
              <a:t>看</a:t>
            </a:r>
            <a:r>
              <a:rPr lang="zh-CN" sz="2400" b="1">
                <a:solidFill>
                  <a:srgbClr val="FF0000"/>
                </a:solidFill>
              </a:rPr>
              <a:t>多天分时图</a:t>
            </a:r>
            <a:r>
              <a:rPr lang="zh-CN" sz="2400" b="1">
                <a:solidFill>
                  <a:schemeClr val="tx1"/>
                </a:solidFill>
              </a:rPr>
              <a:t>更清晰！</a:t>
            </a:r>
            <a:endParaRPr lang="zh-CN" sz="24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点开</a:t>
            </a:r>
            <a:r>
              <a:rPr 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</a:t>
            </a:r>
            <a:r>
              <a:rPr 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按向下键，可以看到多天的分时，找到在个股在这几天震荡的支撑位！</a:t>
            </a:r>
            <a:endParaRPr 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b="1">
              <a:solidFill>
                <a:schemeClr val="tx1"/>
              </a:solidFill>
            </a:endParaRPr>
          </a:p>
          <a:p>
            <a:endParaRPr lang="zh-CN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适用于震荡行情！</a:t>
            </a:r>
            <a:endParaRPr lang="zh-CN"/>
          </a:p>
        </p:txBody>
      </p:sp>
    </p:spTree>
    <p:custDataLst>
      <p:tags r:id="rId7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240" y="913130"/>
            <a:ext cx="5953125" cy="487489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辅助线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03670" y="913130"/>
            <a:ext cx="5688330" cy="46609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639185" y="588899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案例展示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5"/>
          <p:cNvSpPr txBox="1"/>
          <p:nvPr>
            <p:custDataLst>
              <p:tags r:id="rId1"/>
            </p:custDataLst>
          </p:nvPr>
        </p:nvSpPr>
        <p:spPr>
          <a:xfrm>
            <a:off x="1" y="62230"/>
            <a:ext cx="1219136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案例展示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：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嵘泰股份</a:t>
            </a:r>
            <a:endParaRPr lang="zh-CN" altLang="en-US" sz="36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948690"/>
            <a:ext cx="6263640" cy="496062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638290" y="3509010"/>
            <a:ext cx="541274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二星龙头（新能源车风口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分化两天</a:t>
            </a:r>
            <a:r>
              <a:rPr lang="zh-CN" altLang="en-US" sz="2400">
                <a:solidFill>
                  <a:schemeClr val="bg1"/>
                </a:solidFill>
              </a:rPr>
              <a:t>阳性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、现阶段属于博弈买点</a:t>
            </a:r>
            <a:r>
              <a:rPr lang="en-US" altLang="zh-CN" sz="2400">
                <a:solidFill>
                  <a:schemeClr val="bg1"/>
                </a:solidFill>
              </a:rPr>
              <a:t>2</a:t>
            </a:r>
            <a:r>
              <a:rPr lang="zh-CN" altLang="en-US" sz="2400">
                <a:solidFill>
                  <a:schemeClr val="bg1"/>
                </a:solidFill>
              </a:rPr>
              <a:t>机会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2</a:t>
            </a:r>
            <a:r>
              <a:rPr lang="zh-CN" altLang="en-US" sz="2400">
                <a:solidFill>
                  <a:schemeClr val="bg1"/>
                </a:solidFill>
              </a:rPr>
              <a:t>、智能交易蓝线作为支撑位，止损位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39700" y="583882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685" y="768350"/>
            <a:ext cx="11390630" cy="5863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569210" y="1231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认清市场风格</a:t>
            </a:r>
            <a:endParaRPr kumimoji="0" lang="zh-CN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8120" y="955040"/>
            <a:ext cx="566864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回顾</a:t>
            </a:r>
            <a:r>
              <a:rPr lang="en-US" altLang="zh-CN" sz="2000" b="1"/>
              <a:t>2023</a:t>
            </a:r>
            <a:r>
              <a:rPr lang="zh-CN" altLang="en-US" sz="2000" b="1"/>
              <a:t>，继续呈现结构性行情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每个阶段资金都抱团主题热点炒作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指数被大盘股、核心资产绑架整体表现弱势</a:t>
            </a:r>
            <a:endParaRPr lang="zh-CN" altLang="en-US" sz="2000" b="1"/>
          </a:p>
        </p:txBody>
      </p:sp>
    </p:spTree>
    <p:custDataLst>
      <p:tags r:id="rId4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130" y="791210"/>
            <a:ext cx="5953125" cy="5795645"/>
          </a:xfrm>
          <a:prstGeom prst="rect">
            <a:avLst/>
          </a:prstGeom>
        </p:spPr>
      </p:pic>
      <p:sp>
        <p:nvSpPr>
          <p:cNvPr id="3" name="文本框 5"/>
          <p:cNvSpPr txBox="1"/>
          <p:nvPr>
            <p:custDataLst>
              <p:tags r:id="rId3"/>
            </p:custDataLst>
          </p:nvPr>
        </p:nvSpPr>
        <p:spPr>
          <a:xfrm>
            <a:off x="1" y="62230"/>
            <a:ext cx="1219136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案例展示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：路畅科技</a:t>
            </a:r>
            <a:endParaRPr lang="zh-CN" altLang="en-US" sz="36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08750" y="860425"/>
            <a:ext cx="4250055" cy="20358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22060" y="3629660"/>
            <a:ext cx="541274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二星龙头（新能源车风口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趋势龙变启动龙）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、现阶段属于博弈买点</a:t>
            </a:r>
            <a:r>
              <a:rPr lang="en-US" altLang="zh-CN" sz="2400">
                <a:solidFill>
                  <a:schemeClr val="bg1"/>
                </a:solidFill>
              </a:rPr>
              <a:t>2</a:t>
            </a:r>
            <a:r>
              <a:rPr lang="zh-CN" altLang="en-US" sz="2400">
                <a:solidFill>
                  <a:schemeClr val="bg1"/>
                </a:solidFill>
              </a:rPr>
              <a:t>机会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2</a:t>
            </a:r>
            <a:r>
              <a:rPr lang="zh-CN" altLang="en-US" sz="2400">
                <a:solidFill>
                  <a:schemeClr val="bg1"/>
                </a:solidFill>
              </a:rPr>
              <a:t>、智能交易蓝线作为支撑位，止损位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848985" y="6288405"/>
            <a:ext cx="601281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710" y="860425"/>
            <a:ext cx="6407150" cy="5600700"/>
          </a:xfrm>
          <a:prstGeom prst="rect">
            <a:avLst/>
          </a:prstGeom>
        </p:spPr>
      </p:pic>
      <p:sp>
        <p:nvSpPr>
          <p:cNvPr id="3" name="文本框 5"/>
          <p:cNvSpPr txBox="1"/>
          <p:nvPr>
            <p:custDataLst>
              <p:tags r:id="rId3"/>
            </p:custDataLst>
          </p:nvPr>
        </p:nvSpPr>
        <p:spPr>
          <a:xfrm>
            <a:off x="1" y="62230"/>
            <a:ext cx="1219136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案例展示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：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卓翼科技</a:t>
            </a:r>
            <a:endParaRPr lang="zh-CN" altLang="en-US" sz="36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591935" y="2254250"/>
            <a:ext cx="541274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二星龙头（华为</a:t>
            </a:r>
            <a:r>
              <a:rPr lang="zh-CN" altLang="en-US" sz="2400">
                <a:solidFill>
                  <a:schemeClr val="bg1"/>
                </a:solidFill>
              </a:rPr>
              <a:t>供应链风口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分化两天</a:t>
            </a:r>
            <a:r>
              <a:rPr lang="zh-CN" altLang="en-US" sz="2400">
                <a:solidFill>
                  <a:schemeClr val="bg1"/>
                </a:solidFill>
              </a:rPr>
              <a:t>阳性）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、现阶段属于博弈买点</a:t>
            </a:r>
            <a:r>
              <a:rPr lang="en-US" altLang="zh-CN" sz="24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机会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分化第三天绿盘（不单边下跌）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500495" y="6288405"/>
            <a:ext cx="56089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99770"/>
            <a:ext cx="5848985" cy="5895340"/>
          </a:xfrm>
          <a:prstGeom prst="rect">
            <a:avLst/>
          </a:prstGeom>
        </p:spPr>
      </p:pic>
      <p:sp>
        <p:nvSpPr>
          <p:cNvPr id="3" name="文本框 5"/>
          <p:cNvSpPr txBox="1"/>
          <p:nvPr>
            <p:custDataLst>
              <p:tags r:id="rId3"/>
            </p:custDataLst>
          </p:nvPr>
        </p:nvSpPr>
        <p:spPr>
          <a:xfrm>
            <a:off x="1" y="62230"/>
            <a:ext cx="1219136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案例展示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4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：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浙江世宝</a:t>
            </a:r>
            <a:endParaRPr lang="zh-CN" altLang="en-US" sz="36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322695" y="1938020"/>
            <a:ext cx="56445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二星龙头（</a:t>
            </a:r>
            <a:r>
              <a:rPr lang="zh-CN" altLang="en-US" sz="2400">
                <a:solidFill>
                  <a:schemeClr val="bg1"/>
                </a:solidFill>
              </a:rPr>
              <a:t>新能源车风口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分化两天</a:t>
            </a:r>
            <a:r>
              <a:rPr lang="zh-CN" altLang="en-US" sz="2400">
                <a:solidFill>
                  <a:schemeClr val="bg1"/>
                </a:solidFill>
              </a:rPr>
              <a:t>阳性）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、买点</a:t>
            </a:r>
            <a:r>
              <a:rPr lang="en-US" altLang="zh-CN" sz="24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分化第三天单边下跌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r>
              <a:rPr lang="en-US" altLang="zh-CN" sz="2400">
                <a:solidFill>
                  <a:schemeClr val="bg1"/>
                </a:solidFill>
              </a:rPr>
              <a:t>2</a:t>
            </a:r>
            <a:r>
              <a:rPr lang="zh-CN" altLang="en-US" sz="2400">
                <a:solidFill>
                  <a:schemeClr val="bg1"/>
                </a:solidFill>
              </a:rPr>
              <a:t>、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现阶段属于博弈买点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机会。智能交易蓝线作为支撑位，止损位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84898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80540" y="778510"/>
            <a:ext cx="8631555" cy="53390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4960" y="6041390"/>
            <a:ext cx="117843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从时间周期看，</a:t>
            </a:r>
            <a:r>
              <a:rPr lang="zh-CN" altLang="en-US" sz="2800" b="1">
                <a:solidFill>
                  <a:srgbClr val="FFC000"/>
                </a:solidFill>
                <a:sym typeface="+mn-ea"/>
              </a:rPr>
              <a:t>明年还是结构性行情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，核心资产、大盘股还需要经历底部吸筹阶段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569210" y="123190"/>
            <a:ext cx="777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牛短熊长是常态，结构性行情也是常态</a:t>
            </a:r>
            <a:endParaRPr kumimoji="0" lang="zh-CN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935" y="864235"/>
            <a:ext cx="11958320" cy="51911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569210" y="123190"/>
            <a:ext cx="777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核心资产需要反复控盘洗盘</a:t>
            </a:r>
            <a:endParaRPr kumimoji="0" lang="zh-CN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168650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1985" y="0"/>
            <a:ext cx="8693150" cy="337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1985" y="3414395"/>
            <a:ext cx="8693150" cy="277368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170555" y="626935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5200" y="899160"/>
            <a:ext cx="9647555" cy="29362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38760" y="4316095"/>
            <a:ext cx="11337290" cy="1852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solidFill>
                  <a:schemeClr val="bg1"/>
                </a:solidFill>
              </a:rPr>
              <a:t>2024</a:t>
            </a:r>
            <a:r>
              <a:rPr lang="zh-CN" altLang="en-US" sz="2400">
                <a:solidFill>
                  <a:schemeClr val="bg1"/>
                </a:solidFill>
              </a:rPr>
              <a:t>还不会全面转变到价投风格上</a:t>
            </a:r>
            <a:endParaRPr lang="zh-CN" sz="2400">
              <a:solidFill>
                <a:schemeClr val="bg1"/>
              </a:solidFill>
            </a:endParaRPr>
          </a:p>
          <a:p>
            <a:r>
              <a:rPr lang="zh-CN" sz="2400">
                <a:solidFill>
                  <a:schemeClr val="bg1"/>
                </a:solidFill>
              </a:rPr>
              <a:t>结构性行情就是轻指数，</a:t>
            </a:r>
            <a:r>
              <a:rPr lang="zh-CN" sz="2800" b="1">
                <a:solidFill>
                  <a:srgbClr val="FFC000"/>
                </a:solidFill>
              </a:rPr>
              <a:t>重板块，重个股</a:t>
            </a:r>
            <a:endParaRPr lang="zh-CN" sz="2800" b="1">
              <a:solidFill>
                <a:srgbClr val="FFC000"/>
              </a:solidFill>
            </a:endParaRPr>
          </a:p>
          <a:p>
            <a:endParaRPr lang="zh-CN" sz="2400">
              <a:solidFill>
                <a:schemeClr val="bg1"/>
              </a:solidFill>
            </a:endParaRPr>
          </a:p>
          <a:p>
            <a:r>
              <a:rPr lang="zh-CN" sz="2400">
                <a:solidFill>
                  <a:schemeClr val="bg1"/>
                </a:solidFill>
              </a:rPr>
              <a:t>所以大部分的时间段，无论直播课程、复盘、战法也好，选股都绕不开</a:t>
            </a:r>
            <a:r>
              <a:rPr lang="en-US" altLang="zh-CN" sz="2400">
                <a:solidFill>
                  <a:schemeClr val="bg1"/>
                </a:solidFill>
              </a:rPr>
              <a:t>  </a:t>
            </a:r>
            <a:r>
              <a:rPr lang="zh-CN" sz="2400">
                <a:solidFill>
                  <a:schemeClr val="bg1"/>
                </a:solidFill>
              </a:rPr>
              <a:t>先锁定一个强势板块，确定每个阶段的热点方向是什么</a:t>
            </a:r>
            <a:endParaRPr lang="zh-CN" sz="24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6.xml><?xml version="1.0" encoding="utf-8"?>
<p:tagLst xmlns:p="http://schemas.openxmlformats.org/presentationml/2006/main">
  <p:tag name="KSO_WPP_MARK_KEY" val="5d6e9262-ca8a-4070-8ad5-698f89e303ea"/>
  <p:tag name="COMMONDATA" val="eyJoZGlkIjoiZDk3ZjBjOTBlNTRjY2IzMDhmOTliZWMxNzc2MWFiMDYifQ=="/>
  <p:tag name="commondata" val="eyJoZGlkIjoiOGE4MmM3N2M1Njg0N2RlMTM3NDgxNjk5YmFiZDMxNTIifQ=="/>
</p:tagLst>
</file>

<file path=ppt/tags/tag24.xml><?xml version="1.0" encoding="utf-8"?>
<p:tagLst xmlns:p="http://schemas.openxmlformats.org/presentationml/2006/main">
  <p:tag name="KSO_WM_SPECIAL_SOURCE" val="bdnull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2730</Words>
  <Application>WPS 演示</Application>
  <PresentationFormat>宽屏</PresentationFormat>
  <Paragraphs>288</Paragraphs>
  <Slides>55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Normal</vt:lpstr>
      <vt:lpstr>思源黑体 CN Medium</vt:lpstr>
      <vt:lpstr>思源黑体 CN Bold</vt:lpstr>
      <vt:lpstr>Arial Unicode MS</vt:lpstr>
      <vt:lpstr>Calibri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259</cp:revision>
  <dcterms:created xsi:type="dcterms:W3CDTF">2022-12-31T05:43:00Z</dcterms:created>
  <dcterms:modified xsi:type="dcterms:W3CDTF">2023-11-26T02:27:16Z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AE09A2BF42A1434F82EE3D61EF896DBC_12</vt:lpwstr>
  </property>
</Properties>
</file>