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309" r:id="rId4"/>
    <p:sldId id="318" r:id="rId5"/>
    <p:sldId id="319" r:id="rId6"/>
    <p:sldId id="321" r:id="rId7"/>
    <p:sldId id="335" r:id="rId8"/>
    <p:sldId id="326" r:id="rId9"/>
    <p:sldId id="327" r:id="rId10"/>
    <p:sldId id="336" r:id="rId11"/>
    <p:sldId id="328" r:id="rId12"/>
    <p:sldId id="330" r:id="rId13"/>
    <p:sldId id="331" r:id="rId14"/>
    <p:sldId id="332" r:id="rId15"/>
    <p:sldId id="337" r:id="rId16"/>
    <p:sldId id="345" r:id="rId17"/>
    <p:sldId id="346" r:id="rId18"/>
    <p:sldId id="316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3" userDrawn="1">
          <p15:clr>
            <a:srgbClr val="A4A3A4"/>
          </p15:clr>
        </p15:guide>
        <p15:guide id="2" pos="3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09EE"/>
    <a:srgbClr val="000000"/>
    <a:srgbClr val="210BB8"/>
    <a:srgbClr val="241789"/>
    <a:srgbClr val="4A4A4A"/>
    <a:srgbClr val="FFFEEB"/>
    <a:srgbClr val="FFF4A3"/>
    <a:srgbClr val="D9D9D9"/>
    <a:srgbClr val="7C0000"/>
    <a:srgbClr val="7E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3"/>
        <p:guide pos="36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7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tags" Target="../tags/tag2.xml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tags" Target="../tags/tag6.xml"/><Relationship Id="rId4" Type="http://schemas.openxmlformats.org/officeDocument/2006/relationships/image" Target="../media/image3.png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1" Type="http://schemas.openxmlformats.org/officeDocument/2006/relationships/image" Target="../media/image4.png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广州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>
            <p:custDataLst>
              <p:tags r:id="rId7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经传多赢首席投顾: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蔡英姿丨执业编号:A1120613090011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>
            <p:custDataLst>
              <p:tags r:id="rId7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>
            <p:custDataLst>
              <p:tags r:id="rId8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</a:t>
            </a:r>
            <a:r>
              <a:rPr lang="zh-CN" altLang="en-US" sz="1200">
                <a:ln>
                  <a:noFill/>
                </a:ln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总监:</a:t>
            </a:r>
            <a:r>
              <a:rPr lang="zh-CN" altLang="en-US" sz="1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孙硌</a:t>
            </a:r>
            <a:r>
              <a:rPr lang="en-US" altLang="zh-CN" sz="1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|执业编号:A1120613090005</a:t>
            </a:r>
            <a:r>
              <a:rPr lang="en-US" altLang="zh-CN" sz="1200">
                <a:ln>
                  <a:noFill/>
                </a:ln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200">
                <a:ln>
                  <a:noFill/>
                </a:ln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4.xml"/><Relationship Id="rId2" Type="http://schemas.openxmlformats.org/officeDocument/2006/relationships/image" Target="../media/image6.png"/><Relationship Id="rId1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7.xml"/><Relationship Id="rId2" Type="http://schemas.openxmlformats.org/officeDocument/2006/relationships/image" Target="../media/image15.png"/><Relationship Id="rId1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61.xml"/><Relationship Id="rId6" Type="http://schemas.openxmlformats.org/officeDocument/2006/relationships/image" Target="../media/image18.png"/><Relationship Id="rId5" Type="http://schemas.openxmlformats.org/officeDocument/2006/relationships/tags" Target="../tags/tag60.xml"/><Relationship Id="rId4" Type="http://schemas.openxmlformats.org/officeDocument/2006/relationships/image" Target="../media/image17.png"/><Relationship Id="rId3" Type="http://schemas.openxmlformats.org/officeDocument/2006/relationships/tags" Target="../tags/tag59.xml"/><Relationship Id="rId2" Type="http://schemas.openxmlformats.org/officeDocument/2006/relationships/image" Target="../media/image16.png"/><Relationship Id="rId1" Type="http://schemas.openxmlformats.org/officeDocument/2006/relationships/tags" Target="../tags/tag58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20.png"/><Relationship Id="rId3" Type="http://schemas.openxmlformats.org/officeDocument/2006/relationships/tags" Target="../tags/tag63.xml"/><Relationship Id="rId2" Type="http://schemas.openxmlformats.org/officeDocument/2006/relationships/image" Target="../media/image19.png"/><Relationship Id="rId1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22.png"/><Relationship Id="rId3" Type="http://schemas.openxmlformats.org/officeDocument/2006/relationships/tags" Target="../tags/tag66.xml"/><Relationship Id="rId2" Type="http://schemas.openxmlformats.org/officeDocument/2006/relationships/image" Target="../media/image21.png"/><Relationship Id="rId1" Type="http://schemas.openxmlformats.org/officeDocument/2006/relationships/tags" Target="../tags/tag6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9.xml"/><Relationship Id="rId2" Type="http://schemas.openxmlformats.org/officeDocument/2006/relationships/image" Target="../media/image23.png"/><Relationship Id="rId1" Type="http://schemas.openxmlformats.org/officeDocument/2006/relationships/tags" Target="../tags/tag6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71.xml"/><Relationship Id="rId2" Type="http://schemas.openxmlformats.org/officeDocument/2006/relationships/image" Target="../media/image24.png"/><Relationship Id="rId1" Type="http://schemas.openxmlformats.org/officeDocument/2006/relationships/tags" Target="../tags/tag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29.xml"/><Relationship Id="rId6" Type="http://schemas.openxmlformats.org/officeDocument/2006/relationships/image" Target="../media/image8.png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10.png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44.xml"/><Relationship Id="rId4" Type="http://schemas.openxmlformats.org/officeDocument/2006/relationships/image" Target="../media/image12.png"/><Relationship Id="rId3" Type="http://schemas.openxmlformats.org/officeDocument/2006/relationships/tags" Target="../tags/tag43.xml"/><Relationship Id="rId2" Type="http://schemas.openxmlformats.org/officeDocument/2006/relationships/image" Target="../media/image11.png"/><Relationship Id="rId1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image" Target="../media/image13.png"/><Relationship Id="rId1" Type="http://schemas.openxmlformats.org/officeDocument/2006/relationships/tags" Target="../tags/tag4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2.xml"/><Relationship Id="rId2" Type="http://schemas.openxmlformats.org/officeDocument/2006/relationships/image" Target="../media/image14.png"/><Relationship Id="rId1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360" y="2843530"/>
            <a:ext cx="87293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66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政策导向的关注</a:t>
            </a:r>
            <a:r>
              <a:rPr lang="zh-CN" altLang="en-US" sz="66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重点</a:t>
            </a:r>
            <a:endParaRPr lang="zh-CN" altLang="en-US" sz="66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7840" y="13335"/>
            <a:ext cx="86556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新型</a:t>
            </a:r>
            <a:r>
              <a:rPr lang="zh-CN" altLang="en-US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工业化</a:t>
            </a:r>
            <a:endParaRPr lang="zh-CN" altLang="en-US" sz="48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2005" y="843280"/>
            <a:ext cx="10587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C000"/>
                </a:solidFill>
              </a:rPr>
              <a:t>新型工业化的核心包括工业互联网、工业软件、工业机器人</a:t>
            </a:r>
            <a:r>
              <a:rPr lang="zh-CN" altLang="en-US" sz="2400" b="1">
                <a:solidFill>
                  <a:srgbClr val="FFC000"/>
                </a:solidFill>
              </a:rPr>
              <a:t>等。</a:t>
            </a:r>
            <a:endParaRPr lang="zh-CN" altLang="en-US" sz="2400" b="1">
              <a:solidFill>
                <a:srgbClr val="FFC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91235" y="1303655"/>
            <a:ext cx="10325100" cy="52190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7840" y="13335"/>
            <a:ext cx="86556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工业互联</a:t>
            </a:r>
            <a:r>
              <a:rPr lang="zh-CN" altLang="en-US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网</a:t>
            </a:r>
            <a:endParaRPr lang="zh-CN" altLang="en-US" sz="48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1965" y="843280"/>
            <a:ext cx="11322685" cy="5589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46763"/>
          <a:stretch>
            <a:fillRect/>
          </a:stretch>
        </p:blipFill>
        <p:spPr>
          <a:xfrm>
            <a:off x="7803515" y="3164205"/>
            <a:ext cx="3915410" cy="1764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0020" y="2301240"/>
            <a:ext cx="4751705" cy="22555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7840" y="13335"/>
            <a:ext cx="86556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颠覆性技术</a:t>
            </a:r>
            <a:r>
              <a:rPr lang="en-US" altLang="zh-CN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脑机</a:t>
            </a:r>
            <a:r>
              <a:rPr lang="zh-CN" altLang="en-US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接口</a:t>
            </a:r>
            <a:endParaRPr lang="zh-CN" altLang="en-US" sz="48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53440" y="922020"/>
            <a:ext cx="10485755" cy="40817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0825" y="5003800"/>
            <a:ext cx="9151620" cy="16306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7840" y="13335"/>
            <a:ext cx="86556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颠覆性技术</a:t>
            </a:r>
            <a:r>
              <a:rPr lang="en-US" altLang="zh-CN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直流</a:t>
            </a:r>
            <a:r>
              <a:rPr lang="zh-CN" altLang="en-US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家电</a:t>
            </a:r>
            <a:endParaRPr lang="zh-CN" altLang="en-US" sz="48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69670" y="843280"/>
            <a:ext cx="9852660" cy="4828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70305" y="5775960"/>
            <a:ext cx="9852025" cy="7467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组 2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8110" y="3778885"/>
            <a:ext cx="9427210" cy="211328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经传多赢投顾总监。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104130" y="465772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科班出身，有过硬的专业基础功底。从业20年，有过私募实操和顾问咨询等多维度经验。曾任职全日制重本大学讲师，完成过千场千人股民讲座，著有《唯信号论-系统篇》一书。其所创立的“三维一体”投资体系深受投资者喜爱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602480" y="1109980"/>
            <a:ext cx="714248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于无声处听</a:t>
            </a:r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惊雷</a:t>
            </a:r>
            <a:endParaRPr lang="zh-CN" altLang="en-US" sz="75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于无色处见</a:t>
            </a:r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繁花</a:t>
            </a:r>
            <a:endParaRPr lang="zh-CN" altLang="en-US" sz="75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图片 2" descr="画板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100" y="498475"/>
            <a:ext cx="3601085" cy="56743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27600" y="3832860"/>
            <a:ext cx="406908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孙硌</a:t>
            </a:r>
            <a:r>
              <a:rPr lang="en-US" altLang="zh-CN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|  执业编号:A1120613090005</a:t>
            </a:r>
            <a:endParaRPr lang="en-US" altLang="zh-CN" sz="1500">
              <a:solidFill>
                <a:srgbClr val="210BB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44208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14986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15849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中央经济工作会议解读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243268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24892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25755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指数层面乐观悲观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预期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423285"/>
            <a:ext cx="6239510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926330" y="34798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0"/>
            </p:custDataLst>
          </p:nvPr>
        </p:nvSpPr>
        <p:spPr>
          <a:xfrm>
            <a:off x="6760210" y="3598545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政策导向的关注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重点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43355" y="2787015"/>
            <a:ext cx="93052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66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中央经济工作会议</a:t>
            </a:r>
            <a:r>
              <a:rPr lang="zh-CN" altLang="en-US" sz="66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解读</a:t>
            </a:r>
            <a:endParaRPr lang="zh-CN" altLang="en-US" sz="66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7840" y="13335"/>
            <a:ext cx="86556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进取基调和细化</a:t>
            </a:r>
            <a:r>
              <a:rPr lang="zh-CN" altLang="en-US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任务</a:t>
            </a:r>
            <a:endParaRPr lang="zh-CN" altLang="en-US" sz="48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29640" y="1494155"/>
            <a:ext cx="4343400" cy="5135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6445" y="843280"/>
            <a:ext cx="4669790" cy="563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47360" y="843280"/>
            <a:ext cx="6205855" cy="5626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FFC000"/>
                </a:solidFill>
              </a:rPr>
              <a:t>今年与去年对比：</a:t>
            </a:r>
            <a:endParaRPr lang="zh-CN" altLang="en-US" sz="2400" b="1">
              <a:solidFill>
                <a:srgbClr val="FFC000"/>
              </a:solidFill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FFC000"/>
                </a:solidFill>
              </a:rPr>
              <a:t>去年部署的任务是</a:t>
            </a:r>
            <a:r>
              <a:rPr lang="en-US" altLang="zh-CN">
                <a:solidFill>
                  <a:srgbClr val="FFC000"/>
                </a:solidFill>
              </a:rPr>
              <a:t>5</a:t>
            </a:r>
            <a:r>
              <a:rPr lang="zh-CN" altLang="en-US">
                <a:solidFill>
                  <a:srgbClr val="FFC000"/>
                </a:solidFill>
              </a:rPr>
              <a:t>项，今天部署了</a:t>
            </a:r>
            <a:r>
              <a:rPr lang="en-US" altLang="zh-CN">
                <a:solidFill>
                  <a:srgbClr val="FFC000"/>
                </a:solidFill>
              </a:rPr>
              <a:t>9</a:t>
            </a:r>
            <a:r>
              <a:rPr lang="zh-CN" altLang="en-US">
                <a:solidFill>
                  <a:srgbClr val="FFC000"/>
                </a:solidFill>
              </a:rPr>
              <a:t>项，有拆分有</a:t>
            </a:r>
            <a:r>
              <a:rPr lang="zh-CN" altLang="en-US">
                <a:solidFill>
                  <a:srgbClr val="FFC000"/>
                </a:solidFill>
              </a:rPr>
              <a:t>新增；</a:t>
            </a:r>
            <a:endParaRPr lang="zh-CN" altLang="en-US">
              <a:solidFill>
                <a:srgbClr val="FFC000"/>
              </a:solidFill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FFC000"/>
                </a:solidFill>
              </a:rPr>
              <a:t>现代化产业体系建设和扩大内需互换位置。以科技创新引领现代化产业体系建设被推到第一的位置；</a:t>
            </a:r>
            <a:endParaRPr lang="zh-CN" altLang="en-US">
              <a:solidFill>
                <a:srgbClr val="FFC000"/>
              </a:solidFill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FFC000"/>
                </a:solidFill>
              </a:rPr>
              <a:t>扩大内需调整到第二顺位，对需求和投资的逻辑关系有所</a:t>
            </a:r>
            <a:r>
              <a:rPr lang="zh-CN" altLang="en-US">
                <a:solidFill>
                  <a:srgbClr val="FFC000"/>
                </a:solidFill>
              </a:rPr>
              <a:t>调整；</a:t>
            </a:r>
            <a:endParaRPr lang="zh-CN" altLang="en-US">
              <a:solidFill>
                <a:srgbClr val="FFC000"/>
              </a:solidFill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FFC000"/>
                </a:solidFill>
              </a:rPr>
              <a:t>第三顺位以</a:t>
            </a:r>
            <a:r>
              <a:rPr lang="en-US" altLang="zh-CN">
                <a:solidFill>
                  <a:srgbClr val="FFC000"/>
                </a:solidFill>
              </a:rPr>
              <a:t>“</a:t>
            </a:r>
            <a:r>
              <a:rPr lang="zh-CN" altLang="en-US">
                <a:solidFill>
                  <a:srgbClr val="FFC000"/>
                </a:solidFill>
              </a:rPr>
              <a:t>深化重点领域改革</a:t>
            </a:r>
            <a:r>
              <a:rPr lang="en-US" altLang="zh-CN">
                <a:solidFill>
                  <a:srgbClr val="FFC000"/>
                </a:solidFill>
              </a:rPr>
              <a:t>”</a:t>
            </a:r>
            <a:r>
              <a:rPr lang="zh-CN" altLang="en-US">
                <a:solidFill>
                  <a:srgbClr val="FFC000"/>
                </a:solidFill>
              </a:rPr>
              <a:t>替代了</a:t>
            </a:r>
            <a:r>
              <a:rPr lang="en-US" altLang="zh-CN">
                <a:solidFill>
                  <a:srgbClr val="FFC000"/>
                </a:solidFill>
              </a:rPr>
              <a:t>“</a:t>
            </a:r>
            <a:r>
              <a:rPr lang="zh-CN" altLang="en-US">
                <a:solidFill>
                  <a:srgbClr val="FFC000"/>
                </a:solidFill>
              </a:rPr>
              <a:t>切实落实两个毫不动摇</a:t>
            </a:r>
            <a:r>
              <a:rPr lang="en-US" altLang="zh-CN">
                <a:solidFill>
                  <a:srgbClr val="FFC000"/>
                </a:solidFill>
              </a:rPr>
              <a:t>”</a:t>
            </a:r>
            <a:r>
              <a:rPr lang="zh-CN" altLang="en-US">
                <a:solidFill>
                  <a:srgbClr val="FFC000"/>
                </a:solidFill>
              </a:rPr>
              <a:t>，表述内容更加</a:t>
            </a:r>
            <a:r>
              <a:rPr lang="zh-CN" altLang="en-US">
                <a:solidFill>
                  <a:srgbClr val="FFC000"/>
                </a:solidFill>
              </a:rPr>
              <a:t>务实；</a:t>
            </a:r>
            <a:endParaRPr lang="zh-CN" altLang="en-US">
              <a:solidFill>
                <a:srgbClr val="FFC000"/>
              </a:solidFill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FFC000"/>
                </a:solidFill>
              </a:rPr>
              <a:t>第四外贸、第五防范化解风险，核心内容变化</a:t>
            </a:r>
            <a:r>
              <a:rPr lang="zh-CN" altLang="en-US">
                <a:solidFill>
                  <a:srgbClr val="FFC000"/>
                </a:solidFill>
              </a:rPr>
              <a:t>不大；</a:t>
            </a:r>
            <a:endParaRPr lang="zh-CN" altLang="en-US">
              <a:solidFill>
                <a:srgbClr val="FFC000"/>
              </a:solidFill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FFC000"/>
                </a:solidFill>
              </a:rPr>
              <a:t>第六是三农工作，去年仅在产业体系中</a:t>
            </a:r>
            <a:r>
              <a:rPr lang="zh-CN" altLang="en-US">
                <a:solidFill>
                  <a:srgbClr val="FFC000"/>
                </a:solidFill>
              </a:rPr>
              <a:t>带过；</a:t>
            </a:r>
            <a:endParaRPr lang="zh-CN" altLang="en-US">
              <a:solidFill>
                <a:srgbClr val="FFC000"/>
              </a:solidFill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FFC000"/>
                </a:solidFill>
              </a:rPr>
              <a:t>第七是区域协调发展，不是单纯的经济角度任务，属于宏观政策取向一致性的</a:t>
            </a:r>
            <a:r>
              <a:rPr lang="zh-CN" altLang="en-US">
                <a:solidFill>
                  <a:srgbClr val="FFC000"/>
                </a:solidFill>
              </a:rPr>
              <a:t>一部分；</a:t>
            </a:r>
            <a:endParaRPr lang="zh-CN" altLang="en-US">
              <a:solidFill>
                <a:srgbClr val="FFC000"/>
              </a:solidFill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FFC000"/>
                </a:solidFill>
              </a:rPr>
              <a:t>第八是生态文明建设和绿色低碳发展，去年也只是在产业体系中简单</a:t>
            </a:r>
            <a:r>
              <a:rPr lang="zh-CN" altLang="en-US">
                <a:solidFill>
                  <a:srgbClr val="FFC000"/>
                </a:solidFill>
              </a:rPr>
              <a:t>带过；</a:t>
            </a:r>
            <a:endParaRPr lang="zh-CN" altLang="en-US">
              <a:solidFill>
                <a:srgbClr val="FFC000"/>
              </a:solidFill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FFC000"/>
                </a:solidFill>
              </a:rPr>
              <a:t>第九切实保障和改善民生，非单纯经济角度任务，同</a:t>
            </a:r>
            <a:r>
              <a:rPr lang="zh-CN" altLang="en-US">
                <a:solidFill>
                  <a:srgbClr val="FFC000"/>
                </a:solidFill>
              </a:rPr>
              <a:t>第七。</a:t>
            </a:r>
            <a:endParaRPr lang="zh-CN" altLang="en-US">
              <a:solidFill>
                <a:srgbClr val="FFC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7840" y="13335"/>
            <a:ext cx="86556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2024</a:t>
            </a:r>
            <a:r>
              <a:rPr lang="zh-CN" altLang="en-US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工作任务关键</a:t>
            </a:r>
            <a:r>
              <a:rPr lang="zh-CN" altLang="en-US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信息</a:t>
            </a:r>
            <a:endParaRPr lang="zh-CN" altLang="en-US" sz="48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9710" y="972185"/>
            <a:ext cx="1173226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C000"/>
                </a:solidFill>
              </a:rPr>
              <a:t>1</a:t>
            </a:r>
            <a:r>
              <a:rPr lang="zh-CN" altLang="en-US">
                <a:solidFill>
                  <a:srgbClr val="FFC000"/>
                </a:solidFill>
              </a:rPr>
              <a:t>、以科技创新引领现代化产业体系建设。</a:t>
            </a:r>
            <a:r>
              <a:rPr lang="zh-CN" altLang="en-US" b="1">
                <a:solidFill>
                  <a:srgbClr val="FF0000"/>
                </a:solidFill>
              </a:rPr>
              <a:t>特别</a:t>
            </a:r>
            <a:r>
              <a:rPr lang="zh-CN" altLang="en-US">
                <a:solidFill>
                  <a:srgbClr val="FFC000"/>
                </a:solidFill>
              </a:rPr>
              <a:t>是以</a:t>
            </a:r>
            <a:r>
              <a:rPr lang="zh-CN" altLang="en-US">
                <a:solidFill>
                  <a:srgbClr val="FF0000"/>
                </a:solidFill>
              </a:rPr>
              <a:t>颠覆性技术</a:t>
            </a:r>
            <a:r>
              <a:rPr lang="zh-CN" altLang="en-US">
                <a:solidFill>
                  <a:srgbClr val="FFC000"/>
                </a:solidFill>
              </a:rPr>
              <a:t>和前沿技术催生新产业、新模式、新动能，发展新质生产力。要</a:t>
            </a:r>
            <a:r>
              <a:rPr lang="zh-CN" altLang="en-US" b="1">
                <a:solidFill>
                  <a:srgbClr val="FF0000"/>
                </a:solidFill>
              </a:rPr>
              <a:t>大力推进</a:t>
            </a:r>
            <a:r>
              <a:rPr lang="zh-CN" altLang="en-US">
                <a:solidFill>
                  <a:srgbClr val="FFC000"/>
                </a:solidFill>
              </a:rPr>
              <a:t>新型工业化，发展数字经济，</a:t>
            </a:r>
            <a:r>
              <a:rPr lang="zh-CN" altLang="en-US">
                <a:solidFill>
                  <a:srgbClr val="FF0000"/>
                </a:solidFill>
              </a:rPr>
              <a:t>加快推动</a:t>
            </a:r>
            <a:r>
              <a:rPr lang="zh-CN" altLang="en-US">
                <a:solidFill>
                  <a:srgbClr val="FFC000"/>
                </a:solidFill>
              </a:rPr>
              <a:t>人工智能发展。</a:t>
            </a:r>
            <a:r>
              <a:rPr lang="zh-CN" altLang="en-US">
                <a:solidFill>
                  <a:srgbClr val="FF0000"/>
                </a:solidFill>
              </a:rPr>
              <a:t>打造</a:t>
            </a:r>
            <a:r>
              <a:rPr lang="zh-CN" altLang="en-US">
                <a:solidFill>
                  <a:srgbClr val="FFC000"/>
                </a:solidFill>
              </a:rPr>
              <a:t>生物制造、商业航天、低空经济等若干战略性新兴产业，</a:t>
            </a:r>
            <a:r>
              <a:rPr lang="zh-CN" altLang="en-US">
                <a:solidFill>
                  <a:srgbClr val="FF0000"/>
                </a:solidFill>
              </a:rPr>
              <a:t>开辟</a:t>
            </a:r>
            <a:r>
              <a:rPr lang="zh-CN" altLang="en-US">
                <a:solidFill>
                  <a:srgbClr val="FFC000"/>
                </a:solidFill>
              </a:rPr>
              <a:t>量子、生命科学等未来产业新赛道。</a:t>
            </a:r>
            <a:endParaRPr lang="zh-CN" altLang="en-US">
              <a:solidFill>
                <a:srgbClr val="FFC000"/>
              </a:solidFill>
            </a:endParaRPr>
          </a:p>
          <a:p>
            <a:r>
              <a:rPr lang="en-US" altLang="zh-CN">
                <a:solidFill>
                  <a:srgbClr val="FFC000"/>
                </a:solidFill>
              </a:rPr>
              <a:t>2</a:t>
            </a:r>
            <a:r>
              <a:rPr lang="zh-CN" altLang="en-US">
                <a:solidFill>
                  <a:srgbClr val="FFC000"/>
                </a:solidFill>
              </a:rPr>
              <a:t>、着力扩大国内需求。推动消费从疫后</a:t>
            </a:r>
            <a:r>
              <a:rPr lang="zh-CN" altLang="en-US">
                <a:solidFill>
                  <a:srgbClr val="FF0000"/>
                </a:solidFill>
              </a:rPr>
              <a:t>恢复转向持续扩大</a:t>
            </a:r>
            <a:r>
              <a:rPr lang="zh-CN" altLang="en-US">
                <a:solidFill>
                  <a:srgbClr val="FFC000"/>
                </a:solidFill>
              </a:rPr>
              <a:t>，</a:t>
            </a:r>
            <a:r>
              <a:rPr lang="zh-CN" altLang="en-US" b="1">
                <a:solidFill>
                  <a:srgbClr val="FF0000"/>
                </a:solidFill>
              </a:rPr>
              <a:t>大力发展</a:t>
            </a:r>
            <a:r>
              <a:rPr lang="zh-CN" altLang="en-US">
                <a:solidFill>
                  <a:srgbClr val="FFC000"/>
                </a:solidFill>
              </a:rPr>
              <a:t>数字消费、绿色消费、健康消费，</a:t>
            </a:r>
            <a:r>
              <a:rPr lang="zh-CN" altLang="en-US" b="1">
                <a:solidFill>
                  <a:srgbClr val="FF0000"/>
                </a:solidFill>
              </a:rPr>
              <a:t>积极培育</a:t>
            </a:r>
            <a:r>
              <a:rPr lang="zh-CN" altLang="en-US">
                <a:solidFill>
                  <a:srgbClr val="FFC000"/>
                </a:solidFill>
              </a:rPr>
              <a:t>智能家居、文娱旅游、体育赛事、国货“潮品”等新的消费增长点。</a:t>
            </a:r>
            <a:r>
              <a:rPr lang="zh-CN" altLang="en-US">
                <a:solidFill>
                  <a:srgbClr val="FF0000"/>
                </a:solidFill>
              </a:rPr>
              <a:t>提振</a:t>
            </a:r>
            <a:r>
              <a:rPr lang="zh-CN" altLang="en-US">
                <a:solidFill>
                  <a:srgbClr val="FFC000"/>
                </a:solidFill>
              </a:rPr>
              <a:t>新能源汽车、电子产品等大宗消费。</a:t>
            </a:r>
            <a:r>
              <a:rPr lang="zh-CN" altLang="en-US">
                <a:solidFill>
                  <a:srgbClr val="FF0000"/>
                </a:solidFill>
              </a:rPr>
              <a:t>推动</a:t>
            </a:r>
            <a:r>
              <a:rPr lang="zh-CN" altLang="en-US">
                <a:solidFill>
                  <a:srgbClr val="FFC000"/>
                </a:solidFill>
              </a:rPr>
              <a:t>大规模设备更新和消费品以旧换新。</a:t>
            </a:r>
            <a:endParaRPr lang="zh-CN" altLang="en-US">
              <a:solidFill>
                <a:srgbClr val="FFC000"/>
              </a:solidFill>
            </a:endParaRPr>
          </a:p>
          <a:p>
            <a:r>
              <a:rPr lang="en-US" altLang="zh-CN">
                <a:solidFill>
                  <a:srgbClr val="FFC000"/>
                </a:solidFill>
              </a:rPr>
              <a:t>3</a:t>
            </a:r>
            <a:r>
              <a:rPr lang="zh-CN" altLang="en-US">
                <a:solidFill>
                  <a:srgbClr val="FFC000"/>
                </a:solidFill>
              </a:rPr>
              <a:t>、深化重点领域改革。要谋划进一步全面深化改革重大举措。</a:t>
            </a:r>
            <a:r>
              <a:rPr lang="zh-CN" altLang="en-US">
                <a:solidFill>
                  <a:srgbClr val="FF0000"/>
                </a:solidFill>
              </a:rPr>
              <a:t>深入实施国有企业改革</a:t>
            </a:r>
            <a:r>
              <a:rPr lang="zh-CN" altLang="en-US">
                <a:solidFill>
                  <a:srgbClr val="FFC000"/>
                </a:solidFill>
              </a:rPr>
              <a:t>深化提升行动。促进民营企业发展壮大，在市场准入、要素获取、公平执法、权益保护等方面落实一批举措。</a:t>
            </a:r>
            <a:r>
              <a:rPr lang="zh-CN" altLang="en-US">
                <a:solidFill>
                  <a:srgbClr val="FF0000"/>
                </a:solidFill>
              </a:rPr>
              <a:t>加快全国统一大市场建设，着力破除各种形式的地方保护和市场分割</a:t>
            </a:r>
            <a:r>
              <a:rPr lang="zh-CN" altLang="en-US">
                <a:solidFill>
                  <a:srgbClr val="FFC000"/>
                </a:solidFill>
              </a:rPr>
              <a:t>。有效降低全社会物流成本。要谋划</a:t>
            </a:r>
            <a:r>
              <a:rPr lang="zh-CN" altLang="en-US">
                <a:solidFill>
                  <a:srgbClr val="FF0000"/>
                </a:solidFill>
              </a:rPr>
              <a:t>新一轮财税体制改革</a:t>
            </a:r>
            <a:r>
              <a:rPr lang="zh-CN" altLang="en-US">
                <a:solidFill>
                  <a:srgbClr val="FFC000"/>
                </a:solidFill>
              </a:rPr>
              <a:t>。</a:t>
            </a:r>
            <a:endParaRPr lang="zh-CN" altLang="en-US">
              <a:solidFill>
                <a:srgbClr val="FFC000"/>
              </a:solidFill>
            </a:endParaRPr>
          </a:p>
          <a:p>
            <a:r>
              <a:rPr lang="en-US" altLang="zh-CN">
                <a:solidFill>
                  <a:srgbClr val="FFC000"/>
                </a:solidFill>
              </a:rPr>
              <a:t>4</a:t>
            </a:r>
            <a:r>
              <a:rPr lang="zh-CN" altLang="en-US">
                <a:solidFill>
                  <a:srgbClr val="FFC000"/>
                </a:solidFill>
              </a:rPr>
              <a:t>、扩大高水平对外开放。拓展</a:t>
            </a:r>
            <a:r>
              <a:rPr lang="zh-CN" altLang="en-US">
                <a:solidFill>
                  <a:srgbClr val="FF0000"/>
                </a:solidFill>
              </a:rPr>
              <a:t>中间品贸易、服务贸易、数字贸易、跨境电商</a:t>
            </a:r>
            <a:r>
              <a:rPr lang="zh-CN" altLang="en-US">
                <a:solidFill>
                  <a:srgbClr val="FFC000"/>
                </a:solidFill>
              </a:rPr>
              <a:t>出口。放宽电信、医疗等服务业市场准入。</a:t>
            </a:r>
            <a:endParaRPr lang="zh-CN" altLang="en-US">
              <a:solidFill>
                <a:srgbClr val="FFC000"/>
              </a:solidFill>
            </a:endParaRPr>
          </a:p>
          <a:p>
            <a:r>
              <a:rPr lang="en-US" altLang="zh-CN">
                <a:solidFill>
                  <a:srgbClr val="FFC000"/>
                </a:solidFill>
              </a:rPr>
              <a:t>5</a:t>
            </a:r>
            <a:r>
              <a:rPr lang="zh-CN" altLang="en-US">
                <a:solidFill>
                  <a:srgbClr val="FFC000"/>
                </a:solidFill>
              </a:rPr>
              <a:t>、持续有效防范化解重点领域风险。积极稳妥化解房地产风险，加快构建房地产发展新模式。</a:t>
            </a:r>
            <a:r>
              <a:rPr lang="zh-CN" altLang="en-US">
                <a:solidFill>
                  <a:srgbClr val="FF0000"/>
                </a:solidFill>
              </a:rPr>
              <a:t>统筹好地方债务风险化解和稳定发展，经济大省要真正挑起大梁，为稳定全国经济作出更大贡献。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C000"/>
                </a:solidFill>
              </a:rPr>
              <a:t>6</a:t>
            </a:r>
            <a:r>
              <a:rPr lang="zh-CN" altLang="en-US">
                <a:solidFill>
                  <a:srgbClr val="FFC000"/>
                </a:solidFill>
              </a:rPr>
              <a:t>、坚持不懈抓好“三农”工作。探索建立</a:t>
            </a:r>
            <a:r>
              <a:rPr lang="zh-CN" altLang="en-US">
                <a:solidFill>
                  <a:srgbClr val="FF0000"/>
                </a:solidFill>
              </a:rPr>
              <a:t>粮食产销区省际横向利益补偿机制</a:t>
            </a:r>
            <a:r>
              <a:rPr lang="zh-CN" altLang="en-US">
                <a:solidFill>
                  <a:srgbClr val="FFC000"/>
                </a:solidFill>
              </a:rPr>
              <a:t>，改革完善</a:t>
            </a:r>
            <a:r>
              <a:rPr lang="zh-CN" altLang="en-US">
                <a:solidFill>
                  <a:srgbClr val="FF0000"/>
                </a:solidFill>
              </a:rPr>
              <a:t>耕地占补平衡制度</a:t>
            </a:r>
            <a:r>
              <a:rPr lang="zh-CN" altLang="en-US">
                <a:solidFill>
                  <a:srgbClr val="FFC000"/>
                </a:solidFill>
              </a:rPr>
              <a:t>，提高高标准农田建设投入标准。树立大农业观、大食物观，把农业建成现代化大产业。</a:t>
            </a:r>
            <a:endParaRPr lang="zh-CN" altLang="en-US">
              <a:solidFill>
                <a:srgbClr val="FFC000"/>
              </a:solidFill>
            </a:endParaRPr>
          </a:p>
          <a:p>
            <a:r>
              <a:rPr lang="en-US" altLang="zh-CN">
                <a:solidFill>
                  <a:srgbClr val="FFC000"/>
                </a:solidFill>
              </a:rPr>
              <a:t>7</a:t>
            </a:r>
            <a:r>
              <a:rPr lang="zh-CN" altLang="en-US">
                <a:solidFill>
                  <a:srgbClr val="FFC000"/>
                </a:solidFill>
              </a:rPr>
              <a:t>、推动城乡融合、区域协调发展。推动以县城为重要载体的新型城镇化建设，形成城乡融合发展新格局。优化重大生产力布局，加强国家战略腹地建设。大力发展海洋经济，建设海洋强国。</a:t>
            </a:r>
            <a:endParaRPr lang="zh-CN" altLang="en-US">
              <a:solidFill>
                <a:srgbClr val="FFC000"/>
              </a:solidFill>
            </a:endParaRPr>
          </a:p>
          <a:p>
            <a:r>
              <a:rPr lang="en-US" altLang="zh-CN">
                <a:solidFill>
                  <a:srgbClr val="FFC000"/>
                </a:solidFill>
              </a:rPr>
              <a:t>8</a:t>
            </a:r>
            <a:r>
              <a:rPr lang="zh-CN" altLang="en-US">
                <a:solidFill>
                  <a:srgbClr val="FFC000"/>
                </a:solidFill>
              </a:rPr>
              <a:t>、深入推进生态文明建设和绿色低碳发展。积极稳妥推进碳达峰碳中和，</a:t>
            </a:r>
            <a:r>
              <a:rPr lang="zh-CN" altLang="en-US">
                <a:solidFill>
                  <a:srgbClr val="FF0000"/>
                </a:solidFill>
              </a:rPr>
              <a:t>持续深入打好蓝天、碧水、净土保卫战</a:t>
            </a:r>
            <a:r>
              <a:rPr lang="zh-CN" altLang="en-US">
                <a:solidFill>
                  <a:srgbClr val="FFC000"/>
                </a:solidFill>
              </a:rPr>
              <a:t>。</a:t>
            </a:r>
            <a:r>
              <a:rPr lang="zh-CN" altLang="en-US">
                <a:solidFill>
                  <a:srgbClr val="FF0000"/>
                </a:solidFill>
              </a:rPr>
              <a:t>加快建设新型能源体系</a:t>
            </a:r>
            <a:r>
              <a:rPr lang="zh-CN" altLang="en-US">
                <a:solidFill>
                  <a:srgbClr val="FFC000"/>
                </a:solidFill>
              </a:rPr>
              <a:t>，加强资源节约集约循环高效利用，提高能源资源安全保障能力。</a:t>
            </a:r>
            <a:endParaRPr lang="zh-CN" altLang="en-US">
              <a:solidFill>
                <a:srgbClr val="FFC000"/>
              </a:solidFill>
            </a:endParaRPr>
          </a:p>
          <a:p>
            <a:r>
              <a:rPr lang="en-US" altLang="zh-CN">
                <a:solidFill>
                  <a:srgbClr val="FFC000"/>
                </a:solidFill>
              </a:rPr>
              <a:t>9</a:t>
            </a:r>
            <a:r>
              <a:rPr lang="zh-CN" altLang="en-US">
                <a:solidFill>
                  <a:srgbClr val="FFC000"/>
                </a:solidFill>
              </a:rPr>
              <a:t>、切实保障和改善民生。要坚持尽力而为、量力而行。加快完善生育支持政策体系，</a:t>
            </a:r>
            <a:r>
              <a:rPr lang="zh-CN" altLang="en-US">
                <a:solidFill>
                  <a:srgbClr val="FF0000"/>
                </a:solidFill>
              </a:rPr>
              <a:t>发展银发经济</a:t>
            </a:r>
            <a:r>
              <a:rPr lang="zh-CN" altLang="en-US">
                <a:solidFill>
                  <a:srgbClr val="FFC000"/>
                </a:solidFill>
              </a:rPr>
              <a:t>。</a:t>
            </a:r>
            <a:endParaRPr lang="zh-CN" altLang="en-US">
              <a:solidFill>
                <a:srgbClr val="FFC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99235" y="2843530"/>
            <a:ext cx="91935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66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指数层面乐观悲观</a:t>
            </a:r>
            <a:r>
              <a:rPr lang="zh-CN" altLang="en-US" sz="66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预期</a:t>
            </a:r>
            <a:endParaRPr lang="zh-CN" altLang="en-US" sz="66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7840" y="13335"/>
            <a:ext cx="86556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上证指数的长期</a:t>
            </a:r>
            <a:r>
              <a:rPr lang="zh-CN" altLang="en-US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走势</a:t>
            </a:r>
            <a:endParaRPr lang="zh-CN" altLang="en-US" sz="48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3830" y="864870"/>
            <a:ext cx="11864340" cy="51282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7840" y="13335"/>
            <a:ext cx="86556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深成指的长期</a:t>
            </a:r>
            <a:r>
              <a:rPr lang="zh-CN" altLang="en-US" sz="48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波动箱体</a:t>
            </a:r>
            <a:endParaRPr lang="zh-CN" altLang="en-US" sz="48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8590" y="822960"/>
            <a:ext cx="11894820" cy="52120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SPECIAL_SOURCE" val="bdnull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PP_MARK_KEY" val="5d6e9262-ca8a-4070-8ad5-698f89e303ea"/>
  <p:tag name="COMMONDATA" val="eyJoZGlkIjoiMTMzZGI2MjkwNzI0NGI5MzY0NzUwYzMxOTRjZGRmN2UifQ=="/>
  <p:tag name="commondata" val="eyJoZGlkIjoiOGE4MmM3N2M1Njg0N2RlMTM3NDgxNjk5YmFiZDMxNTIifQ=="/>
  <p:tag name="resource_record_key" val="{&quot;70&quot;:[3314157,3312315]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1456</Words>
  <Application>WPS 演示</Application>
  <PresentationFormat>宽屏</PresentationFormat>
  <Paragraphs>76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Wingdings</vt:lpstr>
      <vt:lpstr>思源黑体 CN Light</vt:lpstr>
      <vt:lpstr>黑体</vt:lpstr>
      <vt:lpstr>思源黑体 CN Medium</vt:lpstr>
      <vt:lpstr>思源黑体 CN Bold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266</cp:revision>
  <dcterms:created xsi:type="dcterms:W3CDTF">2022-12-31T05:43:00Z</dcterms:created>
  <dcterms:modified xsi:type="dcterms:W3CDTF">2023-12-19T10:32:19Z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A8084222661849E9B72BFFB3952975B4_13</vt:lpwstr>
  </property>
</Properties>
</file>