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83" r:id="rId3"/>
    <p:sldId id="346" r:id="rId4"/>
    <p:sldId id="321" r:id="rId5"/>
    <p:sldId id="322" r:id="rId6"/>
    <p:sldId id="347" r:id="rId7"/>
    <p:sldId id="331" r:id="rId8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27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幸全" initials="幸全" lastIdx="0" clrIdx="2"/>
  <p:cmAuthor id="4" name="Mia Vida Villanueva" initials="MVV" lastIdx="0" clrIdx="3"/>
  <p:cmAuthor id="5" name="1206988966@qq.com" initials="1" lastIdx="0" clrIdx="4"/>
  <p:cmAuthor id="6" name="姜伟光" initials="姜" lastIdx="0" clrIdx="5"/>
  <p:cmAuthor id="7" name="lenovo" initials="l" lastIdx="0" clrIdx="6"/>
  <p:cmAuthor id="8" name="Administrator" initials="A" lastIdx="0" clrIdx="7"/>
  <p:cmAuthor id="9" name="ming qiu" initials="m" lastIdx="0" clrIdx="8"/>
  <p:cmAuthor id="10" name="张凯杰" initials="张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6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9F763-1033-4842-ACCD-88E19F01D2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19442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张凯杰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A1120625060004  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经传多赢基金从业人员：张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凯杰丨执业编号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:A20250617005341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5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4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0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1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14.png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13.png"/><Relationship Id="rId2" Type="http://schemas.openxmlformats.org/officeDocument/2006/relationships/tags" Target="../tags/tag2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image" Target="../media/image34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6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0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青岛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9180" y="951230"/>
            <a:ext cx="88506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分金弱转强形态【次</a:t>
            </a:r>
            <a:r>
              <a:rPr lang="zh-CN" altLang="en-US"/>
              <a:t>档】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次等级：二板与首板之间缺口补上</a:t>
            </a:r>
            <a:r>
              <a:rPr lang="en-US" altLang="zh-CN"/>
              <a:t>+</a:t>
            </a:r>
            <a:r>
              <a:rPr lang="zh-CN" altLang="en-US"/>
              <a:t>支线轮动</a:t>
            </a:r>
            <a:r>
              <a:rPr lang="zh-CN" altLang="en-US"/>
              <a:t>热点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结论：短期非强势板块或者题材，多数属于轮动</a:t>
            </a:r>
            <a:r>
              <a:rPr lang="zh-CN" altLang="en-US"/>
              <a:t>热点，预期降低，纯属</a:t>
            </a:r>
            <a:r>
              <a:rPr lang="zh-CN" altLang="en-US"/>
              <a:t>套利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2400935"/>
            <a:ext cx="5715000" cy="3513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995" y="2400935"/>
            <a:ext cx="5659755" cy="39185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跟对主题风口是最重要的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5575" y="941070"/>
            <a:ext cx="88334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如何确认可参与</a:t>
            </a:r>
            <a:r>
              <a:rPr lang="zh-CN" altLang="en-US" b="1"/>
              <a:t>的主题有哪个？或者有哪些？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打开主题猎手</a:t>
            </a:r>
            <a:r>
              <a:rPr lang="en-US" altLang="zh-CN"/>
              <a:t>——</a:t>
            </a:r>
            <a:r>
              <a:rPr lang="zh-CN" altLang="en-US"/>
              <a:t>【涨停棱镜】</a:t>
            </a:r>
            <a:r>
              <a:rPr lang="en-US" altLang="zh-CN"/>
              <a:t>——</a:t>
            </a:r>
            <a:r>
              <a:rPr lang="zh-CN" altLang="en-US"/>
              <a:t>涨停家数</a:t>
            </a:r>
            <a:r>
              <a:rPr lang="zh-CN" altLang="en-US"/>
              <a:t>决定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270" y="1974215"/>
            <a:ext cx="10795635" cy="3963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49450" y="1003300"/>
            <a:ext cx="8431530" cy="820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ym typeface="+mn-ea"/>
              </a:rPr>
              <a:t>打开主题猎手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【热点纵览】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主力资金流入</a:t>
            </a:r>
            <a:r>
              <a:rPr lang="zh-CN" altLang="en-US">
                <a:sym typeface="+mn-ea"/>
              </a:rPr>
              <a:t>量决定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24940"/>
            <a:ext cx="10859770" cy="4766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分金弱转强的延伸用法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08075" y="1029335"/>
            <a:ext cx="406400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主题猎手选择分金弱转强的定位</a:t>
            </a:r>
            <a:r>
              <a:rPr lang="zh-CN" altLang="en-US"/>
              <a:t>方法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方法一：涨停打板</a:t>
            </a:r>
            <a:r>
              <a:rPr lang="en-US" altLang="zh-CN"/>
              <a:t>——</a:t>
            </a:r>
            <a:r>
              <a:rPr lang="zh-CN" altLang="en-US"/>
              <a:t>直接定位</a:t>
            </a:r>
            <a:r>
              <a:rPr lang="zh-CN" altLang="en-US"/>
              <a:t>个股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、直接把</a:t>
            </a:r>
            <a:r>
              <a:rPr lang="en-US" altLang="zh-CN"/>
              <a:t>2</a:t>
            </a:r>
            <a:r>
              <a:rPr lang="zh-CN" altLang="en-US"/>
              <a:t>板的个股放到自选</a:t>
            </a:r>
            <a:r>
              <a:rPr lang="zh-CN" altLang="en-US"/>
              <a:t>里面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、等到次日</a:t>
            </a:r>
            <a:r>
              <a:rPr lang="en-US" altLang="zh-CN"/>
              <a:t>2</a:t>
            </a:r>
            <a:r>
              <a:rPr lang="zh-CN" altLang="en-US"/>
              <a:t>板晋级</a:t>
            </a:r>
            <a:r>
              <a:rPr lang="en-US" altLang="zh-CN"/>
              <a:t>3</a:t>
            </a:r>
            <a:r>
              <a:rPr lang="zh-CN" altLang="en-US"/>
              <a:t>板失败的个股画上</a:t>
            </a:r>
            <a:r>
              <a:rPr lang="zh-CN" altLang="en-US"/>
              <a:t>标记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en-US" altLang="zh-CN"/>
              <a:t>3</a:t>
            </a:r>
            <a:r>
              <a:rPr lang="zh-CN" altLang="en-US"/>
              <a:t>板失败后，个股的热点所属、技术形态是否回补缺口、股价是否在智能交易蓝线上方，都是我们重点观察的</a:t>
            </a:r>
            <a:r>
              <a:rPr lang="zh-CN" altLang="en-US"/>
              <a:t>信号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、观察龙头的动作，如果龙头带动板块，那么个股有望启动，个股有概念叠加的首选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结论：该方法可以每天使用，每天跟踪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9400" y="652780"/>
            <a:ext cx="6029960" cy="5551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4645" y="1051560"/>
            <a:ext cx="609600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主题猎手选择分金弱转强的定位方法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方法二：涨停棱镜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先定位板块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后定位个股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、定位热门</a:t>
            </a:r>
            <a:r>
              <a:rPr lang="zh-CN" altLang="en-US">
                <a:sym typeface="+mn-ea"/>
              </a:rPr>
              <a:t>板块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、右下角把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连板甚至更高</a:t>
            </a:r>
            <a:r>
              <a:rPr lang="zh-CN" altLang="en-US">
                <a:sym typeface="+mn-ea"/>
              </a:rPr>
              <a:t>连板且分金弱转强个股放入自选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、个股的热点所属的</a:t>
            </a:r>
            <a:r>
              <a:rPr lang="zh-CN" altLang="en-US">
                <a:sym typeface="+mn-ea"/>
              </a:rPr>
              <a:t>持续性、技术形态是否回补缺口、股价是否在智能交易蓝线上方，都是我们重点观察的信号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结论：该方法可以关注近期</a:t>
            </a:r>
            <a:r>
              <a:rPr lang="zh-CN" altLang="en-US">
                <a:sym typeface="+mn-ea"/>
              </a:rPr>
              <a:t>热点，也可以回溯前期</a:t>
            </a:r>
            <a:r>
              <a:rPr lang="zh-CN" altLang="en-US">
                <a:sym typeface="+mn-ea"/>
              </a:rPr>
              <a:t>热点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635" y="882015"/>
            <a:ext cx="5914390" cy="50939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-6985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902970"/>
            <a:ext cx="11740515" cy="5052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2880" y="1146810"/>
            <a:ext cx="10191750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分金弱转强的中线用法：熊市不做中，牛市</a:t>
            </a:r>
            <a:r>
              <a:rPr lang="zh-CN" altLang="en-US"/>
              <a:t>不做短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在牛市当中，分金弱转强很多时候是一种启动信号，如何理解【启动】需要一套中线思维</a:t>
            </a:r>
            <a:r>
              <a:rPr lang="zh-CN" altLang="en-US"/>
              <a:t>框架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【爆量跟庄</a:t>
            </a:r>
            <a:r>
              <a:rPr lang="zh-CN" altLang="en-US"/>
              <a:t>方法论】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、为什么要学习技术</a:t>
            </a:r>
            <a:r>
              <a:rPr lang="zh-CN" altLang="en-US"/>
              <a:t>形态？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、巧妇难为无米之炊，池塘要</a:t>
            </a:r>
            <a:r>
              <a:rPr lang="zh-CN" altLang="en-US"/>
              <a:t>有鱼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、识别与解读主力行为【理解量、价、股东人数的</a:t>
            </a:r>
            <a:r>
              <a:rPr lang="zh-CN" altLang="en-US"/>
              <a:t>关系】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41575" y="1076325"/>
            <a:ext cx="7015480" cy="4613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ym typeface="+mn-ea"/>
              </a:rPr>
              <a:t>中线的特征：</a:t>
            </a:r>
            <a:endParaRPr lang="zh-CN" altLang="en-US"/>
          </a:p>
          <a:p>
            <a:r>
              <a:rPr lang="zh-CN" altLang="en-US">
                <a:sym typeface="+mn-ea"/>
              </a:rPr>
              <a:t>时间：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个月到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个月【大于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个月可以看作长线】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本质：筹码结构的动态变化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思维特点：全局性，操盘手视角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中线选股思路：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、主力在不在？【方法论有很多】爆量换手后，筹码的呈现，看季报股东户数增减【</a:t>
            </a:r>
            <a:r>
              <a:rPr lang="en-US" altLang="zh-CN">
                <a:sym typeface="+mn-ea"/>
              </a:rPr>
              <a:t>ST</a:t>
            </a:r>
            <a:r>
              <a:rPr lang="zh-CN" altLang="en-US">
                <a:sym typeface="+mn-ea"/>
              </a:rPr>
              <a:t>宇顺、上伟】</a:t>
            </a:r>
            <a:endParaRPr lang="zh-CN" altLang="en-US"/>
          </a:p>
          <a:p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、每次股价活跃的情况下，市场定义它是归类哪些题材，做好标记</a:t>
            </a:r>
            <a:endParaRPr lang="zh-CN" altLang="en-US"/>
          </a:p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、股价活跃的题材能与宏观那些趋势相关【政策、科技、临时热点】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58315" y="910590"/>
            <a:ext cx="8973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周期必经：【暴力</a:t>
            </a:r>
            <a:r>
              <a:rPr lang="en-US" altLang="zh-CN"/>
              <a:t>/</a:t>
            </a:r>
            <a:r>
              <a:rPr lang="zh-CN" altLang="en-US"/>
              <a:t>温和】建仓</a:t>
            </a:r>
            <a:r>
              <a:rPr lang="en-US" altLang="zh-CN"/>
              <a:t>——</a:t>
            </a:r>
            <a:r>
              <a:rPr lang="zh-CN" altLang="en-US"/>
              <a:t>【暴力</a:t>
            </a:r>
            <a:r>
              <a:rPr lang="en-US" altLang="zh-CN"/>
              <a:t>/</a:t>
            </a:r>
            <a:r>
              <a:rPr lang="zh-CN" altLang="en-US"/>
              <a:t>温和】洗盘</a:t>
            </a:r>
            <a:r>
              <a:rPr lang="en-US" altLang="zh-CN"/>
              <a:t>——</a:t>
            </a:r>
            <a:r>
              <a:rPr lang="zh-CN" altLang="en-US"/>
              <a:t>试盘</a:t>
            </a:r>
            <a:r>
              <a:rPr lang="en-US" altLang="zh-CN"/>
              <a:t>——</a:t>
            </a:r>
            <a:r>
              <a:rPr lang="zh-CN" altLang="en-US"/>
              <a:t>拉升</a:t>
            </a:r>
            <a:r>
              <a:rPr lang="zh-CN" altLang="en-US"/>
              <a:t>出货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595" y="1278890"/>
            <a:ext cx="10544175" cy="4880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6" name="图片 5" descr="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分金弱转强</a:t>
            </a:r>
            <a:endParaRPr lang="en-US" altLang="zh-CN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精讲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3360" y="4290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293360" y="4605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张凯杰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:A1120625060004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长期从事金融服务行业，擅长把握跟庄手法、筹码理论、热点跟踪及板块分析和行业细分研究。独创盈利模式《爆量跟庄》、《流动资金潜伏》等，中线短做模式深受广大股民用户的认可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620" y="796290"/>
            <a:ext cx="4317365" cy="64395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1720" y="1249680"/>
            <a:ext cx="10067925" cy="4606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寻找分金弱转强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857365" cy="1141095"/>
            <a:chOff x="6595" y="2178"/>
            <a:chExt cx="10799" cy="1797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738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分金弱转强什么时候适用</a:t>
              </a:r>
              <a:endParaRPr lang="zh-CN" altLang="en-US" sz="28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37585"/>
            <a:ext cx="6595745" cy="866140"/>
            <a:chOff x="6595" y="2091"/>
            <a:chExt cx="10387" cy="1364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091"/>
              <a:ext cx="6253" cy="1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80000"/>
                </a:lnSpc>
              </a:pPr>
              <a:r>
                <a:rPr lang="zh-CN" altLang="en-US" sz="28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分金弱转强的延伸用法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582160" y="4841240"/>
            <a:ext cx="5742305" cy="566420"/>
            <a:chOff x="7216" y="2404"/>
            <a:chExt cx="9043" cy="892"/>
          </a:xfrm>
        </p:grpSpPr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 b="1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寻找分金弱转强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" y="864870"/>
            <a:ext cx="11797665" cy="53200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4430" y="1090930"/>
            <a:ext cx="9995535" cy="3790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打开主题猎手</a:t>
            </a:r>
            <a:r>
              <a:rPr lang="en-US" altLang="zh-CN"/>
              <a:t>——</a:t>
            </a:r>
            <a:r>
              <a:rPr lang="zh-CN" altLang="en-US"/>
              <a:t>涨停棱镜</a:t>
            </a:r>
            <a:r>
              <a:rPr lang="en-US" altLang="zh-CN"/>
              <a:t>/</a:t>
            </a:r>
            <a:r>
              <a:rPr lang="zh-CN" altLang="en-US"/>
              <a:t>涨停打板</a:t>
            </a:r>
            <a:r>
              <a:rPr lang="en-US" altLang="zh-CN"/>
              <a:t>——</a:t>
            </a:r>
            <a:r>
              <a:rPr lang="zh-CN" altLang="en-US"/>
              <a:t>寻找二</a:t>
            </a:r>
            <a:r>
              <a:rPr lang="zh-CN" altLang="en-US"/>
              <a:t>连板或者以上的</a:t>
            </a:r>
            <a:r>
              <a:rPr lang="zh-CN" altLang="en-US"/>
              <a:t>个股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分金弱转强是</a:t>
            </a:r>
            <a:r>
              <a:rPr lang="zh-CN" altLang="en-US">
                <a:solidFill>
                  <a:srgbClr val="FF0000"/>
                </a:solidFill>
              </a:rPr>
              <a:t>两个涨停板</a:t>
            </a:r>
            <a:r>
              <a:rPr lang="zh-CN" altLang="en-US"/>
              <a:t>之间的</a:t>
            </a:r>
            <a:r>
              <a:rPr lang="zh-CN" altLang="en-US">
                <a:solidFill>
                  <a:srgbClr val="FF0000"/>
                </a:solidFill>
              </a:rPr>
              <a:t>关系描述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具体表现形式：</a:t>
            </a:r>
            <a:r>
              <a:rPr lang="zh-CN" altLang="en-US">
                <a:solidFill>
                  <a:srgbClr val="FF0000"/>
                </a:solidFill>
              </a:rPr>
              <a:t>后一个</a:t>
            </a:r>
            <a:r>
              <a:rPr lang="zh-CN" altLang="en-US">
                <a:solidFill>
                  <a:schemeClr val="tx1"/>
                </a:solidFill>
              </a:rPr>
              <a:t>涨停板的涨停触发时间比</a:t>
            </a:r>
            <a:r>
              <a:rPr lang="zh-CN" altLang="en-US">
                <a:solidFill>
                  <a:srgbClr val="FF0000"/>
                </a:solidFill>
              </a:rPr>
              <a:t>前一个</a:t>
            </a:r>
            <a:r>
              <a:rPr lang="zh-CN" altLang="en-US">
                <a:solidFill>
                  <a:schemeClr val="tx1"/>
                </a:solidFill>
              </a:rPr>
              <a:t>涨停板的涨停触发时间</a:t>
            </a:r>
            <a:r>
              <a:rPr lang="zh-CN" altLang="en-US">
                <a:solidFill>
                  <a:srgbClr val="FF0000"/>
                </a:solidFill>
              </a:rPr>
              <a:t>更早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【首板不可以是</a:t>
            </a:r>
            <a:r>
              <a:rPr lang="zh-CN" altLang="en-US">
                <a:solidFill>
                  <a:schemeClr val="tx1"/>
                </a:solidFill>
              </a:rPr>
              <a:t>一字板】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核心本质：换手与抢筹。后一天的资金愿意溢价承接前一天的筹码，代表</a:t>
            </a:r>
            <a:r>
              <a:rPr lang="zh-CN" altLang="en-US">
                <a:solidFill>
                  <a:srgbClr val="FF0000"/>
                </a:solidFill>
              </a:rPr>
              <a:t>后进资金</a:t>
            </a:r>
            <a:r>
              <a:rPr lang="zh-CN" altLang="en-US">
                <a:solidFill>
                  <a:schemeClr val="tx1"/>
                </a:solidFill>
              </a:rPr>
              <a:t>继续看好后市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常见形态：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3624580"/>
            <a:ext cx="3036570" cy="2560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245" y="3715385"/>
            <a:ext cx="3429635" cy="1984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470" y="3797935"/>
            <a:ext cx="3208655" cy="1901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 b="1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分金弱转强什么时候适用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17320" y="1213485"/>
            <a:ext cx="10930890" cy="1064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常见问题：为什么有些分金弱转强后，很快就二波新高，有一些分金弱转强要等很久才有</a:t>
            </a:r>
            <a:r>
              <a:rPr lang="zh-CN" altLang="en-US"/>
              <a:t>反弹？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995" y="2031365"/>
            <a:ext cx="5368290" cy="2479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685" y="2428240"/>
            <a:ext cx="5542280" cy="20015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02635" y="5089525"/>
            <a:ext cx="6459855" cy="822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答案就是：主题强度的不同【识别主题强度</a:t>
            </a:r>
            <a:r>
              <a:rPr lang="en-US" altLang="zh-CN" b="1">
                <a:solidFill>
                  <a:srgbClr val="FF0000"/>
                </a:solidFill>
              </a:rPr>
              <a:t>——</a:t>
            </a:r>
            <a:r>
              <a:rPr lang="zh-CN" altLang="en-US" b="1">
                <a:solidFill>
                  <a:srgbClr val="FF0000"/>
                </a:solidFill>
              </a:rPr>
              <a:t>涨停</a:t>
            </a:r>
            <a:r>
              <a:rPr lang="zh-CN" altLang="en-US" b="1">
                <a:solidFill>
                  <a:srgbClr val="FF0000"/>
                </a:solidFill>
              </a:rPr>
              <a:t>棱镜】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700" y="1210945"/>
            <a:ext cx="54883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分金弱转强形态【</a:t>
            </a:r>
            <a:r>
              <a:rPr lang="zh-CN" altLang="en-US"/>
              <a:t>首档】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优先级：二板与首板的缺口不补</a:t>
            </a:r>
            <a:r>
              <a:rPr lang="en-US" altLang="zh-CN"/>
              <a:t>+</a:t>
            </a:r>
            <a:r>
              <a:rPr lang="zh-CN" altLang="en-US"/>
              <a:t>热点持续</a:t>
            </a:r>
            <a:r>
              <a:rPr lang="zh-CN" altLang="en-US"/>
              <a:t>主题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结论：强势形态</a:t>
            </a:r>
            <a:r>
              <a:rPr lang="en-US" altLang="zh-CN"/>
              <a:t>+</a:t>
            </a:r>
            <a:r>
              <a:rPr lang="zh-CN" altLang="en-US"/>
              <a:t>强势</a:t>
            </a:r>
            <a:r>
              <a:rPr lang="zh-CN" altLang="en-US"/>
              <a:t>题材，短期快速完成换手</a:t>
            </a:r>
            <a:r>
              <a:rPr lang="zh-CN" altLang="en-US"/>
              <a:t>接力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0765" y="938530"/>
            <a:ext cx="5287645" cy="2729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3319145"/>
            <a:ext cx="9629140" cy="2724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28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29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1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5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39.xml><?xml version="1.0" encoding="utf-8"?>
<p:tagLst xmlns:p="http://schemas.openxmlformats.org/presentationml/2006/main">
  <p:tag name="KSO_WM_DIAGRAM_VIRTUALLY_FRAME" val="{&quot;height&quot;:326.85,&quot;left&quot;:329.75,&quot;top&quot;:108.9,&quot;width&quot;:539.9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6.85,&quot;left&quot;:329.75,&quot;top&quot;:108.9,&quot;width&quot;:539.9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1286</Words>
  <Application>WPS 演示</Application>
  <PresentationFormat>宽屏</PresentationFormat>
  <Paragraphs>138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Normal</vt:lpstr>
      <vt:lpstr>黑体</vt:lpstr>
      <vt:lpstr>思源黑体 CN Medium</vt:lpstr>
      <vt:lpstr>思源黑体 CN Light</vt:lpstr>
      <vt:lpstr>思源黑体 CN Bold</vt:lpstr>
      <vt:lpstr>思源黑体 Medium</vt:lpstr>
      <vt:lpstr>思源黑体 CN Regular</vt:lpstr>
      <vt:lpstr>Arial Unicode MS</vt:lpstr>
      <vt:lpstr>Calibri</vt:lpstr>
      <vt:lpstr>汉仪雅酷黑简</vt:lpstr>
      <vt:lpstr>方正宝黑体 简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张凯杰</cp:lastModifiedBy>
  <cp:revision>285</cp:revision>
  <dcterms:created xsi:type="dcterms:W3CDTF">2022-12-31T05:43:00Z</dcterms:created>
  <dcterms:modified xsi:type="dcterms:W3CDTF">2025-10-15T12:15:50Z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89B7A6AACA724488BFD11EBF50377424_13</vt:lpwstr>
  </property>
</Properties>
</file>