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83" r:id="rId3"/>
    <p:sldId id="323" r:id="rId4"/>
    <p:sldId id="321" r:id="rId5"/>
    <p:sldId id="322" r:id="rId6"/>
    <p:sldId id="324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46" r:id="rId15"/>
    <p:sldId id="347" r:id="rId16"/>
    <p:sldId id="348" r:id="rId17"/>
    <p:sldId id="349" r:id="rId18"/>
    <p:sldId id="350" r:id="rId19"/>
    <p:sldId id="351" r:id="rId20"/>
    <p:sldId id="344" r:id="rId21"/>
    <p:sldId id="352" r:id="rId22"/>
    <p:sldId id="353" r:id="rId23"/>
    <p:sldId id="354" r:id="rId24"/>
    <p:sldId id="355" r:id="rId25"/>
    <p:sldId id="356" r:id="rId26"/>
    <p:sldId id="358" r:id="rId27"/>
    <p:sldId id="357" r:id="rId28"/>
    <p:sldId id="359" r:id="rId29"/>
    <p:sldId id="360" r:id="rId30"/>
    <p:sldId id="361" r:id="rId31"/>
    <p:sldId id="362" r:id="rId32"/>
    <p:sldId id="363" r:id="rId33"/>
    <p:sldId id="364" r:id="rId34"/>
    <p:sldId id="365" r:id="rId35"/>
    <p:sldId id="366" r:id="rId36"/>
    <p:sldId id="367" r:id="rId37"/>
    <p:sldId id="368" r:id="rId38"/>
    <p:sldId id="370" r:id="rId39"/>
    <p:sldId id="371" r:id="rId40"/>
    <p:sldId id="327" r:id="rId41"/>
  </p:sldIdLst>
  <p:sldSz cx="12192000" cy="6858000"/>
  <p:notesSz cx="6858000" cy="9144000"/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tags" Target="tags/tag119.xml"/><Relationship Id="rId46" Type="http://schemas.openxmlformats.org/officeDocument/2006/relationships/commentAuthors" Target="commentAuthors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notesMaster" Target="notesMasters/notesMaster1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9.xml"/><Relationship Id="rId3" Type="http://schemas.openxmlformats.org/officeDocument/2006/relationships/image" Target="../media/image16.png"/><Relationship Id="rId2" Type="http://schemas.openxmlformats.org/officeDocument/2006/relationships/tags" Target="../tags/tag58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1.xml"/><Relationship Id="rId3" Type="http://schemas.openxmlformats.org/officeDocument/2006/relationships/image" Target="../media/image17.png"/><Relationship Id="rId2" Type="http://schemas.openxmlformats.org/officeDocument/2006/relationships/tags" Target="../tags/tag60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6.xml"/><Relationship Id="rId3" Type="http://schemas.openxmlformats.org/officeDocument/2006/relationships/image" Target="../media/image18.png"/><Relationship Id="rId2" Type="http://schemas.openxmlformats.org/officeDocument/2006/relationships/tags" Target="../tags/tag65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8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tags" Target="../tags/tag67.xml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0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69.xml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2.xml"/><Relationship Id="rId3" Type="http://schemas.openxmlformats.org/officeDocument/2006/relationships/image" Target="../media/image22.png"/><Relationship Id="rId2" Type="http://schemas.openxmlformats.org/officeDocument/2006/relationships/tags" Target="../tags/tag71.xml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4.xml"/><Relationship Id="rId3" Type="http://schemas.openxmlformats.org/officeDocument/2006/relationships/image" Target="../media/image23.png"/><Relationship Id="rId2" Type="http://schemas.openxmlformats.org/officeDocument/2006/relationships/tags" Target="../tags/tag73.xml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6.xml"/><Relationship Id="rId3" Type="http://schemas.openxmlformats.org/officeDocument/2006/relationships/image" Target="../media/image24.png"/><Relationship Id="rId2" Type="http://schemas.openxmlformats.org/officeDocument/2006/relationships/tags" Target="../tags/tag75.xml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image" Target="../media/image11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image" Target="../media/image10.png"/><Relationship Id="rId2" Type="http://schemas.openxmlformats.org/officeDocument/2006/relationships/tags" Target="../tags/tag21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1.xml"/><Relationship Id="rId3" Type="http://schemas.openxmlformats.org/officeDocument/2006/relationships/image" Target="../media/image25.png"/><Relationship Id="rId2" Type="http://schemas.openxmlformats.org/officeDocument/2006/relationships/tags" Target="../tags/tag80.xml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3.xml"/><Relationship Id="rId3" Type="http://schemas.openxmlformats.org/officeDocument/2006/relationships/image" Target="../media/image26.png"/><Relationship Id="rId2" Type="http://schemas.openxmlformats.org/officeDocument/2006/relationships/tags" Target="../tags/tag82.xml"/><Relationship Id="rId1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5.xml"/><Relationship Id="rId3" Type="http://schemas.openxmlformats.org/officeDocument/2006/relationships/image" Target="../media/image27.png"/><Relationship Id="rId2" Type="http://schemas.openxmlformats.org/officeDocument/2006/relationships/tags" Target="../tags/tag84.xml"/><Relationship Id="rId1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7.xml"/><Relationship Id="rId3" Type="http://schemas.openxmlformats.org/officeDocument/2006/relationships/image" Target="../media/image28.png"/><Relationship Id="rId2" Type="http://schemas.openxmlformats.org/officeDocument/2006/relationships/tags" Target="../tags/tag86.xml"/><Relationship Id="rId1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9.xml"/><Relationship Id="rId4" Type="http://schemas.openxmlformats.org/officeDocument/2006/relationships/image" Target="../media/image30.jpeg"/><Relationship Id="rId3" Type="http://schemas.openxmlformats.org/officeDocument/2006/relationships/image" Target="../media/image29.png"/><Relationship Id="rId2" Type="http://schemas.openxmlformats.org/officeDocument/2006/relationships/tags" Target="../tags/tag88.xml"/><Relationship Id="rId1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1.xml"/><Relationship Id="rId3" Type="http://schemas.openxmlformats.org/officeDocument/2006/relationships/image" Target="../media/image31.png"/><Relationship Id="rId2" Type="http://schemas.openxmlformats.org/officeDocument/2006/relationships/tags" Target="../tags/tag90.xml"/><Relationship Id="rId1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93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tags" Target="../tags/tag92.xml"/><Relationship Id="rId1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5.xml"/><Relationship Id="rId3" Type="http://schemas.openxmlformats.org/officeDocument/2006/relationships/image" Target="../media/image34.png"/><Relationship Id="rId2" Type="http://schemas.openxmlformats.org/officeDocument/2006/relationships/tags" Target="../tags/tag94.xml"/><Relationship Id="rId1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7.xml"/><Relationship Id="rId3" Type="http://schemas.openxmlformats.org/officeDocument/2006/relationships/image" Target="../media/image35.png"/><Relationship Id="rId2" Type="http://schemas.openxmlformats.org/officeDocument/2006/relationships/tags" Target="../tags/tag96.xml"/><Relationship Id="rId1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9.xml"/><Relationship Id="rId2" Type="http://schemas.openxmlformats.org/officeDocument/2006/relationships/image" Target="../media/image36.png"/><Relationship Id="rId1" Type="http://schemas.openxmlformats.org/officeDocument/2006/relationships/tags" Target="../tags/tag9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image" Target="../media/image13.png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3.xml"/><Relationship Id="rId2" Type="http://schemas.openxmlformats.org/officeDocument/2006/relationships/image" Target="../media/image12.png"/><Relationship Id="rId19" Type="http://schemas.openxmlformats.org/officeDocument/2006/relationships/tags" Target="../tags/tag42.xml"/><Relationship Id="rId18" Type="http://schemas.openxmlformats.org/officeDocument/2006/relationships/tags" Target="../tags/tag41.xml"/><Relationship Id="rId17" Type="http://schemas.openxmlformats.org/officeDocument/2006/relationships/tags" Target="../tags/tag40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1.xml"/><Relationship Id="rId2" Type="http://schemas.openxmlformats.org/officeDocument/2006/relationships/image" Target="../media/image37.png"/><Relationship Id="rId1" Type="http://schemas.openxmlformats.org/officeDocument/2006/relationships/tags" Target="../tags/tag100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3.xml"/><Relationship Id="rId2" Type="http://schemas.openxmlformats.org/officeDocument/2006/relationships/image" Target="../media/image38.png"/><Relationship Id="rId1" Type="http://schemas.openxmlformats.org/officeDocument/2006/relationships/tags" Target="../tags/tag102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5.xml"/><Relationship Id="rId2" Type="http://schemas.openxmlformats.org/officeDocument/2006/relationships/image" Target="../media/image39.png"/><Relationship Id="rId1" Type="http://schemas.openxmlformats.org/officeDocument/2006/relationships/tags" Target="../tags/tag104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7.xml"/><Relationship Id="rId2" Type="http://schemas.openxmlformats.org/officeDocument/2006/relationships/image" Target="../media/image40.png"/><Relationship Id="rId1" Type="http://schemas.openxmlformats.org/officeDocument/2006/relationships/tags" Target="../tags/tag106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9.xml"/><Relationship Id="rId2" Type="http://schemas.openxmlformats.org/officeDocument/2006/relationships/image" Target="../media/image41.png"/><Relationship Id="rId1" Type="http://schemas.openxmlformats.org/officeDocument/2006/relationships/tags" Target="../tags/tag108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1.xml"/><Relationship Id="rId2" Type="http://schemas.openxmlformats.org/officeDocument/2006/relationships/image" Target="../media/image42.png"/><Relationship Id="rId1" Type="http://schemas.openxmlformats.org/officeDocument/2006/relationships/tags" Target="../tags/tag110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3.xml"/><Relationship Id="rId2" Type="http://schemas.openxmlformats.org/officeDocument/2006/relationships/image" Target="../media/image43.png"/><Relationship Id="rId1" Type="http://schemas.openxmlformats.org/officeDocument/2006/relationships/tags" Target="../tags/tag112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5.xml"/><Relationship Id="rId2" Type="http://schemas.openxmlformats.org/officeDocument/2006/relationships/image" Target="../media/image44.png"/><Relationship Id="rId1" Type="http://schemas.openxmlformats.org/officeDocument/2006/relationships/tags" Target="../tags/tag114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7.xml"/><Relationship Id="rId3" Type="http://schemas.openxmlformats.org/officeDocument/2006/relationships/image" Target="../media/image30.jpeg"/><Relationship Id="rId2" Type="http://schemas.openxmlformats.org/officeDocument/2006/relationships/image" Target="../media/image45.png"/><Relationship Id="rId1" Type="http://schemas.openxmlformats.org/officeDocument/2006/relationships/tags" Target="../tags/tag116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8.xml"/><Relationship Id="rId2" Type="http://schemas.openxmlformats.org/officeDocument/2006/relationships/image" Target="../media/image46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8.xml"/><Relationship Id="rId3" Type="http://schemas.openxmlformats.org/officeDocument/2006/relationships/image" Target="../media/image14.png"/><Relationship Id="rId2" Type="http://schemas.openxmlformats.org/officeDocument/2006/relationships/tags" Target="../tags/tag47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7.xml"/><Relationship Id="rId3" Type="http://schemas.openxmlformats.org/officeDocument/2006/relationships/image" Target="../media/image15.png"/><Relationship Id="rId2" Type="http://schemas.openxmlformats.org/officeDocument/2006/relationships/tags" Target="../tags/tag56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合肥加地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青岛加地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40" y="506730"/>
            <a:ext cx="9345295" cy="50622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99235" y="5604510"/>
            <a:ext cx="75488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规律一：突破</a:t>
            </a:r>
            <a:r>
              <a:rPr lang="en-US" altLang="zh-CN">
                <a:solidFill>
                  <a:schemeClr val="bg1"/>
                </a:solidFill>
              </a:rPr>
              <a:t>3700</a:t>
            </a:r>
            <a:r>
              <a:rPr lang="zh-CN" altLang="en-US">
                <a:solidFill>
                  <a:schemeClr val="bg1"/>
                </a:solidFill>
              </a:rPr>
              <a:t>参考前面两次的牛市长期平台突破一旦拉升容易单边。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06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1700</a:t>
            </a:r>
            <a:r>
              <a:rPr lang="zh-CN" altLang="en-US">
                <a:solidFill>
                  <a:schemeClr val="bg1"/>
                </a:solidFill>
              </a:rPr>
              <a:t>点做了近</a:t>
            </a:r>
            <a:r>
              <a:rPr lang="en-US" altLang="zh-CN">
                <a:solidFill>
                  <a:schemeClr val="bg1"/>
                </a:solidFill>
              </a:rPr>
              <a:t>4</a:t>
            </a:r>
            <a:r>
              <a:rPr lang="zh-CN" altLang="en-US">
                <a:solidFill>
                  <a:schemeClr val="bg1"/>
                </a:solidFill>
              </a:rPr>
              <a:t>个月箱体后单边；</a:t>
            </a:r>
            <a:r>
              <a:rPr lang="en-US" altLang="zh-CN">
                <a:solidFill>
                  <a:schemeClr val="bg1"/>
                </a:solidFill>
              </a:rPr>
              <a:t>14</a:t>
            </a:r>
            <a:r>
              <a:rPr lang="zh-CN" altLang="en-US">
                <a:solidFill>
                  <a:schemeClr val="bg1"/>
                </a:solidFill>
              </a:rPr>
              <a:t>年直接国字头带动指数单边。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规律二：平台成为未来大跌后的绝对大底支撑。还有点远，先享受牛市。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65045" y="773430"/>
            <a:ext cx="6888480" cy="39693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>
                <a:solidFill>
                  <a:schemeClr val="bg1"/>
                </a:solidFill>
              </a:rPr>
              <a:t>07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1500</a:t>
            </a:r>
            <a:r>
              <a:rPr lang="zh-CN" altLang="en-US">
                <a:solidFill>
                  <a:schemeClr val="bg1"/>
                </a:solidFill>
              </a:rPr>
              <a:t>家公司、</a:t>
            </a:r>
            <a:r>
              <a:rPr lang="en-US">
                <a:solidFill>
                  <a:schemeClr val="bg1"/>
                </a:solidFill>
              </a:rPr>
              <a:t>6124</a:t>
            </a:r>
            <a:r>
              <a:rPr lang="zh-CN" altLang="en-US">
                <a:solidFill>
                  <a:schemeClr val="bg1"/>
                </a:solidFill>
              </a:rPr>
              <a:t>总市值</a:t>
            </a:r>
            <a:r>
              <a:rPr lang="en-US" altLang="zh-CN">
                <a:solidFill>
                  <a:schemeClr val="bg1"/>
                </a:solidFill>
              </a:rPr>
              <a:t>35</a:t>
            </a:r>
            <a:r>
              <a:rPr lang="zh-CN" altLang="en-US">
                <a:solidFill>
                  <a:schemeClr val="bg1"/>
                </a:solidFill>
              </a:rPr>
              <a:t>万亿、平均一家公司</a:t>
            </a:r>
            <a:r>
              <a:rPr lang="en-US" altLang="zh-CN">
                <a:solidFill>
                  <a:schemeClr val="bg1"/>
                </a:solidFill>
              </a:rPr>
              <a:t>230</a:t>
            </a:r>
            <a:r>
              <a:rPr lang="zh-CN" altLang="en-US">
                <a:solidFill>
                  <a:schemeClr val="bg1"/>
                </a:solidFill>
              </a:rPr>
              <a:t>亿市值。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15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2750</a:t>
            </a:r>
            <a:r>
              <a:rPr lang="zh-CN" altLang="en-US">
                <a:solidFill>
                  <a:schemeClr val="bg1"/>
                </a:solidFill>
              </a:rPr>
              <a:t>家公司、</a:t>
            </a:r>
            <a:r>
              <a:rPr lang="en-US" altLang="zh-CN">
                <a:solidFill>
                  <a:schemeClr val="bg1"/>
                </a:solidFill>
              </a:rPr>
              <a:t>5178</a:t>
            </a:r>
            <a:r>
              <a:rPr lang="zh-CN" altLang="en-US">
                <a:solidFill>
                  <a:schemeClr val="bg1"/>
                </a:solidFill>
              </a:rPr>
              <a:t>总市值</a:t>
            </a:r>
            <a:r>
              <a:rPr lang="en-US" altLang="zh-CN">
                <a:solidFill>
                  <a:schemeClr val="bg1"/>
                </a:solidFill>
              </a:rPr>
              <a:t>78</a:t>
            </a:r>
            <a:r>
              <a:rPr lang="zh-CN" altLang="en-US">
                <a:solidFill>
                  <a:schemeClr val="bg1"/>
                </a:solidFill>
              </a:rPr>
              <a:t>万亿、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平均一家公司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280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亿市值。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  <a:sym typeface="+mn-ea"/>
              </a:rPr>
              <a:t>现在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5350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家公司、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100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万亿、平均一家公司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187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亿市值。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algn="l"/>
            <a:endParaRPr lang="zh-CN" altLang="en-US">
              <a:solidFill>
                <a:schemeClr val="bg1"/>
              </a:solidFill>
              <a:sym typeface="+mn-ea"/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  <a:sym typeface="+mn-ea"/>
              </a:rPr>
              <a:t>按照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07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年的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230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亿计算是：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4700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点左右。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  <a:sym typeface="+mn-ea"/>
              </a:rPr>
              <a:t>按照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15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年的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280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亿计算是：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5700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点左右。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algn="l"/>
            <a:endParaRPr lang="zh-CN" altLang="en-US">
              <a:solidFill>
                <a:schemeClr val="bg1"/>
              </a:solidFill>
              <a:sym typeface="+mn-ea"/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  <a:sym typeface="+mn-ea"/>
              </a:rPr>
              <a:t>巴菲特算法：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总市值超过</a:t>
            </a:r>
            <a:r>
              <a:rPr lang="en-US" altLang="zh-CN">
                <a:solidFill>
                  <a:schemeClr val="bg1"/>
                </a:solidFill>
              </a:rPr>
              <a:t>GDP</a:t>
            </a:r>
            <a:r>
              <a:rPr lang="zh-CN" altLang="en-US">
                <a:solidFill>
                  <a:schemeClr val="bg1"/>
                </a:solidFill>
              </a:rPr>
              <a:t>的</a:t>
            </a:r>
            <a:r>
              <a:rPr lang="en-US" altLang="zh-CN">
                <a:solidFill>
                  <a:schemeClr val="bg1"/>
                </a:solidFill>
              </a:rPr>
              <a:t>100%</a:t>
            </a:r>
            <a:r>
              <a:rPr lang="zh-CN" altLang="en-US">
                <a:solidFill>
                  <a:schemeClr val="bg1"/>
                </a:solidFill>
              </a:rPr>
              <a:t>就是高估。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25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GDP</a:t>
            </a:r>
            <a:r>
              <a:rPr lang="zh-CN" altLang="en-US">
                <a:solidFill>
                  <a:schemeClr val="bg1"/>
                </a:solidFill>
              </a:rPr>
              <a:t>预估：</a:t>
            </a:r>
            <a:r>
              <a:rPr lang="en-US" altLang="zh-CN">
                <a:solidFill>
                  <a:schemeClr val="bg1"/>
                </a:solidFill>
              </a:rPr>
              <a:t>136——140</a:t>
            </a:r>
            <a:r>
              <a:rPr lang="zh-CN" altLang="en-US">
                <a:solidFill>
                  <a:schemeClr val="bg1"/>
                </a:solidFill>
              </a:rPr>
              <a:t>万亿。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3800</a:t>
            </a:r>
            <a:r>
              <a:rPr lang="zh-CN" altLang="en-US">
                <a:solidFill>
                  <a:schemeClr val="bg1"/>
                </a:solidFill>
              </a:rPr>
              <a:t>点</a:t>
            </a:r>
            <a:r>
              <a:rPr lang="en-US" altLang="zh-CN">
                <a:solidFill>
                  <a:schemeClr val="bg1"/>
                </a:solidFill>
              </a:rPr>
              <a:t>100</a:t>
            </a:r>
            <a:r>
              <a:rPr lang="zh-CN" altLang="en-US">
                <a:solidFill>
                  <a:schemeClr val="bg1"/>
                </a:solidFill>
              </a:rPr>
              <a:t>万亿，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136——</a:t>
            </a:r>
            <a:r>
              <a:rPr lang="en-US" altLang="zh-CN">
                <a:solidFill>
                  <a:schemeClr val="bg1"/>
                </a:solidFill>
              </a:rPr>
              <a:t>140</a:t>
            </a:r>
            <a:r>
              <a:rPr lang="zh-CN" altLang="en-US">
                <a:solidFill>
                  <a:schemeClr val="bg1"/>
                </a:solidFill>
              </a:rPr>
              <a:t>万亿：</a:t>
            </a:r>
            <a:r>
              <a:rPr lang="en-US" altLang="zh-CN">
                <a:solidFill>
                  <a:schemeClr val="bg1"/>
                </a:solidFill>
              </a:rPr>
              <a:t>5100——5300</a:t>
            </a:r>
            <a:r>
              <a:rPr lang="zh-CN" altLang="en-US">
                <a:solidFill>
                  <a:schemeClr val="bg1"/>
                </a:solidFill>
              </a:rPr>
              <a:t>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endParaRPr lang="zh-CN" altLang="en-US">
              <a:solidFill>
                <a:schemeClr val="bg1"/>
              </a:solidFill>
            </a:endParaRPr>
          </a:p>
          <a:p>
            <a:pPr algn="l"/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010" y="4371975"/>
            <a:ext cx="5924550" cy="17335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换挡四季度</a:t>
            </a:r>
            <a:endParaRPr lang="zh-CN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2005013" y="2219325"/>
            <a:ext cx="8181974" cy="24193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74060" y="186055"/>
            <a:ext cx="34620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对比</a:t>
            </a:r>
            <a:r>
              <a:rPr lang="en-US" altLang="zh-CN" sz="2800">
                <a:solidFill>
                  <a:schemeClr val="bg1"/>
                </a:solidFill>
              </a:rPr>
              <a:t>14</a:t>
            </a:r>
            <a:r>
              <a:rPr lang="zh-CN" altLang="en-US" sz="2800">
                <a:solidFill>
                  <a:schemeClr val="bg1"/>
                </a:solidFill>
              </a:rPr>
              <a:t>年底和</a:t>
            </a:r>
            <a:r>
              <a:rPr lang="en-US" altLang="zh-CN" sz="2800">
                <a:solidFill>
                  <a:schemeClr val="bg1"/>
                </a:solidFill>
              </a:rPr>
              <a:t>15</a:t>
            </a:r>
            <a:r>
              <a:rPr lang="zh-CN" altLang="en-US" sz="2800">
                <a:solidFill>
                  <a:schemeClr val="bg1"/>
                </a:solidFill>
              </a:rPr>
              <a:t>年初</a:t>
            </a:r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5" y="1543050"/>
            <a:ext cx="4255135" cy="40125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080" y="2048510"/>
            <a:ext cx="6829425" cy="27603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610" y="1320165"/>
            <a:ext cx="6829425" cy="27603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125" y="4425315"/>
            <a:ext cx="7732395" cy="15570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975" y="809625"/>
            <a:ext cx="9079230" cy="47237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61185" y="5872480"/>
            <a:ext cx="7679055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四季度冲高容易回落。如果四季度阴线一季度容易有好机会。对比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14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底部阳线确立后的节奏类似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14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年底和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15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年初。</a:t>
            </a:r>
            <a:endParaRPr lang="zh-CN" altLang="en-US" sz="18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74060" y="186055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季线规律</a:t>
            </a:r>
            <a:endParaRPr lang="zh-CN" sz="280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74060" y="186055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月线规律</a:t>
            </a:r>
            <a:endParaRPr lang="zh-CN" sz="280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54860" y="5928995"/>
            <a:ext cx="6569075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四季度先跌是好事、指数无忧。</a:t>
            </a:r>
            <a:endParaRPr lang="zh-CN" altLang="en-US" sz="18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920" y="927735"/>
            <a:ext cx="9189720" cy="47815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74060" y="186055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短线看点</a:t>
            </a:r>
            <a:endParaRPr lang="zh-CN" sz="28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78280" y="5707380"/>
            <a:ext cx="9326880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rsi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即将超跌修复。注意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rsi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破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20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共振的越多越好。</a:t>
            </a:r>
            <a:endParaRPr lang="zh-CN" altLang="en-US" sz="18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如果分钟线只是有单一的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rsi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修复，没有捕捞季节底背离只是修复。修复后还要再度新低。</a:t>
            </a:r>
            <a:endParaRPr lang="zh-CN" altLang="en-US" sz="18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280" y="772795"/>
            <a:ext cx="8994594" cy="468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拉满牛市格局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6" name="图片 5" descr="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073400" y="1142365"/>
            <a:ext cx="8595995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54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准备迎接大三浪的个股行情</a:t>
            </a:r>
            <a:endParaRPr lang="zh-CN" altLang="en-US" sz="54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——</a:t>
            </a:r>
            <a:r>
              <a:rPr lang="zh-CN" altLang="en-US" sz="3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牛市翻倍锦囊</a:t>
            </a:r>
            <a:endParaRPr lang="zh-CN" altLang="en-US" sz="3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93360" y="4290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5293360" y="4605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875020" y="3639185"/>
            <a:ext cx="465391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王延龙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16" name="图片 15" descr="曲线 7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465" y="1073785"/>
            <a:ext cx="3968115" cy="5182235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8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4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长期从事金融服务行业，擅长把握市场节奏、筹码理论、热点跟踪及板块分析和龙头晋级、淘汰、卡位等细节判断。独创盈利模式《钝化转势法》、《分金弱转强》、《一眼看高点》等，深受广大股民用户的认可。</a:t>
            </a:r>
            <a:endParaRPr lang="en-US" altLang="zh-CN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74060" y="186055"/>
            <a:ext cx="5161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市场分化严重，空赚指数不赚钱</a:t>
            </a:r>
            <a:endParaRPr lang="zh-CN" sz="280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45" y="835660"/>
            <a:ext cx="10504805" cy="48831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77240" y="5866765"/>
            <a:ext cx="101542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牛市行情之下，资金风险偏好增加，小盘机会凸显，选高弹性的小盘股，机会更明显，超额收益更明显，爆发力更强！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74060" y="186055"/>
            <a:ext cx="5161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市场分化严重，空赚指数不赚钱</a:t>
            </a:r>
            <a:endParaRPr lang="zh-CN" sz="28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13130" y="5314315"/>
            <a:ext cx="101542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牛市行情之下，资金风险偏好增加，小盘机会凸显，选高弹性的小盘股，机会更明显，超额收益更明显，爆发力更强！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5" y="1452880"/>
            <a:ext cx="11909425" cy="33407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74060" y="186055"/>
            <a:ext cx="5161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市场分化严重，空赚指数不赚钱</a:t>
            </a:r>
            <a:endParaRPr lang="zh-CN" sz="280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7240" y="5866765"/>
            <a:ext cx="101542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牛市行情之下，资金风险偏好增加，小盘机会凸显，选高弹性的小盘股，机会更明显，超额收益更明显，爆发力更强！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345" y="802640"/>
            <a:ext cx="8480425" cy="49695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74060" y="186055"/>
            <a:ext cx="5161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市场分化严重，空赚指数不赚钱</a:t>
            </a:r>
            <a:endParaRPr lang="zh-CN" sz="28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4480" y="5423535"/>
            <a:ext cx="116230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也是我们严选明亚</a:t>
            </a:r>
            <a:r>
              <a:rPr lang="en-US" altLang="zh-CN">
                <a:solidFill>
                  <a:schemeClr val="bg1"/>
                </a:solidFill>
              </a:rPr>
              <a:t>1000</a:t>
            </a:r>
            <a:r>
              <a:rPr lang="zh-CN" altLang="en-US">
                <a:solidFill>
                  <a:schemeClr val="bg1"/>
                </a:solidFill>
              </a:rPr>
              <a:t>指数增强的原因。避免市场出现风格切换，比如大小盘切换，新基兴华景明属于</a:t>
            </a:r>
            <a:r>
              <a:rPr lang="en-US" altLang="zh-CN">
                <a:solidFill>
                  <a:schemeClr val="bg1"/>
                </a:solidFill>
              </a:rPr>
              <a:t>lof</a:t>
            </a:r>
            <a:r>
              <a:rPr lang="zh-CN" altLang="en-US">
                <a:solidFill>
                  <a:schemeClr val="bg1"/>
                </a:solidFill>
              </a:rPr>
              <a:t>可对冲。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320" y="826135"/>
            <a:ext cx="7324725" cy="43053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25" y="1899920"/>
            <a:ext cx="4105275" cy="383095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7148830" y="700405"/>
            <a:ext cx="3133725" cy="58362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" y="2004060"/>
            <a:ext cx="10609580" cy="33934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74060" y="186055"/>
            <a:ext cx="4094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牛市不做短，熊市不做中</a:t>
            </a:r>
            <a:endParaRPr lang="zh-CN" sz="28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6370" y="5763260"/>
            <a:ext cx="81534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回想</a:t>
            </a:r>
            <a:r>
              <a:rPr lang="en-US" altLang="zh-CN" b="1">
                <a:solidFill>
                  <a:schemeClr val="bg1"/>
                </a:solidFill>
              </a:rPr>
              <a:t>24.9</a:t>
            </a:r>
            <a:r>
              <a:rPr lang="zh-CN" altLang="en-US" b="1">
                <a:solidFill>
                  <a:schemeClr val="bg1"/>
                </a:solidFill>
              </a:rPr>
              <a:t>月首推戴维斯双击是持股的底气。仓位用来做调节。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三月和六月巡讲的飞龙股份、盈康生命、能科科技、浙江仙通、华懋科技、华盛昌均创出新高，飞龙股份翻倍。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819150"/>
            <a:ext cx="6431915" cy="4870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880" y="454025"/>
            <a:ext cx="3001010" cy="62972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74060" y="186055"/>
            <a:ext cx="3738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英伟达链是最好的证明</a:t>
            </a:r>
            <a:endParaRPr lang="zh-CN" sz="280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75" y="866775"/>
            <a:ext cx="7181850" cy="51244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74060" y="186055"/>
            <a:ext cx="3738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英伟达链是最好的证明</a:t>
            </a:r>
            <a:endParaRPr lang="zh-CN" sz="28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" y="903605"/>
            <a:ext cx="10378378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74060" y="186055"/>
            <a:ext cx="5872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选股方案，可叠加板块强化选股结果</a:t>
            </a:r>
            <a:endParaRPr lang="zh-CN" sz="280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45" y="774065"/>
            <a:ext cx="10478135" cy="56756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牛市不只走一年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十年平台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3700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换挡四季度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拉满牛市格局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6530" y="6106795"/>
            <a:ext cx="4598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周线金叉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戴维斯双击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40" y="845820"/>
            <a:ext cx="9686487" cy="504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6530" y="6106795"/>
            <a:ext cx="5630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戴维斯双击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海洋状态周线底部钝化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月线入水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25" y="909320"/>
            <a:ext cx="9686487" cy="504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6530" y="6106795"/>
            <a:ext cx="5630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戴维斯双击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>
                <a:solidFill>
                  <a:schemeClr val="bg1"/>
                </a:solidFill>
              </a:rPr>
              <a:t>周线金叉</a:t>
            </a:r>
            <a:endParaRPr lang="zh-CN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855" y="909320"/>
            <a:ext cx="9686487" cy="504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6530" y="6106795"/>
            <a:ext cx="5630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戴维斯双击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>
                <a:solidFill>
                  <a:schemeClr val="bg1"/>
                </a:solidFill>
              </a:rPr>
              <a:t>周线金叉</a:t>
            </a:r>
            <a:endParaRPr lang="zh-CN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755" y="989965"/>
            <a:ext cx="9686487" cy="504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6530" y="6106795"/>
            <a:ext cx="5630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戴维斯双击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>
                <a:solidFill>
                  <a:schemeClr val="bg1"/>
                </a:solidFill>
              </a:rPr>
              <a:t>周线金叉</a:t>
            </a:r>
            <a:endParaRPr lang="zh-CN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30" y="909320"/>
            <a:ext cx="9686487" cy="504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6530" y="6106795"/>
            <a:ext cx="5630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戴维斯双击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>
                <a:solidFill>
                  <a:schemeClr val="bg1"/>
                </a:solidFill>
              </a:rPr>
              <a:t>周线金叉</a:t>
            </a:r>
            <a:endParaRPr lang="zh-CN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25" y="1066800"/>
            <a:ext cx="9686487" cy="504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6530" y="6106795"/>
            <a:ext cx="5630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戴维斯双击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>
                <a:solidFill>
                  <a:schemeClr val="bg1"/>
                </a:solidFill>
              </a:rPr>
              <a:t>周线金叉</a:t>
            </a:r>
            <a:endParaRPr lang="zh-CN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30" y="833120"/>
            <a:ext cx="9686487" cy="504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6530" y="6106795"/>
            <a:ext cx="5630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戴维斯双击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>
                <a:solidFill>
                  <a:schemeClr val="bg1"/>
                </a:solidFill>
              </a:rPr>
              <a:t>周线金叉</a:t>
            </a:r>
            <a:endParaRPr lang="zh-CN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815" y="1066800"/>
            <a:ext cx="9686487" cy="504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74060" y="186055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延伸：分散防踏空</a:t>
            </a:r>
            <a:endParaRPr lang="zh-CN" sz="280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407400" y="500380"/>
            <a:ext cx="19634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满额封策略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360" y="939800"/>
            <a:ext cx="2400300" cy="519239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2930525" y="939800"/>
            <a:ext cx="2665095" cy="53416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牛市不止走一年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10" y="666115"/>
            <a:ext cx="11971020" cy="22752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79780" y="3027045"/>
            <a:ext cx="10850880" cy="38150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b="1">
                <a:solidFill>
                  <a:schemeClr val="bg1"/>
                </a:solidFill>
              </a:rPr>
              <a:t>行情没结束，回想致力于粉丝用户的第一封信强调的单边的加速下跌都是机会，大阴线是机会。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924</a:t>
            </a:r>
            <a:r>
              <a:rPr lang="zh-CN" altLang="en-US">
                <a:solidFill>
                  <a:schemeClr val="bg1"/>
                </a:solidFill>
              </a:rPr>
              <a:t>机构跑步进场，全面上涨，买了无脑涨，短线上攻快速向上，这种情况是最赚钱的行情。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操作难度系数基本为零，买了就赚钱。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1.13</a:t>
            </a:r>
            <a:r>
              <a:rPr lang="zh-CN" altLang="en-US">
                <a:solidFill>
                  <a:schemeClr val="bg1"/>
                </a:solidFill>
              </a:rPr>
              <a:t>短线游资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融资杠杆进场，前半场有主线连板情绪，是主线就有上涨，短线上攻伴随向上。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后半场机器人量化平铺，操作难度加大。上半场难度系数</a:t>
            </a:r>
            <a:r>
              <a:rPr lang="en-US" altLang="zh-CN">
                <a:solidFill>
                  <a:schemeClr val="bg1"/>
                </a:solidFill>
              </a:rPr>
              <a:t>20</a:t>
            </a:r>
            <a:r>
              <a:rPr lang="zh-CN" altLang="en-US">
                <a:solidFill>
                  <a:schemeClr val="bg1"/>
                </a:solidFill>
              </a:rPr>
              <a:t>，下半场难度系数</a:t>
            </a:r>
            <a:r>
              <a:rPr lang="en-US" altLang="zh-CN">
                <a:solidFill>
                  <a:schemeClr val="bg1"/>
                </a:solidFill>
              </a:rPr>
              <a:t>80.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4.9</a:t>
            </a:r>
            <a:r>
              <a:rPr lang="zh-CN" altLang="en-US">
                <a:solidFill>
                  <a:schemeClr val="bg1"/>
                </a:solidFill>
              </a:rPr>
              <a:t>国家队救市。抄底修复后进入</a:t>
            </a:r>
            <a:r>
              <a:rPr lang="en-US" altLang="zh-CN">
                <a:solidFill>
                  <a:schemeClr val="bg1"/>
                </a:solidFill>
              </a:rPr>
              <a:t>5-6</a:t>
            </a:r>
            <a:r>
              <a:rPr lang="zh-CN" altLang="en-US">
                <a:solidFill>
                  <a:schemeClr val="bg1"/>
                </a:solidFill>
              </a:rPr>
              <a:t>月进入抱团模式，只有热点的抱团龙有机会。短线上攻不动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中线上攻向上。追高就挨揍。操作难度极大。难度系数</a:t>
            </a:r>
            <a:r>
              <a:rPr lang="en-US" altLang="zh-CN">
                <a:solidFill>
                  <a:schemeClr val="bg1"/>
                </a:solidFill>
              </a:rPr>
              <a:t>95</a:t>
            </a:r>
            <a:r>
              <a:rPr lang="zh-CN" altLang="en-US">
                <a:solidFill>
                  <a:schemeClr val="bg1"/>
                </a:solidFill>
              </a:rPr>
              <a:t>甚至以上。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endParaRPr lang="zh-CN" altLang="en-US" sz="2000">
              <a:solidFill>
                <a:schemeClr val="bg1"/>
              </a:solidFill>
            </a:endParaRPr>
          </a:p>
          <a:p>
            <a:pPr algn="l"/>
            <a:r>
              <a:rPr lang="en-US" altLang="zh-CN" sz="2000">
                <a:solidFill>
                  <a:schemeClr val="bg1"/>
                </a:solidFill>
              </a:rPr>
              <a:t>6.20</a:t>
            </a:r>
            <a:r>
              <a:rPr lang="zh-CN" altLang="en-US" sz="2000">
                <a:solidFill>
                  <a:schemeClr val="bg1"/>
                </a:solidFill>
              </a:rPr>
              <a:t>英伟达主线，机构行情，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短线上攻不动，中线上攻向上。拿住才是赢。</a:t>
            </a:r>
            <a:endParaRPr lang="zh-CN" altLang="en-US" sz="2000">
              <a:solidFill>
                <a:schemeClr val="bg1"/>
              </a:solidFill>
            </a:endParaRPr>
          </a:p>
          <a:p>
            <a:endParaRPr lang="zh-CN" altLang="en-US" sz="200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74060" y="186055"/>
            <a:ext cx="36207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回顾</a:t>
            </a:r>
            <a:r>
              <a:rPr lang="en-US" altLang="zh-CN" sz="2800">
                <a:solidFill>
                  <a:schemeClr val="bg1"/>
                </a:solidFill>
              </a:rPr>
              <a:t>A</a:t>
            </a:r>
            <a:r>
              <a:rPr lang="zh-CN" altLang="en-US" sz="2800">
                <a:solidFill>
                  <a:schemeClr val="bg1"/>
                </a:solidFill>
              </a:rPr>
              <a:t>股历史著名大底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1445" y="1036320"/>
            <a:ext cx="11929110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solidFill>
                  <a:schemeClr val="bg1"/>
                </a:solidFill>
              </a:rPr>
              <a:t>一、</a:t>
            </a:r>
            <a:r>
              <a:rPr>
                <a:solidFill>
                  <a:schemeClr val="bg1"/>
                </a:solidFill>
              </a:rPr>
              <a:t>2005年6月</a:t>
            </a:r>
            <a:r>
              <a:rPr lang="zh-CN">
                <a:solidFill>
                  <a:schemeClr val="bg1"/>
                </a:solidFill>
              </a:rPr>
              <a:t>。</a:t>
            </a:r>
            <a:r>
              <a:rPr>
                <a:solidFill>
                  <a:schemeClr val="bg1"/>
                </a:solidFill>
              </a:rPr>
              <a:t>998</a:t>
            </a:r>
            <a:r>
              <a:rPr lang="zh-CN">
                <a:solidFill>
                  <a:schemeClr val="bg1"/>
                </a:solidFill>
              </a:rPr>
              <a:t>，破净率</a:t>
            </a:r>
            <a:r>
              <a:rPr lang="en-US" altLang="zh-CN">
                <a:solidFill>
                  <a:schemeClr val="bg1"/>
                </a:solidFill>
              </a:rPr>
              <a:t>17%</a:t>
            </a:r>
            <a:r>
              <a:rPr lang="zh-CN" altLang="en-US">
                <a:solidFill>
                  <a:schemeClr val="bg1"/>
                </a:solidFill>
              </a:rPr>
              <a:t>以上。</a:t>
            </a:r>
            <a:endParaRPr lang="en-US" altLang="zh-CN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001年6月“国有股减持”政策出台时上证综指最高2245点，到2005年6月上证综指最低跌到998点。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“政策底”在2005 年2月左右就已经非常明确了，1月24日降低了印花税，二是保险资金入市。</a:t>
            </a:r>
            <a:r>
              <a:rPr lang="en-US" altLang="zh-CN">
                <a:solidFill>
                  <a:schemeClr val="bg1"/>
                </a:solidFill>
              </a:rPr>
              <a:t>05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6.6</a:t>
            </a:r>
            <a:r>
              <a:rPr lang="zh-CN" altLang="en-US">
                <a:solidFill>
                  <a:schemeClr val="bg1"/>
                </a:solidFill>
              </a:rPr>
              <a:t>日见到了</a:t>
            </a:r>
            <a:r>
              <a:rPr lang="en-US" altLang="zh-CN">
                <a:solidFill>
                  <a:schemeClr val="bg1"/>
                </a:solidFill>
              </a:rPr>
              <a:t>998</a:t>
            </a:r>
            <a:r>
              <a:rPr lang="zh-CN" altLang="en-US">
                <a:solidFill>
                  <a:schemeClr val="bg1"/>
                </a:solidFill>
              </a:rPr>
              <a:t>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二、</a:t>
            </a:r>
            <a:r>
              <a:rPr>
                <a:solidFill>
                  <a:schemeClr val="bg1"/>
                </a:solidFill>
              </a:rPr>
              <a:t>2008年10月，1664</a:t>
            </a:r>
            <a:r>
              <a:rPr lang="zh-CN">
                <a:solidFill>
                  <a:schemeClr val="bg1"/>
                </a:solidFill>
              </a:rPr>
              <a:t>。破净率</a:t>
            </a:r>
            <a:r>
              <a:rPr lang="en-US" altLang="zh-CN">
                <a:solidFill>
                  <a:schemeClr val="bg1"/>
                </a:solidFill>
              </a:rPr>
              <a:t>17%</a:t>
            </a:r>
            <a:endParaRPr lang="en-US" altLang="zh-CN">
              <a:solidFill>
                <a:schemeClr val="bg1"/>
              </a:solidFill>
            </a:endParaRPr>
          </a:p>
          <a:p>
            <a:pPr algn="l"/>
            <a:r>
              <a:rPr lang="zh-CN">
                <a:solidFill>
                  <a:schemeClr val="bg1"/>
                </a:solidFill>
              </a:rPr>
              <a:t>08年美国次贷危机蔓延至全球引发金融海啸。</a:t>
            </a:r>
            <a:r>
              <a:rPr lang="en-US" altLang="zh-CN">
                <a:solidFill>
                  <a:schemeClr val="bg1"/>
                </a:solidFill>
              </a:rPr>
              <a:t>6124</a:t>
            </a:r>
            <a:r>
              <a:rPr lang="zh-CN" altLang="en-US">
                <a:solidFill>
                  <a:schemeClr val="bg1"/>
                </a:solidFill>
              </a:rPr>
              <a:t>跌到</a:t>
            </a:r>
            <a:r>
              <a:rPr lang="en-US" altLang="zh-CN">
                <a:solidFill>
                  <a:schemeClr val="bg1"/>
                </a:solidFill>
              </a:rPr>
              <a:t>1664</a:t>
            </a:r>
            <a:r>
              <a:rPr lang="zh-CN" altLang="en-US">
                <a:solidFill>
                  <a:schemeClr val="bg1"/>
                </a:solidFill>
              </a:rPr>
              <a:t>。</a:t>
            </a:r>
            <a:endParaRPr lang="en-US" altLang="zh-CN">
              <a:solidFill>
                <a:schemeClr val="bg1"/>
              </a:solidFill>
            </a:endParaRPr>
          </a:p>
          <a:p>
            <a:pPr algn="l"/>
            <a:r>
              <a:rPr>
                <a:solidFill>
                  <a:schemeClr val="bg1"/>
                </a:solidFill>
              </a:rPr>
              <a:t>08年9月18日最低跌到了1802 点。9月18日晚，国家出台了救市三大政策，一是印花税从双边改为单边征收、卖出征收千分之一，二是汇金公司直接入市、三是国资委支持央企增持或回购上市公司股份。</a:t>
            </a:r>
            <a:r>
              <a:rPr lang="zh-CN">
                <a:solidFill>
                  <a:schemeClr val="bg1"/>
                </a:solidFill>
              </a:rPr>
              <a:t>随后大盘涨停后探底见到市场底</a:t>
            </a:r>
            <a:r>
              <a:rPr lang="en-US" altLang="zh-CN">
                <a:solidFill>
                  <a:schemeClr val="bg1"/>
                </a:solidFill>
              </a:rPr>
              <a:t>1664</a:t>
            </a:r>
            <a:r>
              <a:rPr lang="zh-CN" altLang="en-US">
                <a:solidFill>
                  <a:schemeClr val="bg1"/>
                </a:solidFill>
              </a:rPr>
              <a:t>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三、2012年12月，1949。破净率接近</a:t>
            </a:r>
            <a:r>
              <a:rPr lang="en-US" altLang="zh-CN">
                <a:solidFill>
                  <a:schemeClr val="bg1"/>
                </a:solidFill>
              </a:rPr>
              <a:t>13%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中国经济在经历了2009 年的“V 型”反转后，大多数经济增长指标在2010年达到了最高点，由于当时很多观点认为经济将要进入新一轮上行周期，企业在2010年大幅扩大了产能进行了大量资本支出，从而使得商品价格大幅上涨，但新一轮周期的幻觉很快消失。到2011年中国经济面对的是通胀上涨、货币政策收紧、经济增长指标全面滑落的不利局面，股市大约从2011年4月开始，一直到 2012年12月，出现了趋势性的下跌。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12.9.28</a:t>
            </a:r>
            <a:r>
              <a:rPr lang="zh-CN" altLang="en-US">
                <a:solidFill>
                  <a:schemeClr val="bg1"/>
                </a:solidFill>
              </a:rPr>
              <a:t>日，在“维稳”十八大的工作指导下，中国人寿、中国平安、中国人保等多家保险巨头三天加仓超过 100亿，汇金公司加仓大型银行。10 月 16 日，证监会将合资券商外资持股比例上限由此前的 1/3 升至 49%。然而直至 11 月 8 日十八大召开市场仍然处于震荡下跌的通道中。11 月 16日，IPO 再度暂停。</a:t>
            </a:r>
            <a:r>
              <a:rPr lang="en-US" altLang="zh-CN">
                <a:solidFill>
                  <a:schemeClr val="bg1"/>
                </a:solidFill>
              </a:rPr>
              <a:t>12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12.4</a:t>
            </a:r>
            <a:r>
              <a:rPr lang="zh-CN" altLang="en-US">
                <a:solidFill>
                  <a:schemeClr val="bg1"/>
                </a:solidFill>
              </a:rPr>
              <a:t>日见到了</a:t>
            </a:r>
            <a:r>
              <a:rPr lang="en-US" altLang="zh-CN">
                <a:solidFill>
                  <a:schemeClr val="bg1"/>
                </a:solidFill>
              </a:rPr>
              <a:t>1949</a:t>
            </a:r>
            <a:r>
              <a:rPr lang="zh-CN" altLang="en-US">
                <a:solidFill>
                  <a:schemeClr val="bg1"/>
                </a:solidFill>
              </a:rPr>
              <a:t>点。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endParaRPr lang="zh-CN" altLang="en-US">
              <a:solidFill>
                <a:schemeClr val="bg1"/>
              </a:solidFill>
            </a:endParaRPr>
          </a:p>
          <a:p>
            <a:pPr algn="l"/>
            <a:endParaRPr lang="en-US" altLang="zh-CN">
              <a:solidFill>
                <a:schemeClr val="bg1"/>
              </a:solidFill>
            </a:endParaRPr>
          </a:p>
          <a:p>
            <a:pPr algn="l"/>
            <a:endParaRPr lang="en-US" altLang="zh-CN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74060" y="186055"/>
            <a:ext cx="36207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回顾</a:t>
            </a:r>
            <a:r>
              <a:rPr lang="en-US" altLang="zh-CN" sz="2800">
                <a:solidFill>
                  <a:schemeClr val="bg1"/>
                </a:solidFill>
              </a:rPr>
              <a:t>A</a:t>
            </a:r>
            <a:r>
              <a:rPr lang="zh-CN" altLang="en-US" sz="2800">
                <a:solidFill>
                  <a:schemeClr val="bg1"/>
                </a:solidFill>
              </a:rPr>
              <a:t>股历史著名大底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1445" y="1028065"/>
            <a:ext cx="1192911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solidFill>
                  <a:schemeClr val="bg1"/>
                </a:solidFill>
              </a:rPr>
              <a:t>四、</a:t>
            </a:r>
            <a:r>
              <a:rPr lang="en-US" altLang="zh-CN">
                <a:solidFill>
                  <a:schemeClr val="bg1"/>
                </a:solidFill>
              </a:rPr>
              <a:t>2016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月，</a:t>
            </a:r>
            <a:r>
              <a:rPr lang="en-US" altLang="zh-CN">
                <a:solidFill>
                  <a:schemeClr val="bg1"/>
                </a:solidFill>
              </a:rPr>
              <a:t>2638</a:t>
            </a:r>
            <a:r>
              <a:rPr lang="zh-CN" altLang="en-US">
                <a:solidFill>
                  <a:schemeClr val="bg1"/>
                </a:solidFill>
              </a:rPr>
              <a:t>（也可以说非世纪大底。因为随后还有</a:t>
            </a:r>
            <a:r>
              <a:rPr lang="en-US" altLang="zh-CN">
                <a:solidFill>
                  <a:schemeClr val="bg1"/>
                </a:solidFill>
              </a:rPr>
              <a:t>2440</a:t>
            </a:r>
            <a:r>
              <a:rPr lang="zh-CN" altLang="en-US">
                <a:solidFill>
                  <a:schemeClr val="bg1"/>
                </a:solidFill>
              </a:rPr>
              <a:t>）。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杠杆牛后遗症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去配资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熔断机制导致</a:t>
            </a:r>
            <a:r>
              <a:rPr lang="en-US" altLang="zh-CN">
                <a:solidFill>
                  <a:schemeClr val="bg1"/>
                </a:solidFill>
              </a:rPr>
              <a:t>5178</a:t>
            </a:r>
            <a:r>
              <a:rPr lang="zh-CN" altLang="en-US">
                <a:solidFill>
                  <a:schemeClr val="bg1"/>
                </a:solidFill>
              </a:rPr>
              <a:t>一路探底</a:t>
            </a:r>
            <a:r>
              <a:rPr lang="en-US" altLang="zh-CN">
                <a:solidFill>
                  <a:schemeClr val="bg1"/>
                </a:solidFill>
              </a:rPr>
              <a:t>2638</a:t>
            </a:r>
            <a:r>
              <a:rPr lang="zh-CN" altLang="en-US">
                <a:solidFill>
                  <a:schemeClr val="bg1"/>
                </a:solidFill>
              </a:rPr>
              <a:t>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去杠杆、分级基金下折、私募清盘潮、融资规模</a:t>
            </a:r>
            <a:r>
              <a:rPr lang="en-US" altLang="zh-CN">
                <a:solidFill>
                  <a:schemeClr val="bg1"/>
                </a:solidFill>
              </a:rPr>
              <a:t>22</a:t>
            </a:r>
            <a:r>
              <a:rPr lang="zh-CN" altLang="en-US">
                <a:solidFill>
                  <a:schemeClr val="bg1"/>
                </a:solidFill>
              </a:rPr>
              <a:t>连降（</a:t>
            </a:r>
            <a:r>
              <a:rPr lang="en-US" altLang="zh-CN">
                <a:solidFill>
                  <a:schemeClr val="bg1"/>
                </a:solidFill>
              </a:rPr>
              <a:t>1.9</a:t>
            </a:r>
            <a:r>
              <a:rPr lang="zh-CN" altLang="en-US">
                <a:solidFill>
                  <a:schemeClr val="bg1"/>
                </a:solidFill>
              </a:rPr>
              <a:t>万亿降低到</a:t>
            </a:r>
            <a:r>
              <a:rPr lang="en-US" altLang="zh-CN">
                <a:solidFill>
                  <a:schemeClr val="bg1"/>
                </a:solidFill>
              </a:rPr>
              <a:t>9000</a:t>
            </a:r>
            <a:r>
              <a:rPr lang="zh-CN" altLang="en-US">
                <a:solidFill>
                  <a:schemeClr val="bg1"/>
                </a:solidFill>
              </a:rPr>
              <a:t>亿）、新基金冰封、保本基金火爆、百元股和白菜价（两市仅有</a:t>
            </a:r>
            <a:r>
              <a:rPr lang="en-US" altLang="zh-CN">
                <a:solidFill>
                  <a:schemeClr val="bg1"/>
                </a:solidFill>
              </a:rPr>
              <a:t>14</a:t>
            </a:r>
            <a:r>
              <a:rPr lang="zh-CN" altLang="en-US">
                <a:solidFill>
                  <a:schemeClr val="bg1"/>
                </a:solidFill>
              </a:rPr>
              <a:t>支百元股。茅台刚过</a:t>
            </a:r>
            <a:r>
              <a:rPr lang="en-US" altLang="zh-CN">
                <a:solidFill>
                  <a:schemeClr val="bg1"/>
                </a:solidFill>
              </a:rPr>
              <a:t>200</a:t>
            </a:r>
            <a:r>
              <a:rPr lang="zh-CN" altLang="en-US">
                <a:solidFill>
                  <a:schemeClr val="bg1"/>
                </a:solidFill>
              </a:rPr>
              <a:t>。）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大股东增持、险资进场（北向、放宽</a:t>
            </a:r>
            <a:r>
              <a:rPr lang="en-US" altLang="zh-CN">
                <a:solidFill>
                  <a:schemeClr val="bg1"/>
                </a:solidFill>
              </a:rPr>
              <a:t>QFII</a:t>
            </a:r>
            <a:r>
              <a:rPr lang="zh-CN" altLang="en-US">
                <a:solidFill>
                  <a:schemeClr val="bg1"/>
                </a:solidFill>
              </a:rPr>
              <a:t>等）、外资进场。</a:t>
            </a:r>
            <a:r>
              <a:rPr lang="en-US" altLang="zh-CN">
                <a:solidFill>
                  <a:schemeClr val="bg1"/>
                </a:solidFill>
              </a:rPr>
              <a:t>26.1.27</a:t>
            </a:r>
            <a:r>
              <a:rPr lang="zh-CN" altLang="en-US">
                <a:solidFill>
                  <a:schemeClr val="bg1"/>
                </a:solidFill>
              </a:rPr>
              <a:t>日见底</a:t>
            </a:r>
            <a:r>
              <a:rPr lang="en-US" altLang="zh-CN">
                <a:solidFill>
                  <a:schemeClr val="bg1"/>
                </a:solidFill>
              </a:rPr>
              <a:t>2638</a:t>
            </a:r>
            <a:r>
              <a:rPr lang="zh-CN" altLang="en-US">
                <a:solidFill>
                  <a:schemeClr val="bg1"/>
                </a:solidFill>
              </a:rPr>
              <a:t>。</a:t>
            </a:r>
            <a:endParaRPr lang="en-US" altLang="zh-CN">
              <a:solidFill>
                <a:schemeClr val="bg1"/>
              </a:solidFill>
            </a:endParaRPr>
          </a:p>
          <a:p>
            <a:pPr algn="l"/>
            <a:endParaRPr lang="en-US" altLang="zh-CN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五、</a:t>
            </a:r>
            <a:r>
              <a:rPr lang="en-US" altLang="zh-CN">
                <a:solidFill>
                  <a:schemeClr val="bg1"/>
                </a:solidFill>
              </a:rPr>
              <a:t>2018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10</a:t>
            </a:r>
            <a:r>
              <a:rPr lang="zh-CN" altLang="en-US">
                <a:solidFill>
                  <a:schemeClr val="bg1"/>
                </a:solidFill>
              </a:rPr>
              <a:t>月。</a:t>
            </a:r>
            <a:r>
              <a:rPr lang="en-US" altLang="zh-CN">
                <a:solidFill>
                  <a:schemeClr val="bg1"/>
                </a:solidFill>
              </a:rPr>
              <a:t>2449</a:t>
            </a:r>
            <a:r>
              <a:rPr lang="zh-CN" altLang="en-US">
                <a:solidFill>
                  <a:schemeClr val="bg1"/>
                </a:solidFill>
              </a:rPr>
              <a:t>。破净率接近</a:t>
            </a:r>
            <a:r>
              <a:rPr lang="en-US" altLang="zh-CN">
                <a:solidFill>
                  <a:schemeClr val="bg1"/>
                </a:solidFill>
              </a:rPr>
              <a:t>9%</a:t>
            </a:r>
            <a:endParaRPr lang="en-US" altLang="zh-CN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继续去杠杆、券商、理财、各种通道、贸易战等综合利空袭击。市场一路下行。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2018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10</a:t>
            </a:r>
            <a:r>
              <a:rPr lang="zh-CN" altLang="en-US">
                <a:solidFill>
                  <a:schemeClr val="bg1"/>
                </a:solidFill>
              </a:rPr>
              <a:t>月纾困资金进场、一行三会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国务院副总理发言。随后</a:t>
            </a:r>
            <a:r>
              <a:rPr lang="en-US" altLang="zh-CN">
                <a:solidFill>
                  <a:schemeClr val="bg1"/>
                </a:solidFill>
              </a:rPr>
              <a:t>18.10.19</a:t>
            </a:r>
            <a:r>
              <a:rPr lang="zh-CN" altLang="en-US">
                <a:solidFill>
                  <a:schemeClr val="bg1"/>
                </a:solidFill>
              </a:rPr>
              <a:t>日见到</a:t>
            </a:r>
            <a:r>
              <a:rPr lang="en-US" altLang="zh-CN">
                <a:solidFill>
                  <a:schemeClr val="bg1"/>
                </a:solidFill>
              </a:rPr>
              <a:t>2449.</a:t>
            </a:r>
            <a:endParaRPr lang="en-US" altLang="zh-CN">
              <a:solidFill>
                <a:schemeClr val="bg1"/>
              </a:solidFill>
            </a:endParaRPr>
          </a:p>
          <a:p>
            <a:pPr algn="l"/>
            <a:endParaRPr lang="en-US" altLang="zh-CN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六、</a:t>
            </a:r>
            <a:r>
              <a:rPr lang="en-US" altLang="zh-CN">
                <a:solidFill>
                  <a:schemeClr val="bg1"/>
                </a:solidFill>
              </a:rPr>
              <a:t>2024</a:t>
            </a:r>
            <a:r>
              <a:rPr lang="zh-CN" altLang="en-US">
                <a:solidFill>
                  <a:schemeClr val="bg1"/>
                </a:solidFill>
              </a:rPr>
              <a:t>年2月。</a:t>
            </a:r>
            <a:r>
              <a:rPr lang="en-US" altLang="zh-CN">
                <a:solidFill>
                  <a:schemeClr val="bg1"/>
                </a:solidFill>
              </a:rPr>
              <a:t>2635</a:t>
            </a:r>
            <a:r>
              <a:rPr lang="zh-CN" altLang="en-US">
                <a:solidFill>
                  <a:schemeClr val="bg1"/>
                </a:solidFill>
              </a:rPr>
              <a:t>。破净率</a:t>
            </a:r>
            <a:r>
              <a:rPr lang="en-US" altLang="zh-CN">
                <a:solidFill>
                  <a:schemeClr val="bg1"/>
                </a:solidFill>
              </a:rPr>
              <a:t>17%</a:t>
            </a:r>
            <a:endParaRPr lang="zh-CN" altLang="en-US">
              <a:solidFill>
                <a:schemeClr val="bg1"/>
              </a:solidFill>
            </a:endParaRPr>
          </a:p>
          <a:p>
            <a:pPr algn="l">
              <a:buClrTx/>
              <a:buSzTx/>
              <a:buNone/>
            </a:pPr>
            <a:r>
              <a:rPr lang="zh-CN" altLang="en-US">
                <a:solidFill>
                  <a:schemeClr val="bg1"/>
                </a:solidFill>
              </a:rPr>
              <a:t>疫情袭击+经济衰退+地缘局势+技术封禁等综合因素。</a:t>
            </a:r>
            <a:endParaRPr lang="zh-CN" altLang="en-US">
              <a:solidFill>
                <a:schemeClr val="bg1"/>
              </a:solidFill>
            </a:endParaRPr>
          </a:p>
          <a:p>
            <a:pPr algn="l">
              <a:buClrTx/>
              <a:buSzTx/>
              <a:buNone/>
            </a:pPr>
            <a:r>
              <a:rPr lang="zh-CN" altLang="en-US">
                <a:solidFill>
                  <a:schemeClr val="bg1"/>
                </a:solidFill>
              </a:rPr>
              <a:t>21年3731下跌到24年见底2635.24年9月国家加杠杆入市。见底2689。</a:t>
            </a:r>
            <a:endParaRPr lang="zh-CN" altLang="en-US">
              <a:solidFill>
                <a:schemeClr val="bg1"/>
              </a:solidFill>
            </a:endParaRPr>
          </a:p>
          <a:p>
            <a:pPr algn="l">
              <a:buClrTx/>
              <a:buSzTx/>
              <a:buNone/>
            </a:pPr>
            <a:endParaRPr lang="en-US" altLang="zh-CN">
              <a:solidFill>
                <a:schemeClr val="bg1"/>
              </a:solidFill>
            </a:endParaRPr>
          </a:p>
          <a:p>
            <a:pPr algn="l">
              <a:buClrTx/>
              <a:buSzTx/>
              <a:buNone/>
            </a:pPr>
            <a:r>
              <a:rPr lang="zh-CN" altLang="en-US">
                <a:solidFill>
                  <a:schemeClr val="bg1"/>
                </a:solidFill>
              </a:rPr>
              <a:t>总结：历史大底破净率</a:t>
            </a:r>
            <a:r>
              <a:rPr lang="en-US" altLang="zh-CN">
                <a:solidFill>
                  <a:schemeClr val="bg1"/>
                </a:solidFill>
              </a:rPr>
              <a:t>17%</a:t>
            </a:r>
            <a:r>
              <a:rPr lang="zh-CN" altLang="en-US">
                <a:solidFill>
                  <a:schemeClr val="bg1"/>
                </a:solidFill>
              </a:rPr>
              <a:t>左右。国家队进场见到历史大底。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十年平台</a:t>
            </a:r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3700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190" y="600710"/>
            <a:ext cx="6610350" cy="43815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36190" y="5250815"/>
            <a:ext cx="55041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三浪规律：空间是一浪的</a:t>
            </a:r>
            <a:r>
              <a:rPr lang="en-US" altLang="zh-CN">
                <a:solidFill>
                  <a:schemeClr val="bg1"/>
                </a:solidFill>
              </a:rPr>
              <a:t>1.618</a:t>
            </a:r>
            <a:r>
              <a:rPr lang="zh-CN" altLang="en-US">
                <a:solidFill>
                  <a:schemeClr val="bg1"/>
                </a:solidFill>
              </a:rPr>
              <a:t>到两倍。</a:t>
            </a:r>
            <a:r>
              <a:rPr lang="en-US" altLang="zh-CN">
                <a:solidFill>
                  <a:schemeClr val="bg1"/>
                </a:solidFill>
              </a:rPr>
              <a:t>4700-5000</a:t>
            </a:r>
            <a:r>
              <a:rPr lang="zh-CN" altLang="en-US">
                <a:solidFill>
                  <a:schemeClr val="bg1"/>
                </a:solidFill>
              </a:rPr>
              <a:t>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旗形等高原理：</a:t>
            </a:r>
            <a:r>
              <a:rPr lang="en-US" altLang="zh-CN">
                <a:solidFill>
                  <a:schemeClr val="bg1"/>
                </a:solidFill>
              </a:rPr>
              <a:t>4000</a:t>
            </a:r>
            <a:r>
              <a:rPr lang="zh-CN" altLang="en-US">
                <a:solidFill>
                  <a:schemeClr val="bg1"/>
                </a:solidFill>
              </a:rPr>
              <a:t>点。收敛三角形</a:t>
            </a:r>
            <a:r>
              <a:rPr lang="en-US" altLang="zh-CN">
                <a:solidFill>
                  <a:schemeClr val="bg1"/>
                </a:solidFill>
              </a:rPr>
              <a:t>4000</a:t>
            </a:r>
            <a:r>
              <a:rPr lang="zh-CN" altLang="en-US">
                <a:solidFill>
                  <a:schemeClr val="bg1"/>
                </a:solidFill>
              </a:rPr>
              <a:t>点。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19</a:t>
            </a:r>
            <a:r>
              <a:rPr lang="zh-CN" altLang="en-US">
                <a:solidFill>
                  <a:schemeClr val="bg1"/>
                </a:solidFill>
              </a:rPr>
              <a:t>年大于等高（</a:t>
            </a:r>
            <a:r>
              <a:rPr lang="en-US" altLang="zh-CN">
                <a:solidFill>
                  <a:schemeClr val="bg1"/>
                </a:solidFill>
              </a:rPr>
              <a:t>1100-800</a:t>
            </a:r>
            <a:r>
              <a:rPr lang="zh-CN" altLang="en-US">
                <a:solidFill>
                  <a:schemeClr val="bg1"/>
                </a:solidFill>
              </a:rPr>
              <a:t>）</a:t>
            </a:r>
            <a:r>
              <a:rPr lang="en-US" altLang="zh-CN">
                <a:solidFill>
                  <a:schemeClr val="bg1"/>
                </a:solidFill>
              </a:rPr>
              <a:t>/800+1=1.375</a:t>
            </a:r>
            <a:r>
              <a:rPr lang="zh-CN" altLang="en-US">
                <a:solidFill>
                  <a:schemeClr val="bg1"/>
                </a:solidFill>
              </a:rPr>
              <a:t>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按照</a:t>
            </a:r>
            <a:r>
              <a:rPr lang="en-US" altLang="zh-CN">
                <a:solidFill>
                  <a:schemeClr val="bg1"/>
                </a:solidFill>
              </a:rPr>
              <a:t>19</a:t>
            </a:r>
            <a:r>
              <a:rPr lang="zh-CN" altLang="en-US">
                <a:solidFill>
                  <a:schemeClr val="bg1"/>
                </a:solidFill>
              </a:rPr>
              <a:t>年旗形折算：</a:t>
            </a:r>
            <a:r>
              <a:rPr lang="en-US" altLang="zh-CN">
                <a:solidFill>
                  <a:schemeClr val="bg1"/>
                </a:solidFill>
              </a:rPr>
              <a:t>4100</a:t>
            </a:r>
            <a:r>
              <a:rPr lang="zh-CN" altLang="en-US">
                <a:solidFill>
                  <a:schemeClr val="bg1"/>
                </a:solidFill>
              </a:rPr>
              <a:t>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9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Y2JhMTIyZDI5NGVlNmFlNjg0ZDFiZTEwMTk1NTA4YzcifQ=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7279</Words>
  <Application>WPS 演示</Application>
  <PresentationFormat>宽屏</PresentationFormat>
  <Paragraphs>277</Paragraphs>
  <Slides>39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3" baseType="lpstr">
      <vt:lpstr>Arial</vt:lpstr>
      <vt:lpstr>宋体</vt:lpstr>
      <vt:lpstr>Wingdings</vt:lpstr>
      <vt:lpstr>微软雅黑</vt:lpstr>
      <vt:lpstr>Wingdings</vt:lpstr>
      <vt:lpstr>思源黑体 CN Bold</vt:lpstr>
      <vt:lpstr>黑体</vt:lpstr>
      <vt:lpstr>思源黑体 Medium</vt:lpstr>
      <vt:lpstr>思源黑体 CN Normal</vt:lpstr>
      <vt:lpstr>思源黑体 CN Medium</vt:lpstr>
      <vt:lpstr>思源黑体 CN Light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284</cp:revision>
  <dcterms:created xsi:type="dcterms:W3CDTF">2022-12-31T05:43:00Z</dcterms:created>
  <dcterms:modified xsi:type="dcterms:W3CDTF">2025-10-17T08:19:25Z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89B7A6AACA724488BFD11EBF50377424_13</vt:lpwstr>
  </property>
</Properties>
</file>