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83" r:id="rId3"/>
    <p:sldId id="332" r:id="rId4"/>
    <p:sldId id="321" r:id="rId5"/>
    <p:sldId id="322" r:id="rId6"/>
    <p:sldId id="333" r:id="rId7"/>
    <p:sldId id="334" r:id="rId8"/>
    <p:sldId id="336" r:id="rId9"/>
    <p:sldId id="335" r:id="rId10"/>
    <p:sldId id="347" r:id="rId11"/>
    <p:sldId id="337" r:id="rId12"/>
    <p:sldId id="338" r:id="rId13"/>
    <p:sldId id="351" r:id="rId14"/>
    <p:sldId id="340" r:id="rId15"/>
    <p:sldId id="341" r:id="rId16"/>
    <p:sldId id="343" r:id="rId17"/>
    <p:sldId id="348" r:id="rId18"/>
    <p:sldId id="339" r:id="rId19"/>
    <p:sldId id="344" r:id="rId20"/>
    <p:sldId id="345" r:id="rId21"/>
    <p:sldId id="350" r:id="rId22"/>
    <p:sldId id="352" r:id="rId23"/>
    <p:sldId id="346" r:id="rId24"/>
    <p:sldId id="359" r:id="rId25"/>
    <p:sldId id="349" r:id="rId26"/>
    <p:sldId id="353" r:id="rId27"/>
    <p:sldId id="355" r:id="rId28"/>
    <p:sldId id="356" r:id="rId29"/>
    <p:sldId id="354" r:id="rId30"/>
    <p:sldId id="360" r:id="rId31"/>
    <p:sldId id="358" r:id="rId32"/>
    <p:sldId id="357" r:id="rId33"/>
    <p:sldId id="327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107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19.png"/><Relationship Id="rId2" Type="http://schemas.openxmlformats.org/officeDocument/2006/relationships/tags" Target="../tags/tag6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Relationship Id="rId3" Type="http://schemas.openxmlformats.org/officeDocument/2006/relationships/image" Target="../media/image22.png"/><Relationship Id="rId2" Type="http://schemas.openxmlformats.org/officeDocument/2006/relationships/tags" Target="../tags/tag65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8.xml"/><Relationship Id="rId4" Type="http://schemas.openxmlformats.org/officeDocument/2006/relationships/image" Target="../media/image24.png"/><Relationship Id="rId3" Type="http://schemas.openxmlformats.org/officeDocument/2006/relationships/tags" Target="../tags/tag67.xml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69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2.png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0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8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41.png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86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tags" Target="../tags/tag88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1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tags" Target="../tags/tag90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7.xml"/><Relationship Id="rId5" Type="http://schemas.openxmlformats.org/officeDocument/2006/relationships/image" Target="../media/image53.png"/><Relationship Id="rId4" Type="http://schemas.openxmlformats.org/officeDocument/2006/relationships/tags" Target="../tags/tag96.xml"/><Relationship Id="rId3" Type="http://schemas.openxmlformats.org/officeDocument/2006/relationships/image" Target="../media/image52.png"/><Relationship Id="rId2" Type="http://schemas.openxmlformats.org/officeDocument/2006/relationships/tags" Target="../tags/tag95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tags" Target="../tags/tag98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1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tags" Target="../tags/tag100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1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3.xml"/><Relationship Id="rId3" Type="http://schemas.openxmlformats.org/officeDocument/2006/relationships/image" Target="../media/image59.png"/><Relationship Id="rId2" Type="http://schemas.openxmlformats.org/officeDocument/2006/relationships/tags" Target="../tags/tag102.xml"/><Relationship Id="rId1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5.xml"/><Relationship Id="rId3" Type="http://schemas.openxmlformats.org/officeDocument/2006/relationships/image" Target="../media/image60.png"/><Relationship Id="rId2" Type="http://schemas.openxmlformats.org/officeDocument/2006/relationships/tags" Target="../tags/tag104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6.xml"/><Relationship Id="rId2" Type="http://schemas.openxmlformats.org/officeDocument/2006/relationships/image" Target="../media/image61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7.png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18.png"/><Relationship Id="rId2" Type="http://schemas.openxmlformats.org/officeDocument/2006/relationships/tags" Target="../tags/tag56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绩优模型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潜龙出水思维导图</a:t>
            </a:r>
            <a:r>
              <a:rPr lang="en-US" altLang="zh-CN" sz="2800">
                <a:solidFill>
                  <a:schemeClr val="bg1"/>
                </a:solidFill>
              </a:rPr>
              <a:t>——</a:t>
            </a:r>
            <a:r>
              <a:rPr lang="zh-CN" altLang="en-US" sz="2800">
                <a:solidFill>
                  <a:schemeClr val="bg1"/>
                </a:solidFill>
              </a:rPr>
              <a:t>选股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买卖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861695"/>
            <a:ext cx="8297545" cy="5507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盘中选股模型</a:t>
            </a:r>
            <a:r>
              <a:rPr lang="en-US" altLang="zh-CN" sz="2800">
                <a:solidFill>
                  <a:schemeClr val="bg1"/>
                </a:solidFill>
              </a:rPr>
              <a:t>-</a:t>
            </a:r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15030" y="5835650"/>
            <a:ext cx="5155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sym typeface="+mn-ea"/>
              </a:rPr>
              <a:t>配合潜龙出水寻找底部启动，业绩增长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三季度累计增长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次以上，业绩稳定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796925"/>
            <a:ext cx="8220075" cy="5038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065" y="3444875"/>
            <a:ext cx="4671695" cy="22891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稳增长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35" y="908685"/>
            <a:ext cx="10456545" cy="49955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9420" y="6057900"/>
            <a:ext cx="7915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炒作业绩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炒作未来</a:t>
            </a:r>
            <a:r>
              <a:rPr lang="en-US" altLang="zh-CN">
                <a:solidFill>
                  <a:schemeClr val="bg1"/>
                </a:solidFill>
              </a:rPr>
              <a:t>  </a:t>
            </a:r>
            <a:r>
              <a:rPr lang="zh-CN" altLang="en-US">
                <a:solidFill>
                  <a:schemeClr val="bg1"/>
                </a:solidFill>
              </a:rPr>
              <a:t>业绩提升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带来相对估值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偏低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叠加控盘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趋势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机会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70" y="766445"/>
            <a:ext cx="9736455" cy="479806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870" y="575119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目前二季度公布不完全，不过可以选股。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425" y="3753485"/>
            <a:ext cx="3724275" cy="24828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业绩超预期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22905" y="6021705"/>
            <a:ext cx="665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业绩超预期，已经完全公布完的业绩是一季度数据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部分二季度数据已经公布，中报接近尾声。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65" y="756285"/>
            <a:ext cx="10390505" cy="5088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681605"/>
            <a:ext cx="5442585" cy="316293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014470" y="4476750"/>
            <a:ext cx="1095375" cy="1352550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252855" y="5019675"/>
            <a:ext cx="2150110" cy="645160"/>
          </a:xfrm>
          <a:prstGeom prst="rect">
            <a:avLst/>
          </a:prstGeom>
          <a:solidFill>
            <a:srgbClr val="FF0000">
              <a:alpha val="15000"/>
            </a:srgbClr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一季度增速超预期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二季度增速超预期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solidFill>
                  <a:schemeClr val="bg1"/>
                </a:solidFill>
              </a:rPr>
              <a:t>8</a:t>
            </a:r>
            <a:r>
              <a:rPr lang="zh-CN" altLang="en-US" sz="2800">
                <a:solidFill>
                  <a:schemeClr val="bg1"/>
                </a:solidFill>
              </a:rPr>
              <a:t>月大策略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85" y="1608455"/>
            <a:ext cx="5527675" cy="3855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649605"/>
            <a:ext cx="6210300" cy="3380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" y="3629660"/>
            <a:ext cx="6210300" cy="29527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</a:t>
            </a:r>
            <a:r>
              <a:rPr lang="en-US" alt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热点炒作</a:t>
            </a:r>
            <a:endParaRPr lang="zh-CN" altLang="en-US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0375" y="5932170"/>
            <a:ext cx="8730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选择炒作风口双紫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资金靠前的十大主题，或涨停棱镜核心高潮主题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潜龙出水一键选择战法组合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选股结果，结合买卖点模型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862965"/>
            <a:ext cx="7271385" cy="5069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1714500"/>
            <a:ext cx="6073775" cy="3429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炒作风口双紫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83005" y="5937250"/>
            <a:ext cx="10130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最近炒作</a:t>
            </a:r>
            <a:r>
              <a:rPr lang="en-US" altLang="zh-CN">
                <a:solidFill>
                  <a:schemeClr val="bg1"/>
                </a:solidFill>
              </a:rPr>
              <a:t>=</a:t>
            </a:r>
            <a:r>
              <a:rPr lang="zh-CN" altLang="en-US">
                <a:solidFill>
                  <a:schemeClr val="bg1"/>
                </a:solidFill>
              </a:rPr>
              <a:t>出现星星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次以上，行业、产业的消息面刺激且得到资金认可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风口双紫：短期强势主题，必经之路，风口</a:t>
            </a:r>
            <a:r>
              <a:rPr lang="en-US" altLang="zh-CN">
                <a:solidFill>
                  <a:schemeClr val="bg1"/>
                </a:solidFill>
              </a:rPr>
              <a:t>K</a:t>
            </a:r>
            <a:r>
              <a:rPr lang="zh-CN" altLang="en-US">
                <a:solidFill>
                  <a:schemeClr val="bg1"/>
                </a:solidFill>
              </a:rPr>
              <a:t>线紫色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多空博弈紫色，说明短期龙头炒作趋势加速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796925"/>
            <a:ext cx="10622915" cy="48450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506595" y="788035"/>
            <a:ext cx="711517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高低切换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潜龙出水正当时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陈俊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国产芯片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" y="869950"/>
            <a:ext cx="10384155" cy="49149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2900680"/>
            <a:ext cx="4795520" cy="27870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855" y="2790825"/>
            <a:ext cx="4831080" cy="218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人工智能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874395"/>
            <a:ext cx="10290810" cy="51136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" y="3249295"/>
            <a:ext cx="4712970" cy="2738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860" y="4007485"/>
            <a:ext cx="4763135" cy="198056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970" y="3255645"/>
            <a:ext cx="5514975" cy="5524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970" y="1466850"/>
            <a:ext cx="5534025" cy="9715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92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机器人、智能驾驶、液冷服务器</a:t>
            </a:r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55" y="828040"/>
            <a:ext cx="10490835" cy="508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9825" y="127635"/>
            <a:ext cx="792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</a:rPr>
              <a:t>潜龙出水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sz="2800">
                <a:solidFill>
                  <a:schemeClr val="bg1"/>
                </a:solidFill>
              </a:rPr>
              <a:t>数字货币、华为鸿蒙、机器人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0325" y="6085840"/>
            <a:ext cx="10130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十日主力爆量</a:t>
            </a:r>
            <a:r>
              <a:rPr lang="en-US" altLang="zh-CN" sz="2000">
                <a:solidFill>
                  <a:schemeClr val="bg1"/>
                </a:solidFill>
              </a:rPr>
              <a:t>+10&lt;</a:t>
            </a:r>
            <a:r>
              <a:rPr lang="zh-CN" altLang="en-US" sz="2000">
                <a:solidFill>
                  <a:schemeClr val="bg1"/>
                </a:solidFill>
              </a:rPr>
              <a:t>控盘递增</a:t>
            </a:r>
            <a:r>
              <a:rPr lang="en-US" altLang="zh-CN" sz="2000">
                <a:solidFill>
                  <a:schemeClr val="bg1"/>
                </a:solidFill>
              </a:rPr>
              <a:t>&lt;80+K</a:t>
            </a:r>
            <a:r>
              <a:rPr lang="zh-CN" altLang="en-US" sz="2000">
                <a:solidFill>
                  <a:schemeClr val="bg1"/>
                </a:solidFill>
              </a:rPr>
              <a:t>线突破牛线</a:t>
            </a:r>
            <a:r>
              <a:rPr lang="en-US" altLang="zh-CN" sz="2000">
                <a:solidFill>
                  <a:schemeClr val="bg1"/>
                </a:solidFill>
              </a:rPr>
              <a:t>1-13</a:t>
            </a:r>
            <a:r>
              <a:rPr lang="zh-CN" altLang="en-US" sz="2000">
                <a:solidFill>
                  <a:schemeClr val="bg1"/>
                </a:solidFill>
              </a:rPr>
              <a:t>天内</a:t>
            </a:r>
            <a:r>
              <a:rPr lang="en-US" altLang="zh-CN" sz="2000">
                <a:solidFill>
                  <a:schemeClr val="bg1"/>
                </a:solidFill>
              </a:rPr>
              <a:t>+</a:t>
            </a:r>
            <a:r>
              <a:rPr lang="zh-CN" altLang="en-US" sz="2000">
                <a:solidFill>
                  <a:schemeClr val="bg1"/>
                </a:solidFill>
              </a:rPr>
              <a:t>熊线上移（大单占比</a:t>
            </a:r>
            <a:r>
              <a:rPr lang="en-US" altLang="zh-CN" sz="2000">
                <a:solidFill>
                  <a:schemeClr val="bg1"/>
                </a:solidFill>
              </a:rPr>
              <a:t>&gt;3%</a:t>
            </a:r>
            <a:r>
              <a:rPr lang="zh-CN" altLang="en-US" sz="2000">
                <a:solidFill>
                  <a:schemeClr val="bg1"/>
                </a:solidFill>
              </a:rPr>
              <a:t>）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" y="969645"/>
            <a:ext cx="10233660" cy="47955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25" y="3009900"/>
            <a:ext cx="4152900" cy="41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3823970"/>
            <a:ext cx="5676900" cy="79057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1814195" y="2009775"/>
            <a:ext cx="2114550" cy="1266825"/>
          </a:xfrm>
          <a:prstGeom prst="roundRect">
            <a:avLst/>
          </a:prstGeom>
          <a:solidFill>
            <a:schemeClr val="accent1">
              <a:alpha val="5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4969510"/>
            <a:ext cx="5600700" cy="762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20" y="4930775"/>
            <a:ext cx="5591175" cy="10572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强势龙头的潜龙时刻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1075055"/>
            <a:ext cx="7180580" cy="4936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60" y="905510"/>
            <a:ext cx="4531995" cy="277876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425" y="3870960"/>
            <a:ext cx="4532630" cy="252539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强势龙头的潜龙时刻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805180"/>
            <a:ext cx="10149840" cy="533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2157095"/>
            <a:ext cx="3429000" cy="3514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5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360" y="3064510"/>
            <a:ext cx="87172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定心投资，福利赠送</a:t>
            </a:r>
            <a:endParaRPr lang="zh-CN" sz="7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中长期资金入市指导意见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58520"/>
            <a:ext cx="11553190" cy="4561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86225" y="3900805"/>
            <a:ext cx="4017010" cy="26816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2160" y="127635"/>
            <a:ext cx="806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</a:rPr>
              <a:t>过去的定投策略</a:t>
            </a:r>
            <a:r>
              <a:rPr lang="en-US" altLang="zh-CN" sz="2400">
                <a:solidFill>
                  <a:schemeClr val="bg1"/>
                </a:solidFill>
              </a:rPr>
              <a:t>+</a:t>
            </a:r>
            <a:r>
              <a:rPr lang="zh-CN" sz="2400">
                <a:solidFill>
                  <a:schemeClr val="bg1"/>
                </a:solidFill>
              </a:rPr>
              <a:t>择时，</a:t>
            </a:r>
            <a:r>
              <a:rPr lang="en-US" altLang="zh-CN" sz="2400">
                <a:solidFill>
                  <a:schemeClr val="bg1"/>
                </a:solidFill>
              </a:rPr>
              <a:t> </a:t>
            </a:r>
            <a:r>
              <a:rPr lang="zh-CN" altLang="en-US" sz="2400">
                <a:solidFill>
                  <a:schemeClr val="bg1"/>
                </a:solidFill>
              </a:rPr>
              <a:t>跑赢大部分中线，坚持配置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305560"/>
            <a:ext cx="6148705" cy="4057015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3975" y="1730375"/>
            <a:ext cx="6772275" cy="169862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975" y="4273550"/>
            <a:ext cx="6624955" cy="2078355"/>
          </a:xfrm>
          <a:prstGeom prst="rect">
            <a:avLst/>
          </a:prstGeom>
          <a:ln w="25400">
            <a:solidFill>
              <a:srgbClr val="FF0000">
                <a:alpha val="99000"/>
              </a:srgbClr>
            </a:solidFill>
          </a:ln>
        </p:spPr>
      </p:pic>
      <p:sp>
        <p:nvSpPr>
          <p:cNvPr id="12" name="圆角矩形 11"/>
          <p:cNvSpPr/>
          <p:nvPr/>
        </p:nvSpPr>
        <p:spPr>
          <a:xfrm>
            <a:off x="5174615" y="3619500"/>
            <a:ext cx="1866900" cy="508000"/>
          </a:xfrm>
          <a:prstGeom prst="roundRect">
            <a:avLst/>
          </a:prstGeom>
          <a:solidFill>
            <a:schemeClr val="accent6">
              <a:alpha val="2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319010" y="3667125"/>
            <a:ext cx="2073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第一次定投策略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03060" y="1041400"/>
            <a:ext cx="2073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第一次减仓离场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34625" y="2783840"/>
            <a:ext cx="1752600" cy="645160"/>
          </a:xfrm>
          <a:prstGeom prst="rect">
            <a:avLst/>
          </a:prstGeom>
          <a:solidFill>
            <a:schemeClr val="accent6">
              <a:alpha val="28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第三次</a:t>
            </a:r>
            <a:endParaRPr lang="zh-CN" altLang="en-US"/>
          </a:p>
          <a:p>
            <a:r>
              <a:rPr lang="zh-CN" altLang="en-US"/>
              <a:t>策略配置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99085" y="5685155"/>
            <a:ext cx="504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bg1"/>
                </a:solidFill>
              </a:rPr>
              <a:t>传统技术择时定投，讲究天时地利人和</a:t>
            </a:r>
            <a:endParaRPr lang="zh-CN" altLang="en-US" sz="2000">
              <a:solidFill>
                <a:schemeClr val="bg1"/>
              </a:solidFill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</a:rPr>
              <a:t>强势行情，没有技术买点，如何配置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00185" y="5746750"/>
            <a:ext cx="2721610" cy="645160"/>
          </a:xfrm>
          <a:prstGeom prst="rect">
            <a:avLst/>
          </a:prstGeom>
          <a:solidFill>
            <a:schemeClr val="accent6">
              <a:alpha val="28000"/>
            </a:schemeClr>
          </a:solidFill>
        </p:spPr>
        <p:txBody>
          <a:bodyPr wrap="square" rtlCol="0">
            <a:spAutoFit/>
          </a:bodyPr>
          <a:p>
            <a:r>
              <a:rPr lang="zh-CN" altLang="en-US"/>
              <a:t>各指数捕捞季节</a:t>
            </a:r>
            <a:endParaRPr lang="zh-CN" altLang="en-US"/>
          </a:p>
          <a:p>
            <a:r>
              <a:rPr lang="zh-CN" altLang="en-US"/>
              <a:t>月线死叉末端策略布局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42160" y="127635"/>
            <a:ext cx="806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chemeClr val="bg1"/>
                </a:solidFill>
              </a:rPr>
              <a:t>基金申购，赎回，管理费以及基金风险分类科普</a:t>
            </a:r>
            <a:endParaRPr lang="zh-CN" sz="24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974090"/>
            <a:ext cx="4030980" cy="48787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765" y="1468755"/>
            <a:ext cx="7399020" cy="438404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161030" y="3653155"/>
            <a:ext cx="1103630" cy="1151890"/>
          </a:xfrm>
          <a:prstGeom prst="roundRect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653155" y="977900"/>
            <a:ext cx="611505" cy="1322705"/>
          </a:xfrm>
          <a:prstGeom prst="roundRect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187575" y="4805045"/>
            <a:ext cx="911225" cy="1151890"/>
          </a:xfrm>
          <a:prstGeom prst="roundRect">
            <a:avLst/>
          </a:prstGeom>
          <a:solidFill>
            <a:srgbClr val="FF0000">
              <a:alpha val="1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860675" y="2384425"/>
            <a:ext cx="1403350" cy="1160780"/>
          </a:xfrm>
          <a:prstGeom prst="roundRect">
            <a:avLst/>
          </a:prstGeom>
          <a:solidFill>
            <a:srgbClr val="00B050">
              <a:alpha val="23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牛股的四个阶段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不同阶段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操作模型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绩优模型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/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潜龙出水</a:t>
              </a:r>
              <a:r>
                <a:rPr lang="en-US" altLang="zh-CN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+</a:t>
              </a:r>
              <a:r>
                <a:rPr lang="zh-CN" altLang="en-US" sz="2800">
                  <a:solidFill>
                    <a:schemeClr val="bg2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热点炒作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活动优惠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00325" y="127635"/>
            <a:ext cx="716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</a:rPr>
              <a:t>活动优惠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136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牛股的四个阶段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6325" y="1358265"/>
            <a:ext cx="4193540" cy="43999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吸筹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低位涨停快，阴阳交错慢。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洗盘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急跌洗浮筹，缩量守支撑。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拉升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放量突破加速，主升浪开启。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出货</a:t>
            </a:r>
            <a:r>
              <a:rPr lang="en-US" altLang="zh-CN" sz="2400" b="0" i="0">
                <a:solidFill>
                  <a:schemeClr val="bg1"/>
                </a:solidFill>
                <a:latin typeface="PingFang SC"/>
                <a:ea typeface="PingFang SC"/>
              </a:rPr>
              <a:t>​​</a:t>
            </a: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：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  <a:p>
            <a:pPr marL="38100" indent="0" algn="l"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zh-CN" altLang="en-US" sz="2400" b="0" i="0">
                <a:solidFill>
                  <a:schemeClr val="bg1"/>
                </a:solidFill>
                <a:latin typeface="PingFang SC"/>
                <a:ea typeface="PingFang SC"/>
              </a:rPr>
              <a:t>高位放量滞涨，诱多后转跌。</a:t>
            </a:r>
            <a:endParaRPr lang="zh-CN" altLang="en-US" sz="2400" b="0" i="0">
              <a:solidFill>
                <a:schemeClr val="bg1"/>
              </a:solidFill>
              <a:latin typeface="PingFang SC"/>
              <a:ea typeface="PingFang SC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42060"/>
            <a:ext cx="6339840" cy="43732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110990" y="164465"/>
            <a:ext cx="3970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牛股的四个阶段</a:t>
            </a:r>
            <a:endParaRPr lang="zh-CN" altLang="en-US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48715" y="637540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K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正常的震荡状态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牛线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股价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熊线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85" y="3334385"/>
            <a:ext cx="4166235" cy="2853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85" y="637540"/>
            <a:ext cx="4165600" cy="2472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35" y="3189605"/>
            <a:ext cx="5670550" cy="29978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不同阶段操作模型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762635"/>
            <a:ext cx="11236325" cy="5714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76370" y="73660"/>
            <a:ext cx="369062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穿越牛熊三步骤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39115" y="2183130"/>
            <a:ext cx="2008505" cy="4027805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631440" y="2615565"/>
            <a:ext cx="1859280" cy="36703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574665" y="1125855"/>
            <a:ext cx="4382770" cy="535178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8785" y="984250"/>
            <a:ext cx="6463030" cy="96520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大盘环境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大部分时间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处于灰，红，黄色区域。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陪跑必学技能：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《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天牛熊线分析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》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《复盘表格仓位分析图》《</a:t>
            </a:r>
            <a:r>
              <a:rPr lang="zh-CN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大盘风向操作闭环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》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5965" y="4467860"/>
            <a:ext cx="16148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S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点灰色区域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22245" y="4467860"/>
            <a:ext cx="15398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点红色区域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陈俊丨执业编号: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36390" y="73660"/>
            <a:ext cx="391795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200" b="1" spc="4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中短线配置双模型</a:t>
            </a:r>
            <a:endParaRPr lang="zh-CN" altLang="en-US" sz="3200" b="1" spc="4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25920" y="4467860"/>
            <a:ext cx="15538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点黄色区域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1075055"/>
            <a:ext cx="11372215" cy="550735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27075" y="2821305"/>
            <a:ext cx="1301750" cy="366014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846320" y="2602865"/>
            <a:ext cx="1249680" cy="3878580"/>
          </a:xfrm>
          <a:prstGeom prst="rect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88210" y="2139950"/>
            <a:ext cx="1694815" cy="434149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02680" y="2070100"/>
            <a:ext cx="1543050" cy="4411345"/>
          </a:xfrm>
          <a:prstGeom prst="rect">
            <a:avLst/>
          </a:prstGeom>
          <a:solidFill>
            <a:schemeClr val="accent4">
              <a:lumMod val="60000"/>
              <a:lumOff val="40000"/>
              <a:alpha val="42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901940" y="1075055"/>
            <a:ext cx="2348865" cy="5337175"/>
          </a:xfrm>
          <a:prstGeom prst="rect">
            <a:avLst/>
          </a:prstGeom>
          <a:solidFill>
            <a:schemeClr val="accent6">
              <a:lumMod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11455" y="871220"/>
            <a:ext cx="551434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大盘环境的几种规律：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中线启动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下跌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</a:rPr>
              <a:t>——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短线启动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下跌，下跌，下跌</a:t>
            </a: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中线启动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上涨，上涨，上涨</a:t>
            </a:r>
            <a:endParaRPr lang="zh-CN" altLang="en-US" sz="18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7075" y="470408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73930" y="455993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趋势双紫为主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潜龙出水为辅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1584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68085" y="4120515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趋势双紫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</a:rPr>
              <a:t>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46440" y="3663950"/>
            <a:ext cx="1461770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潜龙出水</a:t>
            </a:r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为主</a:t>
            </a:r>
            <a:endParaRPr lang="zh-CN" altLang="en-US" sz="160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r>
              <a:rPr lang="zh-CN" altLang="en-US" sz="1600"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绩优模型为辅</a:t>
            </a:r>
            <a:endParaRPr lang="zh-CN" altLang="en-US" sz="16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13&quot;:[20481778,4364950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544.7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544.7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13&quot;:[20481778,4364950],&quot;65&quot;:[20205176]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3247</Words>
  <Application>WPS 演示</Application>
  <PresentationFormat>宽屏</PresentationFormat>
  <Paragraphs>237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</vt:lpstr>
      <vt:lpstr>PingFang SC</vt:lpstr>
      <vt:lpstr>Arial Unicode MS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Cj</cp:lastModifiedBy>
  <cp:revision>310</cp:revision>
  <dcterms:created xsi:type="dcterms:W3CDTF">2022-12-31T05:43:00Z</dcterms:created>
  <dcterms:modified xsi:type="dcterms:W3CDTF">2025-08-22T09:03:46Z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89B7A6AACA724488BFD11EBF50377424_13</vt:lpwstr>
  </property>
</Properties>
</file>