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83" r:id="rId3"/>
    <p:sldId id="332" r:id="rId4"/>
    <p:sldId id="321" r:id="rId5"/>
    <p:sldId id="322" r:id="rId6"/>
    <p:sldId id="333" r:id="rId7"/>
    <p:sldId id="334" r:id="rId8"/>
    <p:sldId id="336" r:id="rId9"/>
    <p:sldId id="335" r:id="rId10"/>
    <p:sldId id="347" r:id="rId11"/>
    <p:sldId id="337" r:id="rId12"/>
    <p:sldId id="338" r:id="rId13"/>
    <p:sldId id="351" r:id="rId14"/>
    <p:sldId id="340" r:id="rId15"/>
    <p:sldId id="341" r:id="rId16"/>
    <p:sldId id="343" r:id="rId17"/>
    <p:sldId id="348" r:id="rId18"/>
    <p:sldId id="339" r:id="rId19"/>
    <p:sldId id="344" r:id="rId20"/>
    <p:sldId id="345" r:id="rId21"/>
    <p:sldId id="350" r:id="rId22"/>
    <p:sldId id="352" r:id="rId23"/>
    <p:sldId id="346" r:id="rId24"/>
    <p:sldId id="349" r:id="rId25"/>
    <p:sldId id="353" r:id="rId26"/>
    <p:sldId id="355" r:id="rId27"/>
    <p:sldId id="356" r:id="rId28"/>
    <p:sldId id="354" r:id="rId29"/>
    <p:sldId id="358" r:id="rId30"/>
    <p:sldId id="357" r:id="rId31"/>
    <p:sldId id="327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03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19.png"/><Relationship Id="rId2" Type="http://schemas.openxmlformats.org/officeDocument/2006/relationships/tags" Target="../tags/tag61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1.png"/><Relationship Id="rId3" Type="http://schemas.openxmlformats.org/officeDocument/2006/relationships/tags" Target="../tags/tag63.xml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22.png"/><Relationship Id="rId2" Type="http://schemas.openxmlformats.org/officeDocument/2006/relationships/tags" Target="../tags/tag65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69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29.png"/><Relationship Id="rId1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0.png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image" Target="../media/image31.png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86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9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88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5.xml"/><Relationship Id="rId5" Type="http://schemas.openxmlformats.org/officeDocument/2006/relationships/image" Target="../media/image43.png"/><Relationship Id="rId4" Type="http://schemas.openxmlformats.org/officeDocument/2006/relationships/tags" Target="../tags/tag94.xml"/><Relationship Id="rId3" Type="http://schemas.openxmlformats.org/officeDocument/2006/relationships/image" Target="../media/image42.png"/><Relationship Id="rId2" Type="http://schemas.openxmlformats.org/officeDocument/2006/relationships/tags" Target="../tags/tag93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96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image" Target="../media/image47.png"/><Relationship Id="rId2" Type="http://schemas.openxmlformats.org/officeDocument/2006/relationships/tags" Target="../tags/tag98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1.xml"/><Relationship Id="rId3" Type="http://schemas.openxmlformats.org/officeDocument/2006/relationships/image" Target="../media/image48.png"/><Relationship Id="rId2" Type="http://schemas.openxmlformats.org/officeDocument/2006/relationships/tags" Target="../tags/tag100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2.xml"/><Relationship Id="rId2" Type="http://schemas.openxmlformats.org/officeDocument/2006/relationships/image" Target="../media/image4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13.png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4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7.png"/><Relationship Id="rId2" Type="http://schemas.openxmlformats.org/officeDocument/2006/relationships/tags" Target="../tags/tag5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8.png"/><Relationship Id="rId2" Type="http://schemas.openxmlformats.org/officeDocument/2006/relationships/tags" Target="../tags/tag56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r>
              <a:rPr lang="en-US" alt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绩优模型</a:t>
            </a:r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潜龙出水思维导图</a:t>
            </a:r>
            <a:r>
              <a:rPr lang="en-US" altLang="zh-CN" sz="2800">
                <a:solidFill>
                  <a:schemeClr val="bg1"/>
                </a:solidFill>
              </a:rPr>
              <a:t>——</a:t>
            </a:r>
            <a:r>
              <a:rPr lang="zh-CN" altLang="en-US" sz="2800">
                <a:solidFill>
                  <a:schemeClr val="bg1"/>
                </a:solidFill>
              </a:rPr>
              <a:t>选股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买卖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861695"/>
            <a:ext cx="8297545" cy="5507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5" y="791210"/>
            <a:ext cx="10274935" cy="490347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690" y="3376930"/>
            <a:ext cx="4671695" cy="22891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盘中选股模型</a:t>
            </a:r>
            <a:r>
              <a:rPr lang="en-US" altLang="zh-CN" sz="2800">
                <a:solidFill>
                  <a:schemeClr val="bg1"/>
                </a:solidFill>
              </a:rPr>
              <a:t>-</a:t>
            </a:r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稳增长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15030" y="5835650"/>
            <a:ext cx="5155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配合潜龙出水寻找底部启动，业绩增长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三季度累计增长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次以上，业绩稳定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稳增长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" y="786130"/>
            <a:ext cx="10448925" cy="5442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870" y="5751195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8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日后，中报公布完毕，切换增速超预期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二季度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" y="745490"/>
            <a:ext cx="10591800" cy="500570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220085"/>
            <a:ext cx="3724275" cy="24828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31845" y="5844540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业绩超预期，已经完全公布完的业绩是一季度数据，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日之后，中报公布完毕，切换增速超预期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二季度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718820"/>
            <a:ext cx="10242550" cy="4963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2959735"/>
            <a:ext cx="3988435" cy="23818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bg1"/>
                </a:solidFill>
              </a:rPr>
              <a:t>8</a:t>
            </a:r>
            <a:r>
              <a:rPr lang="zh-CN" altLang="en-US" sz="2800">
                <a:solidFill>
                  <a:schemeClr val="bg1"/>
                </a:solidFill>
              </a:rPr>
              <a:t>月大策略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" y="1551305"/>
            <a:ext cx="5793740" cy="3023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720" y="1551305"/>
            <a:ext cx="5936615" cy="38550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r>
              <a:rPr lang="en-US" alt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热点炒作</a:t>
            </a:r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炒作风口双紫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0375" y="5932170"/>
            <a:ext cx="8730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选择炒作风口双紫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资金靠前的十大主题，或涨停棱镜核心高潮主题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潜龙出水一键选择战法组合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选股结果，结合买卖点模型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05485" y="899795"/>
            <a:ext cx="10779760" cy="48501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炒作风口双紫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3005" y="5937250"/>
            <a:ext cx="10130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最近炒作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出现星星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次以上，行业、产业的消息面刺激且得到资金认可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风口双紫：短期强势主题，必经之路，风口</a:t>
            </a:r>
            <a:r>
              <a:rPr lang="en-US" altLang="zh-CN">
                <a:solidFill>
                  <a:schemeClr val="bg1"/>
                </a:solidFill>
              </a:rPr>
              <a:t>K</a:t>
            </a:r>
            <a:r>
              <a:rPr lang="zh-CN" altLang="en-US">
                <a:solidFill>
                  <a:schemeClr val="bg1"/>
                </a:solidFill>
              </a:rPr>
              <a:t>线紫色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多空博弈紫色，说明短期龙头炒作趋势加速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" y="890270"/>
            <a:ext cx="10753725" cy="4948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506595" y="788035"/>
            <a:ext cx="711517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高低切换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潜龙出水正当时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光伏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液冷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" y="824865"/>
            <a:ext cx="11106785" cy="48996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固态电池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液冷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国产芯片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945515"/>
            <a:ext cx="11026140" cy="5042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225" y="4630420"/>
            <a:ext cx="5359400" cy="771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225" y="2449195"/>
            <a:ext cx="5359400" cy="2060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国产芯片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" y="906145"/>
            <a:ext cx="11069955" cy="4923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370" y="3019425"/>
            <a:ext cx="4009390" cy="23812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强势龙头的潜龙时刻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1075055"/>
            <a:ext cx="7180580" cy="4936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60" y="905510"/>
            <a:ext cx="4531995" cy="277876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425" y="3870960"/>
            <a:ext cx="4532630" cy="252539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强势龙头的潜龙时刻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" y="805180"/>
            <a:ext cx="10149840" cy="533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2157095"/>
            <a:ext cx="3429000" cy="35147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5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360" y="3064510"/>
            <a:ext cx="8717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定心投资，福利赠送</a:t>
            </a:r>
            <a:endParaRPr lang="zh-CN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中长期资金入市指导意见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858520"/>
            <a:ext cx="11553190" cy="4561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86225" y="3900805"/>
            <a:ext cx="4017010" cy="26816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42160" y="127635"/>
            <a:ext cx="806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</a:rPr>
              <a:t>过去的定投策略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sz="2400">
                <a:solidFill>
                  <a:schemeClr val="bg1"/>
                </a:solidFill>
              </a:rPr>
              <a:t>择时，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zh-CN" altLang="en-US" sz="2400">
                <a:solidFill>
                  <a:schemeClr val="bg1"/>
                </a:solidFill>
              </a:rPr>
              <a:t>跑赢大部分中线，坚持配置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305560"/>
            <a:ext cx="6148705" cy="4057015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975" y="1730375"/>
            <a:ext cx="6772275" cy="16986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975" y="4210685"/>
            <a:ext cx="6953250" cy="2181225"/>
          </a:xfrm>
          <a:prstGeom prst="rect">
            <a:avLst/>
          </a:prstGeom>
          <a:ln w="25400">
            <a:solidFill>
              <a:srgbClr val="FF0000">
                <a:alpha val="99000"/>
              </a:srgbClr>
            </a:solidFill>
          </a:ln>
        </p:spPr>
      </p:pic>
      <p:sp>
        <p:nvSpPr>
          <p:cNvPr id="12" name="圆角矩形 11"/>
          <p:cNvSpPr/>
          <p:nvPr/>
        </p:nvSpPr>
        <p:spPr>
          <a:xfrm>
            <a:off x="5174615" y="3619500"/>
            <a:ext cx="1866900" cy="508000"/>
          </a:xfrm>
          <a:prstGeom prst="roundRect">
            <a:avLst/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319010" y="3667125"/>
            <a:ext cx="2073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第一次定投策略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03060" y="1041400"/>
            <a:ext cx="2073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第一次减仓离场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334625" y="2783840"/>
            <a:ext cx="1752600" cy="645160"/>
          </a:xfrm>
          <a:prstGeom prst="rect">
            <a:avLst/>
          </a:prstGeom>
          <a:solidFill>
            <a:schemeClr val="accent6">
              <a:alpha val="28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第三次</a:t>
            </a:r>
            <a:endParaRPr lang="zh-CN" altLang="en-US"/>
          </a:p>
          <a:p>
            <a:r>
              <a:rPr lang="zh-CN" altLang="en-US"/>
              <a:t>策略配置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99085" y="5685155"/>
            <a:ext cx="504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传统技术择时定投，讲究天时地利人和</a:t>
            </a:r>
            <a:endParaRPr lang="zh-CN" altLang="en-US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强势行情，没有技术买点，如何配置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00185" y="5746750"/>
            <a:ext cx="2721610" cy="645160"/>
          </a:xfrm>
          <a:prstGeom prst="rect">
            <a:avLst/>
          </a:prstGeom>
          <a:solidFill>
            <a:schemeClr val="accent6">
              <a:alpha val="28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各指数捕捞季节</a:t>
            </a:r>
            <a:endParaRPr lang="zh-CN" altLang="en-US"/>
          </a:p>
          <a:p>
            <a:r>
              <a:rPr lang="zh-CN" altLang="en-US"/>
              <a:t>月线死叉末端策略布局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活动优惠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活动优惠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136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牛股的四个阶段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不同阶段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操作模型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潜龙出水</a:t>
              </a:r>
              <a:r>
                <a:rPr lang="en-US" altLang="zh-CN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+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绩优模型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潜龙出水</a:t>
              </a:r>
              <a:r>
                <a:rPr lang="en-US" altLang="zh-CN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+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热点炒作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牛股的四个阶段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6325" y="1358265"/>
            <a:ext cx="4193540" cy="439991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吸筹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低位涨停快，阴阳交错慢。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洗盘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急跌洗浮筹，缩量守支撑。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拉升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放量突破加速，主升浪开启。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出货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高位放量滞涨，诱多后转跌。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42060"/>
            <a:ext cx="6339840" cy="43732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110990" y="164465"/>
            <a:ext cx="3970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牛股的四个阶段</a:t>
            </a:r>
            <a:endParaRPr lang="zh-CN" altLang="en-US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8715" y="637540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K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正常的震荡状态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牛线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股价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熊线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85" y="3334385"/>
            <a:ext cx="4166235" cy="2853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85" y="637540"/>
            <a:ext cx="4165600" cy="2472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35" y="3189605"/>
            <a:ext cx="5670550" cy="29978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不同阶段操作模型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762635"/>
            <a:ext cx="11236325" cy="5714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76370" y="73660"/>
            <a:ext cx="369062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穿越牛熊三步骤</a:t>
            </a:r>
            <a:endParaRPr lang="zh-CN" altLang="en-US" sz="3200" b="1" spc="4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39115" y="2183130"/>
            <a:ext cx="2008505" cy="402780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631440" y="2615565"/>
            <a:ext cx="1859280" cy="36703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574665" y="1125855"/>
            <a:ext cx="4382770" cy="535178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8785" y="984250"/>
            <a:ext cx="6463030" cy="96520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大盘环境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大部分时间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处于灰，红，黄色区域。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陪跑必学技能：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天牛熊线分析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《复盘表格仓位分析图》《</a:t>
            </a:r>
            <a:r>
              <a:rPr lang="zh-CN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大盘风向操作闭环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》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5965" y="4467860"/>
            <a:ext cx="1614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S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点灰色区域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22245" y="4467860"/>
            <a:ext cx="15398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点红色区域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5920" y="4467860"/>
            <a:ext cx="1553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点黄色区域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36390" y="73660"/>
            <a:ext cx="391795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中短线配置双模型</a:t>
            </a:r>
            <a:endParaRPr lang="zh-CN" altLang="en-US" sz="3200" b="1" spc="4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5920" y="4467860"/>
            <a:ext cx="1553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点黄色区域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1075055"/>
            <a:ext cx="11372215" cy="550735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7075" y="2821305"/>
            <a:ext cx="1301750" cy="366014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846320" y="2602865"/>
            <a:ext cx="1249680" cy="387858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88210" y="2139950"/>
            <a:ext cx="1694815" cy="4341495"/>
          </a:xfrm>
          <a:prstGeom prst="rect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202680" y="2070100"/>
            <a:ext cx="1543050" cy="4411345"/>
          </a:xfrm>
          <a:prstGeom prst="rect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901940" y="1075055"/>
            <a:ext cx="2348865" cy="5337175"/>
          </a:xfrm>
          <a:prstGeom prst="rect">
            <a:avLst/>
          </a:prstGeom>
          <a:solidFill>
            <a:schemeClr val="accent6">
              <a:lumMod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11455" y="871220"/>
            <a:ext cx="551434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大盘环境的几种规律：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短线启动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中线启动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下跌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短线启动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短线启动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中线启动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下跌，下跌，下跌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短线启动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中线启动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上涨，上涨，上涨</a:t>
            </a:r>
            <a:endParaRPr lang="zh-CN" altLang="en-US" sz="18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7075" y="4704080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趋势双紫为主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潜龙出水为辅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73930" y="455993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趋势双紫为主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潜龙出水为辅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15845" y="412051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趋势双紫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68085" y="412051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趋势双紫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46440" y="3663950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绩优模型为辅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13&quot;:[20481778,4364950],&quot;65&quot;:[2020517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13&quot;:[20481778,4364950],&quot;65&quot;:[20205176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2972</Words>
  <Application>WPS 演示</Application>
  <PresentationFormat>宽屏</PresentationFormat>
  <Paragraphs>222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</vt:lpstr>
      <vt:lpstr>PingFang SC</vt:lpstr>
      <vt:lpstr>Arial Unicode MS</vt:lpstr>
      <vt:lpstr>Calibri</vt:lpstr>
      <vt:lpstr>Segoe Print</vt:lpstr>
      <vt:lpstr>汉仪雅酷黑简</vt:lpstr>
      <vt:lpstr>方正宝黑体 简 Medium</vt:lpstr>
      <vt:lpstr>Wingdings 3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307</cp:revision>
  <dcterms:created xsi:type="dcterms:W3CDTF">2022-12-31T05:43:00Z</dcterms:created>
  <dcterms:modified xsi:type="dcterms:W3CDTF">2025-08-15T11:09:15Z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89B7A6AACA724488BFD11EBF50377424_13</vt:lpwstr>
  </property>
</Properties>
</file>